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404" r:id="rId5"/>
    <p:sldId id="395" r:id="rId6"/>
    <p:sldId id="266" r:id="rId7"/>
    <p:sldId id="268" r:id="rId8"/>
    <p:sldId id="396" r:id="rId9"/>
    <p:sldId id="397" r:id="rId10"/>
    <p:sldId id="297" r:id="rId11"/>
    <p:sldId id="270" r:id="rId12"/>
    <p:sldId id="298" r:id="rId13"/>
    <p:sldId id="291" r:id="rId14"/>
    <p:sldId id="292" r:id="rId15"/>
    <p:sldId id="290" r:id="rId16"/>
    <p:sldId id="403" r:id="rId17"/>
    <p:sldId id="286" r:id="rId18"/>
    <p:sldId id="299" r:id="rId19"/>
    <p:sldId id="407" r:id="rId20"/>
    <p:sldId id="408" r:id="rId21"/>
    <p:sldId id="271" r:id="rId22"/>
    <p:sldId id="300" r:id="rId23"/>
    <p:sldId id="399" r:id="rId24"/>
    <p:sldId id="400" r:id="rId25"/>
    <p:sldId id="40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A76A53-4236-46DA-A09B-E28CE0DBAC02}" v="4" dt="2024-01-31T10:02:52.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8"/>
    <p:restoredTop sz="93792" autoAdjust="0"/>
  </p:normalViewPr>
  <p:slideViewPr>
    <p:cSldViewPr snapToGrid="0">
      <p:cViewPr varScale="1">
        <p:scale>
          <a:sx n="62" d="100"/>
          <a:sy n="62" d="100"/>
        </p:scale>
        <p:origin x="1500" y="5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ey Moorhouse" userId="e2972f27-fe4a-4b39-af2e-d8f57cce0107" providerId="ADAL" clId="{CCA76A53-4236-46DA-A09B-E28CE0DBAC02}"/>
    <pc:docChg chg="modSld">
      <pc:chgData name="Beverley Moorhouse" userId="e2972f27-fe4a-4b39-af2e-d8f57cce0107" providerId="ADAL" clId="{CCA76A53-4236-46DA-A09B-E28CE0DBAC02}" dt="2024-02-09T09:37:46.951" v="93" actId="20577"/>
      <pc:docMkLst>
        <pc:docMk/>
      </pc:docMkLst>
      <pc:sldChg chg="addSp delSp modSp mod modNotesTx">
        <pc:chgData name="Beverley Moorhouse" userId="e2972f27-fe4a-4b39-af2e-d8f57cce0107" providerId="ADAL" clId="{CCA76A53-4236-46DA-A09B-E28CE0DBAC02}" dt="2024-02-09T09:37:46.951" v="93" actId="20577"/>
        <pc:sldMkLst>
          <pc:docMk/>
          <pc:sldMk cId="399340626" sldId="395"/>
        </pc:sldMkLst>
        <pc:graphicFrameChg chg="modGraphic">
          <ac:chgData name="Beverley Moorhouse" userId="e2972f27-fe4a-4b39-af2e-d8f57cce0107" providerId="ADAL" clId="{CCA76A53-4236-46DA-A09B-E28CE0DBAC02}" dt="2024-02-09T09:37:46.951" v="93" actId="20577"/>
          <ac:graphicFrameMkLst>
            <pc:docMk/>
            <pc:sldMk cId="399340626" sldId="395"/>
            <ac:graphicFrameMk id="3" creationId="{D38684C3-8FEE-4631-815F-E4087203A77B}"/>
          </ac:graphicFrameMkLst>
        </pc:graphicFrameChg>
        <pc:picChg chg="mod">
          <ac:chgData name="Beverley Moorhouse" userId="e2972f27-fe4a-4b39-af2e-d8f57cce0107" providerId="ADAL" clId="{CCA76A53-4236-46DA-A09B-E28CE0DBAC02}" dt="2024-01-31T10:03:16.126" v="14" actId="1076"/>
          <ac:picMkLst>
            <pc:docMk/>
            <pc:sldMk cId="399340626" sldId="395"/>
            <ac:picMk id="7" creationId="{6C8FC6EF-CF97-3B48-E346-05EEA920B294}"/>
          </ac:picMkLst>
        </pc:picChg>
        <pc:picChg chg="add mod">
          <ac:chgData name="Beverley Moorhouse" userId="e2972f27-fe4a-4b39-af2e-d8f57cce0107" providerId="ADAL" clId="{CCA76A53-4236-46DA-A09B-E28CE0DBAC02}" dt="2024-01-31T10:03:07.169" v="13" actId="1076"/>
          <ac:picMkLst>
            <pc:docMk/>
            <pc:sldMk cId="399340626" sldId="395"/>
            <ac:picMk id="8" creationId="{7C09F48C-846F-04EF-0DF4-211CA0F3D471}"/>
          </ac:picMkLst>
        </pc:picChg>
        <pc:picChg chg="del mod">
          <ac:chgData name="Beverley Moorhouse" userId="e2972f27-fe4a-4b39-af2e-d8f57cce0107" providerId="ADAL" clId="{CCA76A53-4236-46DA-A09B-E28CE0DBAC02}" dt="2024-01-31T10:02:52.096" v="8" actId="478"/>
          <ac:picMkLst>
            <pc:docMk/>
            <pc:sldMk cId="399340626" sldId="395"/>
            <ac:picMk id="2056" creationId="{FE5C14FD-2774-8F4F-B94C-8678EA53761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B0E72D-D120-4549-BE3F-F7D7B6D7C0A6}" type="doc">
      <dgm:prSet loTypeId="urn:microsoft.com/office/officeart/2016/7/layout/RoundedRectangleTimeline" loCatId="process" qsTypeId="urn:microsoft.com/office/officeart/2005/8/quickstyle/simple1" qsCatId="simple" csTypeId="urn:microsoft.com/office/officeart/2005/8/colors/accent0_3" csCatId="mainScheme" phldr="1"/>
      <dgm:spPr/>
      <dgm:t>
        <a:bodyPr/>
        <a:lstStyle/>
        <a:p>
          <a:endParaRPr lang="en-US"/>
        </a:p>
      </dgm:t>
    </dgm:pt>
    <dgm:pt modelId="{8FA38A2E-A91B-4F03-828B-C09B49293C16}">
      <dgm:prSet custT="1"/>
      <dgm:spPr/>
      <dgm:t>
        <a:bodyPr/>
        <a:lstStyle/>
        <a:p>
          <a:r>
            <a:rPr lang="en-US" sz="2400" b="1" dirty="0">
              <a:latin typeface="Arial" panose="020B0604020202020204" pitchFamily="34" charset="0"/>
              <a:cs typeface="Arial" panose="020B0604020202020204" pitchFamily="34" charset="0"/>
            </a:rPr>
            <a:t>2016</a:t>
          </a:r>
        </a:p>
      </dgm:t>
    </dgm:pt>
    <dgm:pt modelId="{24A660EA-0537-4B19-98AA-DB0B3F54C6BE}" type="parTrans" cxnId="{9024312B-FCAA-43B5-BBB1-24EE97381E45}">
      <dgm:prSet/>
      <dgm:spPr/>
      <dgm:t>
        <a:bodyPr/>
        <a:lstStyle/>
        <a:p>
          <a:endParaRPr lang="en-US"/>
        </a:p>
      </dgm:t>
    </dgm:pt>
    <dgm:pt modelId="{CCD34193-B5BE-49BD-86F4-F36A0E511AC6}" type="sibTrans" cxnId="{9024312B-FCAA-43B5-BBB1-24EE97381E45}">
      <dgm:prSet/>
      <dgm:spPr/>
      <dgm:t>
        <a:bodyPr/>
        <a:lstStyle/>
        <a:p>
          <a:endParaRPr lang="en-US"/>
        </a:p>
      </dgm:t>
    </dgm:pt>
    <dgm:pt modelId="{2A55908D-9B77-4376-AFA6-AB4E2816F205}">
      <dgm:prSet custT="1"/>
      <dgm:spPr/>
      <dgm:t>
        <a:bodyPr anchor="ctr"/>
        <a:lstStyle/>
        <a:p>
          <a:r>
            <a:rPr lang="en-US" sz="2400" dirty="0">
              <a:solidFill>
                <a:schemeClr val="tx2"/>
              </a:solidFill>
              <a:latin typeface="Arial" panose="020B0604020202020204" pitchFamily="34" charset="0"/>
              <a:cs typeface="Arial" panose="020B0604020202020204" pitchFamily="34" charset="0"/>
            </a:rPr>
            <a:t>NICE Guidance (NG 48) Oral health for adults in care homes  </a:t>
          </a:r>
        </a:p>
      </dgm:t>
    </dgm:pt>
    <dgm:pt modelId="{834D1673-15AC-406E-A457-B76E4F134754}" type="parTrans" cxnId="{53409547-11C0-4545-A132-A918CC45BB15}">
      <dgm:prSet/>
      <dgm:spPr/>
      <dgm:t>
        <a:bodyPr/>
        <a:lstStyle/>
        <a:p>
          <a:endParaRPr lang="en-US"/>
        </a:p>
      </dgm:t>
    </dgm:pt>
    <dgm:pt modelId="{4D90825B-9450-46B9-BAB9-9A4D27AE3E45}" type="sibTrans" cxnId="{53409547-11C0-4545-A132-A918CC45BB15}">
      <dgm:prSet/>
      <dgm:spPr/>
      <dgm:t>
        <a:bodyPr/>
        <a:lstStyle/>
        <a:p>
          <a:endParaRPr lang="en-US"/>
        </a:p>
      </dgm:t>
    </dgm:pt>
    <dgm:pt modelId="{11C3418E-3F05-4571-AF74-F596068BF288}">
      <dgm:prSet custT="1"/>
      <dgm:spPr/>
      <dgm:t>
        <a:bodyPr/>
        <a:lstStyle/>
        <a:p>
          <a:r>
            <a:rPr lang="en-US" sz="2400" b="1" dirty="0">
              <a:latin typeface="Arial" panose="020B0604020202020204" pitchFamily="34" charset="0"/>
              <a:cs typeface="Arial" panose="020B0604020202020204" pitchFamily="34" charset="0"/>
            </a:rPr>
            <a:t>2017</a:t>
          </a:r>
        </a:p>
      </dgm:t>
    </dgm:pt>
    <dgm:pt modelId="{D65A9C58-B1C2-468D-9BEF-E3BC489F7A52}" type="parTrans" cxnId="{8D652DB2-0A8B-41EE-9D62-12BE47FF0F68}">
      <dgm:prSet/>
      <dgm:spPr/>
      <dgm:t>
        <a:bodyPr/>
        <a:lstStyle/>
        <a:p>
          <a:endParaRPr lang="en-US"/>
        </a:p>
      </dgm:t>
    </dgm:pt>
    <dgm:pt modelId="{6C079879-8930-44E5-8AAC-B7006606D8B9}" type="sibTrans" cxnId="{8D652DB2-0A8B-41EE-9D62-12BE47FF0F68}">
      <dgm:prSet/>
      <dgm:spPr/>
      <dgm:t>
        <a:bodyPr/>
        <a:lstStyle/>
        <a:p>
          <a:endParaRPr lang="en-US"/>
        </a:p>
      </dgm:t>
    </dgm:pt>
    <dgm:pt modelId="{0F048C86-A95C-4608-A05B-74BB6A9547A7}">
      <dgm:prSet custT="1"/>
      <dgm:spPr>
        <a:noFill/>
      </dgm:spPr>
      <dgm:t>
        <a:bodyPr/>
        <a:lstStyle/>
        <a:p>
          <a:r>
            <a:rPr lang="en-US" sz="2400" dirty="0">
              <a:solidFill>
                <a:schemeClr val="tx2"/>
              </a:solidFill>
              <a:latin typeface="Arial" panose="020B0604020202020204" pitchFamily="34" charset="0"/>
              <a:cs typeface="Arial" panose="020B0604020202020204" pitchFamily="34" charset="0"/>
            </a:rPr>
            <a:t>NICE Quality Standard           (QS151)                                          Oral health in care homes</a:t>
          </a:r>
        </a:p>
      </dgm:t>
    </dgm:pt>
    <dgm:pt modelId="{8DB398B6-5850-47E3-959E-128D9F0DA60C}" type="parTrans" cxnId="{8D6DF756-FF39-4E89-B45A-560120438874}">
      <dgm:prSet/>
      <dgm:spPr/>
      <dgm:t>
        <a:bodyPr/>
        <a:lstStyle/>
        <a:p>
          <a:endParaRPr lang="en-US"/>
        </a:p>
      </dgm:t>
    </dgm:pt>
    <dgm:pt modelId="{3CFF52F8-10B8-4B46-ABCB-2FB58A1590BC}" type="sibTrans" cxnId="{8D6DF756-FF39-4E89-B45A-560120438874}">
      <dgm:prSet/>
      <dgm:spPr/>
      <dgm:t>
        <a:bodyPr/>
        <a:lstStyle/>
        <a:p>
          <a:endParaRPr lang="en-US"/>
        </a:p>
      </dgm:t>
    </dgm:pt>
    <dgm:pt modelId="{05DF7963-658A-4823-ADC1-F8CA35A42C25}">
      <dgm:prSet custT="1"/>
      <dgm:spPr/>
      <dgm:t>
        <a:bodyPr/>
        <a:lstStyle/>
        <a:p>
          <a:r>
            <a:rPr lang="en-US" sz="2400" b="1" dirty="0">
              <a:latin typeface="Arial" panose="020B0604020202020204" pitchFamily="34" charset="0"/>
              <a:cs typeface="Arial" panose="020B0604020202020204" pitchFamily="34" charset="0"/>
            </a:rPr>
            <a:t>2019</a:t>
          </a:r>
        </a:p>
      </dgm:t>
    </dgm:pt>
    <dgm:pt modelId="{6B7C4EDF-49C0-4C3A-B402-CADA3B9B1DF2}" type="parTrans" cxnId="{48AA9963-6696-4A98-8ABF-4CA70FF3375F}">
      <dgm:prSet/>
      <dgm:spPr/>
      <dgm:t>
        <a:bodyPr/>
        <a:lstStyle/>
        <a:p>
          <a:endParaRPr lang="en-US"/>
        </a:p>
      </dgm:t>
    </dgm:pt>
    <dgm:pt modelId="{B7B95406-F26D-403B-9095-F2E685B92784}" type="sibTrans" cxnId="{48AA9963-6696-4A98-8ABF-4CA70FF3375F}">
      <dgm:prSet/>
      <dgm:spPr/>
      <dgm:t>
        <a:bodyPr/>
        <a:lstStyle/>
        <a:p>
          <a:endParaRPr lang="en-US"/>
        </a:p>
      </dgm:t>
    </dgm:pt>
    <dgm:pt modelId="{287C8D62-AD72-483F-91F5-8EF1E59C317C}">
      <dgm:prSet custT="1"/>
      <dgm:spPr/>
      <dgm:t>
        <a:bodyPr anchor="ctr"/>
        <a:lstStyle/>
        <a:p>
          <a:r>
            <a:rPr lang="en-US" sz="2400" dirty="0">
              <a:solidFill>
                <a:schemeClr val="tx2"/>
              </a:solidFill>
              <a:latin typeface="Arial" panose="020B0604020202020204" pitchFamily="34" charset="0"/>
              <a:cs typeface="Arial" panose="020B0604020202020204" pitchFamily="34" charset="0"/>
            </a:rPr>
            <a:t>CQC                                       Smiling Matters Report </a:t>
          </a:r>
        </a:p>
      </dgm:t>
    </dgm:pt>
    <dgm:pt modelId="{B5C9E0E2-37A2-4A75-A261-C6B2B01D103D}" type="parTrans" cxnId="{AC3B1292-EE89-46A5-8928-C502A7237405}">
      <dgm:prSet/>
      <dgm:spPr/>
      <dgm:t>
        <a:bodyPr/>
        <a:lstStyle/>
        <a:p>
          <a:endParaRPr lang="en-US"/>
        </a:p>
      </dgm:t>
    </dgm:pt>
    <dgm:pt modelId="{95819CA0-CC22-48CC-8AA3-515C0C8CB592}" type="sibTrans" cxnId="{AC3B1292-EE89-46A5-8928-C502A7237405}">
      <dgm:prSet/>
      <dgm:spPr/>
      <dgm:t>
        <a:bodyPr/>
        <a:lstStyle/>
        <a:p>
          <a:endParaRPr lang="en-US"/>
        </a:p>
      </dgm:t>
    </dgm:pt>
    <dgm:pt modelId="{932419B2-15F3-412F-AB6D-C0883FC756CF}">
      <dgm:prSet custT="1"/>
      <dgm:spPr/>
      <dgm:t>
        <a:bodyPr/>
        <a:lstStyle/>
        <a:p>
          <a:r>
            <a:rPr lang="en-US" sz="2400" b="1" dirty="0">
              <a:latin typeface="Arial" panose="020B0604020202020204" pitchFamily="34" charset="0"/>
              <a:cs typeface="Arial" panose="020B0604020202020204" pitchFamily="34" charset="0"/>
            </a:rPr>
            <a:t>2019</a:t>
          </a:r>
        </a:p>
      </dgm:t>
    </dgm:pt>
    <dgm:pt modelId="{425FB102-7322-4043-A232-759758DD9D60}" type="parTrans" cxnId="{8A36E2EF-99AE-40C7-BC4D-833FF171FB33}">
      <dgm:prSet/>
      <dgm:spPr/>
      <dgm:t>
        <a:bodyPr/>
        <a:lstStyle/>
        <a:p>
          <a:endParaRPr lang="en-US"/>
        </a:p>
      </dgm:t>
    </dgm:pt>
    <dgm:pt modelId="{30B35EA9-1DC4-429F-80D6-E5504130D46D}" type="sibTrans" cxnId="{8A36E2EF-99AE-40C7-BC4D-833FF171FB33}">
      <dgm:prSet/>
      <dgm:spPr/>
      <dgm:t>
        <a:bodyPr/>
        <a:lstStyle/>
        <a:p>
          <a:endParaRPr lang="en-US"/>
        </a:p>
      </dgm:t>
    </dgm:pt>
    <dgm:pt modelId="{0FEA75CB-9845-4505-9AF9-4F36CBEBDC2B}">
      <dgm:prSet custT="1"/>
      <dgm:spPr>
        <a:noFill/>
      </dgm:spPr>
      <dgm:t>
        <a:bodyPr/>
        <a:lstStyle/>
        <a:p>
          <a:pPr algn="ctr"/>
          <a:r>
            <a:rPr lang="en-US" sz="2400" dirty="0">
              <a:solidFill>
                <a:schemeClr val="tx2"/>
              </a:solidFill>
              <a:latin typeface="Arial" panose="020B0604020202020204" pitchFamily="34" charset="0"/>
              <a:cs typeface="Arial" panose="020B0604020202020204" pitchFamily="34" charset="0"/>
            </a:rPr>
            <a:t>The NHS    Long Term Plan </a:t>
          </a:r>
        </a:p>
      </dgm:t>
    </dgm:pt>
    <dgm:pt modelId="{782E965E-4609-4257-A9F9-343F40BD246F}" type="parTrans" cxnId="{2AD49291-7AAF-4E21-956B-948DAC661ED1}">
      <dgm:prSet/>
      <dgm:spPr/>
      <dgm:t>
        <a:bodyPr/>
        <a:lstStyle/>
        <a:p>
          <a:endParaRPr lang="en-US"/>
        </a:p>
      </dgm:t>
    </dgm:pt>
    <dgm:pt modelId="{EBA57E4A-7EA1-46C7-83A3-89E36D4138D9}" type="sibTrans" cxnId="{2AD49291-7AAF-4E21-956B-948DAC661ED1}">
      <dgm:prSet/>
      <dgm:spPr/>
      <dgm:t>
        <a:bodyPr/>
        <a:lstStyle/>
        <a:p>
          <a:endParaRPr lang="en-US"/>
        </a:p>
      </dgm:t>
    </dgm:pt>
    <dgm:pt modelId="{66845462-FD4B-4C14-BF3F-6D023E587F09}" type="pres">
      <dgm:prSet presAssocID="{F7B0E72D-D120-4549-BE3F-F7D7B6D7C0A6}" presName="Name0" presStyleCnt="0">
        <dgm:presLayoutVars>
          <dgm:chMax/>
          <dgm:chPref/>
          <dgm:animLvl val="lvl"/>
        </dgm:presLayoutVars>
      </dgm:prSet>
      <dgm:spPr/>
    </dgm:pt>
    <dgm:pt modelId="{948EFD94-EDC1-4661-9276-A2CB20C40F4D}" type="pres">
      <dgm:prSet presAssocID="{8FA38A2E-A91B-4F03-828B-C09B49293C16}" presName="composite1" presStyleCnt="0"/>
      <dgm:spPr/>
    </dgm:pt>
    <dgm:pt modelId="{B44B2AA4-82E1-4F4C-A093-2DD11F37185F}" type="pres">
      <dgm:prSet presAssocID="{8FA38A2E-A91B-4F03-828B-C09B49293C16}" presName="parent1" presStyleLbl="alignNode1" presStyleIdx="0" presStyleCnt="4" custLinFactNeighborY="-7494">
        <dgm:presLayoutVars>
          <dgm:chMax val="1"/>
          <dgm:chPref val="1"/>
          <dgm:bulletEnabled val="1"/>
        </dgm:presLayoutVars>
      </dgm:prSet>
      <dgm:spPr/>
    </dgm:pt>
    <dgm:pt modelId="{AE677D19-8525-44C8-A7F8-CE89065B6807}" type="pres">
      <dgm:prSet presAssocID="{8FA38A2E-A91B-4F03-828B-C09B49293C16}" presName="Childtext1" presStyleLbl="revTx" presStyleIdx="0" presStyleCnt="4" custScaleX="114049" custScaleY="73301" custLinFactNeighborX="5091" custLinFactNeighborY="12740">
        <dgm:presLayoutVars>
          <dgm:bulletEnabled val="1"/>
        </dgm:presLayoutVars>
      </dgm:prSet>
      <dgm:spPr/>
    </dgm:pt>
    <dgm:pt modelId="{8069791A-A4BA-499D-B0C6-DE30E6BA6C3E}" type="pres">
      <dgm:prSet presAssocID="{8FA38A2E-A91B-4F03-828B-C09B49293C16}" presName="ConnectLine1" presStyleLbl="sibTrans1D1" presStyleIdx="0" presStyleCnt="4"/>
      <dgm:spPr>
        <a:noFill/>
        <a:ln w="9525" cap="flat" cmpd="sng" algn="ctr">
          <a:solidFill>
            <a:schemeClr val="dk2">
              <a:hueOff val="0"/>
              <a:satOff val="0"/>
              <a:lumOff val="0"/>
              <a:alphaOff val="0"/>
            </a:schemeClr>
          </a:solidFill>
          <a:prstDash val="dash"/>
        </a:ln>
        <a:effectLst/>
      </dgm:spPr>
    </dgm:pt>
    <dgm:pt modelId="{6E418036-F8B5-4A8B-84D0-F79769DB9E33}" type="pres">
      <dgm:prSet presAssocID="{8FA38A2E-A91B-4F03-828B-C09B49293C16}" presName="ConnectLineEnd1" presStyleLbl="lnNode1" presStyleIdx="0" presStyleCnt="4"/>
      <dgm:spPr/>
    </dgm:pt>
    <dgm:pt modelId="{04C6C085-DC7F-47F6-B051-19FDDB8CEE0D}" type="pres">
      <dgm:prSet presAssocID="{8FA38A2E-A91B-4F03-828B-C09B49293C16}" presName="EmptyPane1" presStyleCnt="0"/>
      <dgm:spPr/>
    </dgm:pt>
    <dgm:pt modelId="{93CBAEAC-131E-4179-9328-F8525FF51DF6}" type="pres">
      <dgm:prSet presAssocID="{CCD34193-B5BE-49BD-86F4-F36A0E511AC6}" presName="spaceBetweenRectangles1" presStyleCnt="0"/>
      <dgm:spPr/>
    </dgm:pt>
    <dgm:pt modelId="{D8A18E27-8EBB-4956-B8A8-8CCE58C43DA7}" type="pres">
      <dgm:prSet presAssocID="{11C3418E-3F05-4571-AF74-F596068BF288}" presName="composite1" presStyleCnt="0"/>
      <dgm:spPr/>
    </dgm:pt>
    <dgm:pt modelId="{C9930A4A-F4A9-4C9A-A547-A6B85D231E35}" type="pres">
      <dgm:prSet presAssocID="{11C3418E-3F05-4571-AF74-F596068BF288}" presName="parent1" presStyleLbl="alignNode1" presStyleIdx="1" presStyleCnt="4" custScaleX="135243" custLinFactNeighborY="7494">
        <dgm:presLayoutVars>
          <dgm:chMax val="1"/>
          <dgm:chPref val="1"/>
          <dgm:bulletEnabled val="1"/>
        </dgm:presLayoutVars>
      </dgm:prSet>
      <dgm:spPr/>
    </dgm:pt>
    <dgm:pt modelId="{2A01AA7D-784A-42FD-80D4-70C982EB6514}" type="pres">
      <dgm:prSet presAssocID="{11C3418E-3F05-4571-AF74-F596068BF288}" presName="Childtext1" presStyleLbl="revTx" presStyleIdx="1" presStyleCnt="4" custScaleY="87224" custLinFactNeighborY="-12084">
        <dgm:presLayoutVars>
          <dgm:bulletEnabled val="1"/>
        </dgm:presLayoutVars>
      </dgm:prSet>
      <dgm:spPr/>
    </dgm:pt>
    <dgm:pt modelId="{F3319CB6-223E-4B08-8AEB-6F7B4C8B1F45}" type="pres">
      <dgm:prSet presAssocID="{11C3418E-3F05-4571-AF74-F596068BF288}" presName="ConnectLine1" presStyleLbl="sibTrans1D1" presStyleIdx="1" presStyleCnt="4"/>
      <dgm:spPr>
        <a:noFill/>
        <a:ln w="9525" cap="flat" cmpd="sng" algn="ctr">
          <a:solidFill>
            <a:schemeClr val="dk2">
              <a:hueOff val="0"/>
              <a:satOff val="0"/>
              <a:lumOff val="0"/>
              <a:alphaOff val="0"/>
            </a:schemeClr>
          </a:solidFill>
          <a:prstDash val="dash"/>
        </a:ln>
        <a:effectLst/>
      </dgm:spPr>
    </dgm:pt>
    <dgm:pt modelId="{6A2DBAD8-1F65-43A9-8579-5D050DB6E6A3}" type="pres">
      <dgm:prSet presAssocID="{11C3418E-3F05-4571-AF74-F596068BF288}" presName="ConnectLineEnd1" presStyleLbl="lnNode1" presStyleIdx="1" presStyleCnt="4"/>
      <dgm:spPr/>
    </dgm:pt>
    <dgm:pt modelId="{99D5FC12-4E36-400E-B532-216409520EEF}" type="pres">
      <dgm:prSet presAssocID="{11C3418E-3F05-4571-AF74-F596068BF288}" presName="EmptyPane1" presStyleCnt="0"/>
      <dgm:spPr/>
    </dgm:pt>
    <dgm:pt modelId="{71805983-A979-4BA2-AB27-3B08B2F4F029}" type="pres">
      <dgm:prSet presAssocID="{6C079879-8930-44E5-8AAC-B7006606D8B9}" presName="spaceBetweenRectangles1" presStyleCnt="0"/>
      <dgm:spPr/>
    </dgm:pt>
    <dgm:pt modelId="{34317367-B53E-4EF9-840A-8AD5D8F7DCDD}" type="pres">
      <dgm:prSet presAssocID="{05DF7963-658A-4823-ADC1-F8CA35A42C25}" presName="composite1" presStyleCnt="0"/>
      <dgm:spPr/>
    </dgm:pt>
    <dgm:pt modelId="{6DF36606-A7A6-4AC8-99B6-737EC224A802}" type="pres">
      <dgm:prSet presAssocID="{05DF7963-658A-4823-ADC1-F8CA35A42C25}" presName="parent1" presStyleLbl="alignNode1" presStyleIdx="2" presStyleCnt="4">
        <dgm:presLayoutVars>
          <dgm:chMax val="1"/>
          <dgm:chPref val="1"/>
          <dgm:bulletEnabled val="1"/>
        </dgm:presLayoutVars>
      </dgm:prSet>
      <dgm:spPr/>
    </dgm:pt>
    <dgm:pt modelId="{B3B31F28-273F-4CBC-A215-5CE1110FC5C9}" type="pres">
      <dgm:prSet presAssocID="{05DF7963-658A-4823-ADC1-F8CA35A42C25}" presName="Childtext1" presStyleLbl="revTx" presStyleIdx="2" presStyleCnt="4" custScaleX="85542" custScaleY="82896" custLinFactY="97456" custLinFactNeighborX="59961" custLinFactNeighborY="100000">
        <dgm:presLayoutVars>
          <dgm:bulletEnabled val="1"/>
        </dgm:presLayoutVars>
      </dgm:prSet>
      <dgm:spPr/>
    </dgm:pt>
    <dgm:pt modelId="{5BE4FD71-293C-4B3E-AA92-385116C953B1}" type="pres">
      <dgm:prSet presAssocID="{05DF7963-658A-4823-ADC1-F8CA35A42C25}" presName="ConnectLine1" presStyleLbl="sibTrans1D1" presStyleIdx="2" presStyleCnt="4"/>
      <dgm:spPr>
        <a:noFill/>
        <a:ln w="9525" cap="flat" cmpd="sng" algn="ctr">
          <a:solidFill>
            <a:schemeClr val="dk2">
              <a:hueOff val="0"/>
              <a:satOff val="0"/>
              <a:lumOff val="0"/>
              <a:alphaOff val="0"/>
            </a:schemeClr>
          </a:solidFill>
          <a:prstDash val="dash"/>
        </a:ln>
        <a:effectLst/>
      </dgm:spPr>
    </dgm:pt>
    <dgm:pt modelId="{C88B94A9-D6E4-4037-BEE4-887E560D0EA0}" type="pres">
      <dgm:prSet presAssocID="{05DF7963-658A-4823-ADC1-F8CA35A42C25}" presName="ConnectLineEnd1" presStyleLbl="lnNode1" presStyleIdx="2" presStyleCnt="4"/>
      <dgm:spPr/>
    </dgm:pt>
    <dgm:pt modelId="{B7109BC8-AA47-4BB5-9DC1-B0443F90D7C3}" type="pres">
      <dgm:prSet presAssocID="{05DF7963-658A-4823-ADC1-F8CA35A42C25}" presName="EmptyPane1" presStyleCnt="0"/>
      <dgm:spPr/>
    </dgm:pt>
    <dgm:pt modelId="{2BF570F9-6E58-4267-8D7D-D1F8293396E8}" type="pres">
      <dgm:prSet presAssocID="{B7B95406-F26D-403B-9095-F2E685B92784}" presName="spaceBetweenRectangles1" presStyleCnt="0"/>
      <dgm:spPr/>
    </dgm:pt>
    <dgm:pt modelId="{1ACE2E35-6F31-4F1F-A2B1-278C670810FB}" type="pres">
      <dgm:prSet presAssocID="{932419B2-15F3-412F-AB6D-C0883FC756CF}" presName="composite1" presStyleCnt="0"/>
      <dgm:spPr/>
    </dgm:pt>
    <dgm:pt modelId="{B88D3ECF-DB62-437E-8F15-42466847D939}" type="pres">
      <dgm:prSet presAssocID="{932419B2-15F3-412F-AB6D-C0883FC756CF}" presName="parent1" presStyleLbl="alignNode1" presStyleIdx="3" presStyleCnt="4">
        <dgm:presLayoutVars>
          <dgm:chMax val="1"/>
          <dgm:chPref val="1"/>
          <dgm:bulletEnabled val="1"/>
        </dgm:presLayoutVars>
      </dgm:prSet>
      <dgm:spPr/>
    </dgm:pt>
    <dgm:pt modelId="{BA85BEFF-8CC6-462C-B4C1-9997C3225CD1}" type="pres">
      <dgm:prSet presAssocID="{932419B2-15F3-412F-AB6D-C0883FC756CF}" presName="Childtext1" presStyleLbl="revTx" presStyleIdx="3" presStyleCnt="4" custScaleX="70745" custScaleY="67292" custLinFactY="-86593" custLinFactNeighborX="-54333" custLinFactNeighborY="-100000">
        <dgm:presLayoutVars>
          <dgm:bulletEnabled val="1"/>
        </dgm:presLayoutVars>
      </dgm:prSet>
      <dgm:spPr/>
    </dgm:pt>
    <dgm:pt modelId="{29BE1817-6A50-44AC-B6DD-55FA314D9AA4}" type="pres">
      <dgm:prSet presAssocID="{932419B2-15F3-412F-AB6D-C0883FC756CF}" presName="ConnectLine1" presStyleLbl="sibTrans1D1" presStyleIdx="3" presStyleCnt="4"/>
      <dgm:spPr>
        <a:noFill/>
        <a:ln w="9525" cap="flat" cmpd="sng" algn="ctr">
          <a:solidFill>
            <a:schemeClr val="dk2">
              <a:hueOff val="0"/>
              <a:satOff val="0"/>
              <a:lumOff val="0"/>
              <a:alphaOff val="0"/>
            </a:schemeClr>
          </a:solidFill>
          <a:prstDash val="dash"/>
        </a:ln>
        <a:effectLst/>
      </dgm:spPr>
    </dgm:pt>
    <dgm:pt modelId="{EC5F92EC-501E-47E7-B2D4-DC784EBB09E6}" type="pres">
      <dgm:prSet presAssocID="{932419B2-15F3-412F-AB6D-C0883FC756CF}" presName="ConnectLineEnd1" presStyleLbl="lnNode1" presStyleIdx="3" presStyleCnt="4"/>
      <dgm:spPr/>
    </dgm:pt>
    <dgm:pt modelId="{16702E67-4709-4FD4-9684-7BCF2EFEF5F6}" type="pres">
      <dgm:prSet presAssocID="{932419B2-15F3-412F-AB6D-C0883FC756CF}" presName="EmptyPane1" presStyleCnt="0"/>
      <dgm:spPr/>
    </dgm:pt>
  </dgm:ptLst>
  <dgm:cxnLst>
    <dgm:cxn modelId="{DD763322-2B6A-4CEF-9B67-3D03A9632BA7}" type="presOf" srcId="{0FEA75CB-9845-4505-9AF9-4F36CBEBDC2B}" destId="{BA85BEFF-8CC6-462C-B4C1-9997C3225CD1}" srcOrd="0" destOrd="0" presId="urn:microsoft.com/office/officeart/2016/7/layout/RoundedRectangleTimeline"/>
    <dgm:cxn modelId="{9024312B-FCAA-43B5-BBB1-24EE97381E45}" srcId="{F7B0E72D-D120-4549-BE3F-F7D7B6D7C0A6}" destId="{8FA38A2E-A91B-4F03-828B-C09B49293C16}" srcOrd="0" destOrd="0" parTransId="{24A660EA-0537-4B19-98AA-DB0B3F54C6BE}" sibTransId="{CCD34193-B5BE-49BD-86F4-F36A0E511AC6}"/>
    <dgm:cxn modelId="{839E3F37-5C7A-4EAB-B356-3208992E8279}" type="presOf" srcId="{0F048C86-A95C-4608-A05B-74BB6A9547A7}" destId="{2A01AA7D-784A-42FD-80D4-70C982EB6514}" srcOrd="0" destOrd="0" presId="urn:microsoft.com/office/officeart/2016/7/layout/RoundedRectangleTimeline"/>
    <dgm:cxn modelId="{17DAE039-4091-4A2E-B8C4-21F42CA00F82}" type="presOf" srcId="{8FA38A2E-A91B-4F03-828B-C09B49293C16}" destId="{B44B2AA4-82E1-4F4C-A093-2DD11F37185F}" srcOrd="0" destOrd="0" presId="urn:microsoft.com/office/officeart/2016/7/layout/RoundedRectangleTimeline"/>
    <dgm:cxn modelId="{48AA9963-6696-4A98-8ABF-4CA70FF3375F}" srcId="{F7B0E72D-D120-4549-BE3F-F7D7B6D7C0A6}" destId="{05DF7963-658A-4823-ADC1-F8CA35A42C25}" srcOrd="2" destOrd="0" parTransId="{6B7C4EDF-49C0-4C3A-B402-CADA3B9B1DF2}" sibTransId="{B7B95406-F26D-403B-9095-F2E685B92784}"/>
    <dgm:cxn modelId="{B2D0B764-582E-4931-9345-CFBE73C14841}" type="presOf" srcId="{05DF7963-658A-4823-ADC1-F8CA35A42C25}" destId="{6DF36606-A7A6-4AC8-99B6-737EC224A802}" srcOrd="0" destOrd="0" presId="urn:microsoft.com/office/officeart/2016/7/layout/RoundedRectangleTimeline"/>
    <dgm:cxn modelId="{53409547-11C0-4545-A132-A918CC45BB15}" srcId="{8FA38A2E-A91B-4F03-828B-C09B49293C16}" destId="{2A55908D-9B77-4376-AFA6-AB4E2816F205}" srcOrd="0" destOrd="0" parTransId="{834D1673-15AC-406E-A457-B76E4F134754}" sibTransId="{4D90825B-9450-46B9-BAB9-9A4D27AE3E45}"/>
    <dgm:cxn modelId="{8D6DF756-FF39-4E89-B45A-560120438874}" srcId="{11C3418E-3F05-4571-AF74-F596068BF288}" destId="{0F048C86-A95C-4608-A05B-74BB6A9547A7}" srcOrd="0" destOrd="0" parTransId="{8DB398B6-5850-47E3-959E-128D9F0DA60C}" sibTransId="{3CFF52F8-10B8-4B46-ABCB-2FB58A1590BC}"/>
    <dgm:cxn modelId="{2AD49291-7AAF-4E21-956B-948DAC661ED1}" srcId="{932419B2-15F3-412F-AB6D-C0883FC756CF}" destId="{0FEA75CB-9845-4505-9AF9-4F36CBEBDC2B}" srcOrd="0" destOrd="0" parTransId="{782E965E-4609-4257-A9F9-343F40BD246F}" sibTransId="{EBA57E4A-7EA1-46C7-83A3-89E36D4138D9}"/>
    <dgm:cxn modelId="{AC3B1292-EE89-46A5-8928-C502A7237405}" srcId="{05DF7963-658A-4823-ADC1-F8CA35A42C25}" destId="{287C8D62-AD72-483F-91F5-8EF1E59C317C}" srcOrd="0" destOrd="0" parTransId="{B5C9E0E2-37A2-4A75-A261-C6B2B01D103D}" sibTransId="{95819CA0-CC22-48CC-8AA3-515C0C8CB592}"/>
    <dgm:cxn modelId="{815BCF92-DC42-4B09-8837-65DFF086F5AC}" type="presOf" srcId="{F7B0E72D-D120-4549-BE3F-F7D7B6D7C0A6}" destId="{66845462-FD4B-4C14-BF3F-6D023E587F09}" srcOrd="0" destOrd="0" presId="urn:microsoft.com/office/officeart/2016/7/layout/RoundedRectangleTimeline"/>
    <dgm:cxn modelId="{3D1B7597-62EC-43D9-ACEA-F0F1857D0F16}" type="presOf" srcId="{932419B2-15F3-412F-AB6D-C0883FC756CF}" destId="{B88D3ECF-DB62-437E-8F15-42466847D939}" srcOrd="0" destOrd="0" presId="urn:microsoft.com/office/officeart/2016/7/layout/RoundedRectangleTimeline"/>
    <dgm:cxn modelId="{A8775D9C-CCB5-491D-B41D-FBCB1B5DFE91}" type="presOf" srcId="{2A55908D-9B77-4376-AFA6-AB4E2816F205}" destId="{AE677D19-8525-44C8-A7F8-CE89065B6807}" srcOrd="0" destOrd="0" presId="urn:microsoft.com/office/officeart/2016/7/layout/RoundedRectangleTimeline"/>
    <dgm:cxn modelId="{8D652DB2-0A8B-41EE-9D62-12BE47FF0F68}" srcId="{F7B0E72D-D120-4549-BE3F-F7D7B6D7C0A6}" destId="{11C3418E-3F05-4571-AF74-F596068BF288}" srcOrd="1" destOrd="0" parTransId="{D65A9C58-B1C2-468D-9BEF-E3BC489F7A52}" sibTransId="{6C079879-8930-44E5-8AAC-B7006606D8B9}"/>
    <dgm:cxn modelId="{FF4C8ADE-2B6D-4548-BBFD-9F7642EDE77C}" type="presOf" srcId="{287C8D62-AD72-483F-91F5-8EF1E59C317C}" destId="{B3B31F28-273F-4CBC-A215-5CE1110FC5C9}" srcOrd="0" destOrd="0" presId="urn:microsoft.com/office/officeart/2016/7/layout/RoundedRectangleTimeline"/>
    <dgm:cxn modelId="{0A9E76E3-595A-4CA9-9BCA-145868E7A900}" type="presOf" srcId="{11C3418E-3F05-4571-AF74-F596068BF288}" destId="{C9930A4A-F4A9-4C9A-A547-A6B85D231E35}" srcOrd="0" destOrd="0" presId="urn:microsoft.com/office/officeart/2016/7/layout/RoundedRectangleTimeline"/>
    <dgm:cxn modelId="{8A36E2EF-99AE-40C7-BC4D-833FF171FB33}" srcId="{F7B0E72D-D120-4549-BE3F-F7D7B6D7C0A6}" destId="{932419B2-15F3-412F-AB6D-C0883FC756CF}" srcOrd="3" destOrd="0" parTransId="{425FB102-7322-4043-A232-759758DD9D60}" sibTransId="{30B35EA9-1DC4-429F-80D6-E5504130D46D}"/>
    <dgm:cxn modelId="{041B000E-22BE-454B-94CA-1471EBE8D162}" type="presParOf" srcId="{66845462-FD4B-4C14-BF3F-6D023E587F09}" destId="{948EFD94-EDC1-4661-9276-A2CB20C40F4D}" srcOrd="0" destOrd="0" presId="urn:microsoft.com/office/officeart/2016/7/layout/RoundedRectangleTimeline"/>
    <dgm:cxn modelId="{3F43D127-4F4D-49A5-A7E1-751A93DCCEC4}" type="presParOf" srcId="{948EFD94-EDC1-4661-9276-A2CB20C40F4D}" destId="{B44B2AA4-82E1-4F4C-A093-2DD11F37185F}" srcOrd="0" destOrd="0" presId="urn:microsoft.com/office/officeart/2016/7/layout/RoundedRectangleTimeline"/>
    <dgm:cxn modelId="{29B94DD7-77EA-423A-8D80-DA81A15C15A5}" type="presParOf" srcId="{948EFD94-EDC1-4661-9276-A2CB20C40F4D}" destId="{AE677D19-8525-44C8-A7F8-CE89065B6807}" srcOrd="1" destOrd="0" presId="urn:microsoft.com/office/officeart/2016/7/layout/RoundedRectangleTimeline"/>
    <dgm:cxn modelId="{D208FD84-9FBF-4367-A487-977774033842}" type="presParOf" srcId="{948EFD94-EDC1-4661-9276-A2CB20C40F4D}" destId="{8069791A-A4BA-499D-B0C6-DE30E6BA6C3E}" srcOrd="2" destOrd="0" presId="urn:microsoft.com/office/officeart/2016/7/layout/RoundedRectangleTimeline"/>
    <dgm:cxn modelId="{AEBCA052-297B-47AF-AFB1-06D0AAB01D80}" type="presParOf" srcId="{948EFD94-EDC1-4661-9276-A2CB20C40F4D}" destId="{6E418036-F8B5-4A8B-84D0-F79769DB9E33}" srcOrd="3" destOrd="0" presId="urn:microsoft.com/office/officeart/2016/7/layout/RoundedRectangleTimeline"/>
    <dgm:cxn modelId="{6E32D26B-DD80-4A40-B792-86DD7C932F71}" type="presParOf" srcId="{948EFD94-EDC1-4661-9276-A2CB20C40F4D}" destId="{04C6C085-DC7F-47F6-B051-19FDDB8CEE0D}" srcOrd="4" destOrd="0" presId="urn:microsoft.com/office/officeart/2016/7/layout/RoundedRectangleTimeline"/>
    <dgm:cxn modelId="{D99958F7-F70A-417A-80B2-5BB0C3EA12FD}" type="presParOf" srcId="{66845462-FD4B-4C14-BF3F-6D023E587F09}" destId="{93CBAEAC-131E-4179-9328-F8525FF51DF6}" srcOrd="1" destOrd="0" presId="urn:microsoft.com/office/officeart/2016/7/layout/RoundedRectangleTimeline"/>
    <dgm:cxn modelId="{0D19EBFF-5DF6-419F-A859-0E06029FEA6F}" type="presParOf" srcId="{66845462-FD4B-4C14-BF3F-6D023E587F09}" destId="{D8A18E27-8EBB-4956-B8A8-8CCE58C43DA7}" srcOrd="2" destOrd="0" presId="urn:microsoft.com/office/officeart/2016/7/layout/RoundedRectangleTimeline"/>
    <dgm:cxn modelId="{AF5D44E4-741C-4B80-BCB2-6A85129D62DE}" type="presParOf" srcId="{D8A18E27-8EBB-4956-B8A8-8CCE58C43DA7}" destId="{C9930A4A-F4A9-4C9A-A547-A6B85D231E35}" srcOrd="0" destOrd="0" presId="urn:microsoft.com/office/officeart/2016/7/layout/RoundedRectangleTimeline"/>
    <dgm:cxn modelId="{8B7520FD-0C5B-468A-93D5-8E56801E535C}" type="presParOf" srcId="{D8A18E27-8EBB-4956-B8A8-8CCE58C43DA7}" destId="{2A01AA7D-784A-42FD-80D4-70C982EB6514}" srcOrd="1" destOrd="0" presId="urn:microsoft.com/office/officeart/2016/7/layout/RoundedRectangleTimeline"/>
    <dgm:cxn modelId="{C72EC48B-70AE-423E-B15C-50D69CDB98A7}" type="presParOf" srcId="{D8A18E27-8EBB-4956-B8A8-8CCE58C43DA7}" destId="{F3319CB6-223E-4B08-8AEB-6F7B4C8B1F45}" srcOrd="2" destOrd="0" presId="urn:microsoft.com/office/officeart/2016/7/layout/RoundedRectangleTimeline"/>
    <dgm:cxn modelId="{40A53AEE-7A30-4678-AF30-A8A7DC49D275}" type="presParOf" srcId="{D8A18E27-8EBB-4956-B8A8-8CCE58C43DA7}" destId="{6A2DBAD8-1F65-43A9-8579-5D050DB6E6A3}" srcOrd="3" destOrd="0" presId="urn:microsoft.com/office/officeart/2016/7/layout/RoundedRectangleTimeline"/>
    <dgm:cxn modelId="{DBDCEAF1-BE4E-49E4-B832-CEA291C62A3F}" type="presParOf" srcId="{D8A18E27-8EBB-4956-B8A8-8CCE58C43DA7}" destId="{99D5FC12-4E36-400E-B532-216409520EEF}" srcOrd="4" destOrd="0" presId="urn:microsoft.com/office/officeart/2016/7/layout/RoundedRectangleTimeline"/>
    <dgm:cxn modelId="{3DA41632-3161-4746-A116-3275C1E38024}" type="presParOf" srcId="{66845462-FD4B-4C14-BF3F-6D023E587F09}" destId="{71805983-A979-4BA2-AB27-3B08B2F4F029}" srcOrd="3" destOrd="0" presId="urn:microsoft.com/office/officeart/2016/7/layout/RoundedRectangleTimeline"/>
    <dgm:cxn modelId="{7869F5BC-FE0A-4AC6-B880-0E7927DD935E}" type="presParOf" srcId="{66845462-FD4B-4C14-BF3F-6D023E587F09}" destId="{34317367-B53E-4EF9-840A-8AD5D8F7DCDD}" srcOrd="4" destOrd="0" presId="urn:microsoft.com/office/officeart/2016/7/layout/RoundedRectangleTimeline"/>
    <dgm:cxn modelId="{17CD8924-29A6-4BD3-9CAD-CC190FEC2AD8}" type="presParOf" srcId="{34317367-B53E-4EF9-840A-8AD5D8F7DCDD}" destId="{6DF36606-A7A6-4AC8-99B6-737EC224A802}" srcOrd="0" destOrd="0" presId="urn:microsoft.com/office/officeart/2016/7/layout/RoundedRectangleTimeline"/>
    <dgm:cxn modelId="{0FF345EA-A827-48E1-8049-16FF5EEAC25E}" type="presParOf" srcId="{34317367-B53E-4EF9-840A-8AD5D8F7DCDD}" destId="{B3B31F28-273F-4CBC-A215-5CE1110FC5C9}" srcOrd="1" destOrd="0" presId="urn:microsoft.com/office/officeart/2016/7/layout/RoundedRectangleTimeline"/>
    <dgm:cxn modelId="{8B1602FD-BBFB-431C-A3BC-64CF271B79E5}" type="presParOf" srcId="{34317367-B53E-4EF9-840A-8AD5D8F7DCDD}" destId="{5BE4FD71-293C-4B3E-AA92-385116C953B1}" srcOrd="2" destOrd="0" presId="urn:microsoft.com/office/officeart/2016/7/layout/RoundedRectangleTimeline"/>
    <dgm:cxn modelId="{657EB24D-F4D6-4F33-9760-3CAA43B0B2DF}" type="presParOf" srcId="{34317367-B53E-4EF9-840A-8AD5D8F7DCDD}" destId="{C88B94A9-D6E4-4037-BEE4-887E560D0EA0}" srcOrd="3" destOrd="0" presId="urn:microsoft.com/office/officeart/2016/7/layout/RoundedRectangleTimeline"/>
    <dgm:cxn modelId="{CE712C2A-4CCC-4444-B3BE-4E49D064C20E}" type="presParOf" srcId="{34317367-B53E-4EF9-840A-8AD5D8F7DCDD}" destId="{B7109BC8-AA47-4BB5-9DC1-B0443F90D7C3}" srcOrd="4" destOrd="0" presId="urn:microsoft.com/office/officeart/2016/7/layout/RoundedRectangleTimeline"/>
    <dgm:cxn modelId="{5E704F7D-43A4-47E5-A39F-3CC02A8D58EB}" type="presParOf" srcId="{66845462-FD4B-4C14-BF3F-6D023E587F09}" destId="{2BF570F9-6E58-4267-8D7D-D1F8293396E8}" srcOrd="5" destOrd="0" presId="urn:microsoft.com/office/officeart/2016/7/layout/RoundedRectangleTimeline"/>
    <dgm:cxn modelId="{54FCB4D1-376E-4128-A44C-28C0C3FD9AAE}" type="presParOf" srcId="{66845462-FD4B-4C14-BF3F-6D023E587F09}" destId="{1ACE2E35-6F31-4F1F-A2B1-278C670810FB}" srcOrd="6" destOrd="0" presId="urn:microsoft.com/office/officeart/2016/7/layout/RoundedRectangleTimeline"/>
    <dgm:cxn modelId="{5573FC76-082F-41BF-B72C-54008C6FF4F2}" type="presParOf" srcId="{1ACE2E35-6F31-4F1F-A2B1-278C670810FB}" destId="{B88D3ECF-DB62-437E-8F15-42466847D939}" srcOrd="0" destOrd="0" presId="urn:microsoft.com/office/officeart/2016/7/layout/RoundedRectangleTimeline"/>
    <dgm:cxn modelId="{52353740-AE4C-4DC6-8DA5-1ADABBD99111}" type="presParOf" srcId="{1ACE2E35-6F31-4F1F-A2B1-278C670810FB}" destId="{BA85BEFF-8CC6-462C-B4C1-9997C3225CD1}" srcOrd="1" destOrd="0" presId="urn:microsoft.com/office/officeart/2016/7/layout/RoundedRectangleTimeline"/>
    <dgm:cxn modelId="{863CD86B-C413-4AD6-8086-7AA668F643CB}" type="presParOf" srcId="{1ACE2E35-6F31-4F1F-A2B1-278C670810FB}" destId="{29BE1817-6A50-44AC-B6DD-55FA314D9AA4}" srcOrd="2" destOrd="0" presId="urn:microsoft.com/office/officeart/2016/7/layout/RoundedRectangleTimeline"/>
    <dgm:cxn modelId="{E8335DB9-98C2-4A36-B523-F282C76073B6}" type="presParOf" srcId="{1ACE2E35-6F31-4F1F-A2B1-278C670810FB}" destId="{EC5F92EC-501E-47E7-B2D4-DC784EBB09E6}" srcOrd="3" destOrd="0" presId="urn:microsoft.com/office/officeart/2016/7/layout/RoundedRectangleTimeline"/>
    <dgm:cxn modelId="{E9F6C1DB-2D72-4897-A9C3-BC6826BE3EAF}" type="presParOf" srcId="{1ACE2E35-6F31-4F1F-A2B1-278C670810FB}" destId="{16702E67-4709-4FD4-9684-7BCF2EFEF5F6}" srcOrd="4" destOrd="0" presId="urn:microsoft.com/office/officeart/2016/7/layout/RoundedRectangle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C53E7E-9531-4304-9AC0-A140EAA750D0}" type="doc">
      <dgm:prSet loTypeId="urn:microsoft.com/office/officeart/2005/8/layout/vList2" loCatId="list" qsTypeId="urn:microsoft.com/office/officeart/2005/8/quickstyle/3d2" qsCatId="3D" csTypeId="urn:microsoft.com/office/officeart/2005/8/colors/accent1_5" csCatId="accent1" phldr="1"/>
      <dgm:spPr/>
      <dgm:t>
        <a:bodyPr/>
        <a:lstStyle/>
        <a:p>
          <a:endParaRPr lang="en-US"/>
        </a:p>
      </dgm:t>
    </dgm:pt>
    <dgm:pt modelId="{A076FEF9-F36E-46A5-83BA-AB9C0733C20C}">
      <dgm:prSet/>
      <dgm:spPr/>
      <dgm:t>
        <a:bodyPr/>
        <a:lstStyle/>
        <a:p>
          <a:r>
            <a:rPr lang="en-GB" b="1" dirty="0">
              <a:latin typeface="Arial" panose="020B0604020202020204" pitchFamily="34" charset="0"/>
              <a:cs typeface="Arial" panose="020B0604020202020204" pitchFamily="34" charset="0"/>
            </a:rPr>
            <a:t>QS1.</a:t>
          </a:r>
          <a:r>
            <a:rPr lang="en-GB" dirty="0">
              <a:latin typeface="Arial" panose="020B0604020202020204" pitchFamily="34" charset="0"/>
              <a:cs typeface="Arial" panose="020B0604020202020204" pitchFamily="34" charset="0"/>
            </a:rPr>
            <a:t> Mouth care assessment in care setting</a:t>
          </a:r>
          <a:endParaRPr lang="en-US" dirty="0">
            <a:latin typeface="Arial" panose="020B0604020202020204" pitchFamily="34" charset="0"/>
            <a:cs typeface="Arial" panose="020B0604020202020204" pitchFamily="34" charset="0"/>
          </a:endParaRPr>
        </a:p>
      </dgm:t>
    </dgm:pt>
    <dgm:pt modelId="{4DEB072A-EC0A-44DE-99C3-89305DC08B01}" type="parTrans" cxnId="{0126D029-4967-42DE-B6E2-03A25A378D35}">
      <dgm:prSet/>
      <dgm:spPr/>
      <dgm:t>
        <a:bodyPr/>
        <a:lstStyle/>
        <a:p>
          <a:endParaRPr lang="en-US"/>
        </a:p>
      </dgm:t>
    </dgm:pt>
    <dgm:pt modelId="{10A2678E-103B-4A0F-A5F6-DEFE8291706F}" type="sibTrans" cxnId="{0126D029-4967-42DE-B6E2-03A25A378D35}">
      <dgm:prSet/>
      <dgm:spPr/>
      <dgm:t>
        <a:bodyPr/>
        <a:lstStyle/>
        <a:p>
          <a:endParaRPr lang="en-US"/>
        </a:p>
      </dgm:t>
    </dgm:pt>
    <dgm:pt modelId="{B5E2FCAA-5FCC-427F-88E7-83670DC0A8D6}">
      <dgm:prSet/>
      <dgm:spPr/>
      <dgm:t>
        <a:bodyPr/>
        <a:lstStyle/>
        <a:p>
          <a:pPr algn="l"/>
          <a:r>
            <a:rPr lang="en-GB" b="1" dirty="0">
              <a:latin typeface="Arial" panose="020B0604020202020204" pitchFamily="34" charset="0"/>
              <a:cs typeface="Arial" panose="020B0604020202020204" pitchFamily="34" charset="0"/>
            </a:rPr>
            <a:t>QS2.</a:t>
          </a:r>
          <a:r>
            <a:rPr lang="en-GB" dirty="0">
              <a:latin typeface="Arial" panose="020B0604020202020204" pitchFamily="34" charset="0"/>
              <a:cs typeface="Arial" panose="020B0604020202020204" pitchFamily="34" charset="0"/>
            </a:rPr>
            <a:t> Recording mouth care needs in care plan</a:t>
          </a:r>
          <a:endParaRPr lang="en-US" dirty="0">
            <a:latin typeface="Arial" panose="020B0604020202020204" pitchFamily="34" charset="0"/>
            <a:cs typeface="Arial" panose="020B0604020202020204" pitchFamily="34" charset="0"/>
          </a:endParaRPr>
        </a:p>
      </dgm:t>
    </dgm:pt>
    <dgm:pt modelId="{01F39FF8-84AD-4B28-AD67-0B5C4CE23622}" type="parTrans" cxnId="{E4817CEE-4556-4878-8F6C-B111188D70F9}">
      <dgm:prSet/>
      <dgm:spPr/>
      <dgm:t>
        <a:bodyPr/>
        <a:lstStyle/>
        <a:p>
          <a:endParaRPr lang="en-US"/>
        </a:p>
      </dgm:t>
    </dgm:pt>
    <dgm:pt modelId="{A4C9A035-72CC-4484-83A6-C414752D76B6}" type="sibTrans" cxnId="{E4817CEE-4556-4878-8F6C-B111188D70F9}">
      <dgm:prSet/>
      <dgm:spPr/>
      <dgm:t>
        <a:bodyPr/>
        <a:lstStyle/>
        <a:p>
          <a:endParaRPr lang="en-US"/>
        </a:p>
      </dgm:t>
    </dgm:pt>
    <dgm:pt modelId="{9B01A4A3-A433-43B0-8BFE-1D153616A227}">
      <dgm:prSet/>
      <dgm:spPr/>
      <dgm:t>
        <a:bodyPr/>
        <a:lstStyle/>
        <a:p>
          <a:r>
            <a:rPr lang="en-GB" b="1" dirty="0">
              <a:latin typeface="Arial" panose="020B0604020202020204" pitchFamily="34" charset="0"/>
              <a:cs typeface="Arial" panose="020B0604020202020204" pitchFamily="34" charset="0"/>
            </a:rPr>
            <a:t>QS3.</a:t>
          </a:r>
          <a:r>
            <a:rPr lang="en-GB" dirty="0">
              <a:latin typeface="Arial" panose="020B0604020202020204" pitchFamily="34" charset="0"/>
              <a:cs typeface="Arial" panose="020B0604020202020204" pitchFamily="34" charset="0"/>
            </a:rPr>
            <a:t> Supporting daily mouth care in care setting</a:t>
          </a:r>
          <a:endParaRPr lang="en-US" dirty="0">
            <a:latin typeface="Arial" panose="020B0604020202020204" pitchFamily="34" charset="0"/>
            <a:cs typeface="Arial" panose="020B0604020202020204" pitchFamily="34" charset="0"/>
          </a:endParaRPr>
        </a:p>
      </dgm:t>
    </dgm:pt>
    <dgm:pt modelId="{5197BEA9-D80B-4F28-81EB-384E96415A22}" type="parTrans" cxnId="{3E08125F-447A-4381-9340-B894B1615B54}">
      <dgm:prSet/>
      <dgm:spPr/>
      <dgm:t>
        <a:bodyPr/>
        <a:lstStyle/>
        <a:p>
          <a:endParaRPr lang="en-US"/>
        </a:p>
      </dgm:t>
    </dgm:pt>
    <dgm:pt modelId="{F39300C1-CF76-4C5D-8B15-9F4548D8BB93}" type="sibTrans" cxnId="{3E08125F-447A-4381-9340-B894B1615B54}">
      <dgm:prSet/>
      <dgm:spPr/>
      <dgm:t>
        <a:bodyPr/>
        <a:lstStyle/>
        <a:p>
          <a:endParaRPr lang="en-US"/>
        </a:p>
      </dgm:t>
    </dgm:pt>
    <dgm:pt modelId="{B7DA6399-884F-403D-9153-E2FEA0E0A14C}" type="pres">
      <dgm:prSet presAssocID="{FAC53E7E-9531-4304-9AC0-A140EAA750D0}" presName="linear" presStyleCnt="0">
        <dgm:presLayoutVars>
          <dgm:animLvl val="lvl"/>
          <dgm:resizeHandles val="exact"/>
        </dgm:presLayoutVars>
      </dgm:prSet>
      <dgm:spPr/>
    </dgm:pt>
    <dgm:pt modelId="{D36AAF08-49BA-4C9D-B162-4C0A6AA9624F}" type="pres">
      <dgm:prSet presAssocID="{A076FEF9-F36E-46A5-83BA-AB9C0733C20C}" presName="parentText" presStyleLbl="node1" presStyleIdx="0" presStyleCnt="3" custLinFactY="915" custLinFactNeighborX="885" custLinFactNeighborY="100000">
        <dgm:presLayoutVars>
          <dgm:chMax val="0"/>
          <dgm:bulletEnabled val="1"/>
        </dgm:presLayoutVars>
      </dgm:prSet>
      <dgm:spPr/>
    </dgm:pt>
    <dgm:pt modelId="{5687724D-225B-4C87-9316-0154BEB6FDD1}" type="pres">
      <dgm:prSet presAssocID="{10A2678E-103B-4A0F-A5F6-DEFE8291706F}" presName="spacer" presStyleCnt="0"/>
      <dgm:spPr/>
    </dgm:pt>
    <dgm:pt modelId="{7C633CD1-768D-4489-A1A9-7635BA9E3A73}" type="pres">
      <dgm:prSet presAssocID="{B5E2FCAA-5FCC-427F-88E7-83670DC0A8D6}" presName="parentText" presStyleLbl="node1" presStyleIdx="1" presStyleCnt="3">
        <dgm:presLayoutVars>
          <dgm:chMax val="0"/>
          <dgm:bulletEnabled val="1"/>
        </dgm:presLayoutVars>
      </dgm:prSet>
      <dgm:spPr/>
    </dgm:pt>
    <dgm:pt modelId="{5315AC8C-3F57-4BF0-A9A5-C1379B0C5662}" type="pres">
      <dgm:prSet presAssocID="{A4C9A035-72CC-4484-83A6-C414752D76B6}" presName="spacer" presStyleCnt="0"/>
      <dgm:spPr/>
    </dgm:pt>
    <dgm:pt modelId="{8D2491F8-13A6-45FA-9B0A-46B4CA421B0F}" type="pres">
      <dgm:prSet presAssocID="{9B01A4A3-A433-43B0-8BFE-1D153616A227}" presName="parentText" presStyleLbl="node1" presStyleIdx="2" presStyleCnt="3">
        <dgm:presLayoutVars>
          <dgm:chMax val="0"/>
          <dgm:bulletEnabled val="1"/>
        </dgm:presLayoutVars>
      </dgm:prSet>
      <dgm:spPr/>
    </dgm:pt>
  </dgm:ptLst>
  <dgm:cxnLst>
    <dgm:cxn modelId="{F7B6B627-D6FA-4573-B0E9-2F16920EFA7A}" type="presOf" srcId="{A076FEF9-F36E-46A5-83BA-AB9C0733C20C}" destId="{D36AAF08-49BA-4C9D-B162-4C0A6AA9624F}" srcOrd="0" destOrd="0" presId="urn:microsoft.com/office/officeart/2005/8/layout/vList2"/>
    <dgm:cxn modelId="{0126D029-4967-42DE-B6E2-03A25A378D35}" srcId="{FAC53E7E-9531-4304-9AC0-A140EAA750D0}" destId="{A076FEF9-F36E-46A5-83BA-AB9C0733C20C}" srcOrd="0" destOrd="0" parTransId="{4DEB072A-EC0A-44DE-99C3-89305DC08B01}" sibTransId="{10A2678E-103B-4A0F-A5F6-DEFE8291706F}"/>
    <dgm:cxn modelId="{3E08125F-447A-4381-9340-B894B1615B54}" srcId="{FAC53E7E-9531-4304-9AC0-A140EAA750D0}" destId="{9B01A4A3-A433-43B0-8BFE-1D153616A227}" srcOrd="2" destOrd="0" parTransId="{5197BEA9-D80B-4F28-81EB-384E96415A22}" sibTransId="{F39300C1-CF76-4C5D-8B15-9F4548D8BB93}"/>
    <dgm:cxn modelId="{1C6CE4BB-AF50-49C7-A328-6AA8CDD6CA89}" type="presOf" srcId="{FAC53E7E-9531-4304-9AC0-A140EAA750D0}" destId="{B7DA6399-884F-403D-9153-E2FEA0E0A14C}" srcOrd="0" destOrd="0" presId="urn:microsoft.com/office/officeart/2005/8/layout/vList2"/>
    <dgm:cxn modelId="{C6696EDB-5ABF-4C79-9133-6ED0D8FCB510}" type="presOf" srcId="{B5E2FCAA-5FCC-427F-88E7-83670DC0A8D6}" destId="{7C633CD1-768D-4489-A1A9-7635BA9E3A73}" srcOrd="0" destOrd="0" presId="urn:microsoft.com/office/officeart/2005/8/layout/vList2"/>
    <dgm:cxn modelId="{C2DC64EA-33EE-4C1B-A53C-F262033884BF}" type="presOf" srcId="{9B01A4A3-A433-43B0-8BFE-1D153616A227}" destId="{8D2491F8-13A6-45FA-9B0A-46B4CA421B0F}" srcOrd="0" destOrd="0" presId="urn:microsoft.com/office/officeart/2005/8/layout/vList2"/>
    <dgm:cxn modelId="{E4817CEE-4556-4878-8F6C-B111188D70F9}" srcId="{FAC53E7E-9531-4304-9AC0-A140EAA750D0}" destId="{B5E2FCAA-5FCC-427F-88E7-83670DC0A8D6}" srcOrd="1" destOrd="0" parTransId="{01F39FF8-84AD-4B28-AD67-0B5C4CE23622}" sibTransId="{A4C9A035-72CC-4484-83A6-C414752D76B6}"/>
    <dgm:cxn modelId="{B0CD9AA6-F0A9-4B38-8575-AF92275CDE3B}" type="presParOf" srcId="{B7DA6399-884F-403D-9153-E2FEA0E0A14C}" destId="{D36AAF08-49BA-4C9D-B162-4C0A6AA9624F}" srcOrd="0" destOrd="0" presId="urn:microsoft.com/office/officeart/2005/8/layout/vList2"/>
    <dgm:cxn modelId="{DFDB0C47-3822-4A8F-BAA3-0C5AD6F69465}" type="presParOf" srcId="{B7DA6399-884F-403D-9153-E2FEA0E0A14C}" destId="{5687724D-225B-4C87-9316-0154BEB6FDD1}" srcOrd="1" destOrd="0" presId="urn:microsoft.com/office/officeart/2005/8/layout/vList2"/>
    <dgm:cxn modelId="{EC046F85-CE90-4371-BD1B-6EFA4CAB70EF}" type="presParOf" srcId="{B7DA6399-884F-403D-9153-E2FEA0E0A14C}" destId="{7C633CD1-768D-4489-A1A9-7635BA9E3A73}" srcOrd="2" destOrd="0" presId="urn:microsoft.com/office/officeart/2005/8/layout/vList2"/>
    <dgm:cxn modelId="{6F0AB451-E59E-41A6-827D-C91154AE55DD}" type="presParOf" srcId="{B7DA6399-884F-403D-9153-E2FEA0E0A14C}" destId="{5315AC8C-3F57-4BF0-A9A5-C1379B0C5662}" srcOrd="3" destOrd="0" presId="urn:microsoft.com/office/officeart/2005/8/layout/vList2"/>
    <dgm:cxn modelId="{8802C1D8-18AF-4F0B-8E90-1915995F34C6}" type="presParOf" srcId="{B7DA6399-884F-403D-9153-E2FEA0E0A14C}" destId="{8D2491F8-13A6-45FA-9B0A-46B4CA421B0F}"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FBDF02-BC76-4F79-8840-3B21CFBD8615}"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GB"/>
        </a:p>
      </dgm:t>
    </dgm:pt>
    <dgm:pt modelId="{2600C404-9BCB-4548-A7E9-D8891F8D8183}">
      <dgm:prSet phldrT="[Text]" custT="1"/>
      <dgm:spPr/>
      <dgm:t>
        <a:bodyPr/>
        <a:lstStyle/>
        <a:p>
          <a:r>
            <a:rPr lang="en-US" sz="2800" b="1" dirty="0">
              <a:latin typeface="Arial" panose="020B0604020202020204" pitchFamily="34" charset="0"/>
              <a:cs typeface="Arial" panose="020B0604020202020204" pitchFamily="34" charset="0"/>
            </a:rPr>
            <a:t>Good daily mouth care</a:t>
          </a:r>
          <a:endParaRPr lang="en-GB" sz="2800" b="1" dirty="0">
            <a:latin typeface="Arial" panose="020B0604020202020204" pitchFamily="34" charset="0"/>
            <a:cs typeface="Arial" panose="020B0604020202020204" pitchFamily="34" charset="0"/>
          </a:endParaRPr>
        </a:p>
      </dgm:t>
    </dgm:pt>
    <dgm:pt modelId="{A5EDCECB-0046-4500-86BB-9761DE896E48}" type="parTrans" cxnId="{4EC18B61-1C32-4D71-A7F6-A370FCD214E3}">
      <dgm:prSet/>
      <dgm:spPr/>
      <dgm:t>
        <a:bodyPr/>
        <a:lstStyle/>
        <a:p>
          <a:endParaRPr lang="en-GB"/>
        </a:p>
      </dgm:t>
    </dgm:pt>
    <dgm:pt modelId="{11FDFF14-E851-43EC-865C-442881B4F9E6}" type="sibTrans" cxnId="{4EC18B61-1C32-4D71-A7F6-A370FCD214E3}">
      <dgm:prSet/>
      <dgm:spPr/>
      <dgm:t>
        <a:bodyPr/>
        <a:lstStyle/>
        <a:p>
          <a:endParaRPr lang="en-GB"/>
        </a:p>
      </dgm:t>
    </dgm:pt>
    <dgm:pt modelId="{AF6342F0-0207-4F94-8B2F-DCE9CEA5629B}">
      <dgm:prSet phldrT="[Text]"/>
      <dgm:spPr/>
      <dgm:t>
        <a:bodyPr/>
        <a:lstStyle/>
        <a:p>
          <a:r>
            <a:rPr lang="en-US" b="1" dirty="0">
              <a:latin typeface="Arial" panose="020B0604020202020204" pitchFamily="34" charset="0"/>
              <a:cs typeface="Arial" panose="020B0604020202020204" pitchFamily="34" charset="0"/>
            </a:rPr>
            <a:t>Adopt nationally recognised guidance</a:t>
          </a:r>
          <a:endParaRPr lang="en-GB" b="1" dirty="0">
            <a:latin typeface="Arial" panose="020B0604020202020204" pitchFamily="34" charset="0"/>
            <a:cs typeface="Arial" panose="020B0604020202020204" pitchFamily="34" charset="0"/>
          </a:endParaRPr>
        </a:p>
      </dgm:t>
    </dgm:pt>
    <dgm:pt modelId="{DC080F44-49F1-47FD-9337-9C1C285E050D}" type="parTrans" cxnId="{ECB307DD-B5CE-4890-870C-C2C18EFD5382}">
      <dgm:prSet/>
      <dgm:spPr/>
      <dgm:t>
        <a:bodyPr/>
        <a:lstStyle/>
        <a:p>
          <a:endParaRPr lang="en-GB"/>
        </a:p>
      </dgm:t>
    </dgm:pt>
    <dgm:pt modelId="{71AB27F3-6C53-4F06-A187-C89315494E2A}" type="sibTrans" cxnId="{ECB307DD-B5CE-4890-870C-C2C18EFD5382}">
      <dgm:prSet/>
      <dgm:spPr/>
      <dgm:t>
        <a:bodyPr/>
        <a:lstStyle/>
        <a:p>
          <a:endParaRPr lang="en-GB"/>
        </a:p>
      </dgm:t>
    </dgm:pt>
    <dgm:pt modelId="{9932E8EA-788F-4C28-8B17-D8B184D0BFDD}">
      <dgm:prSet phldrT="[Text]" custT="1"/>
      <dgm:spPr/>
      <dgm:t>
        <a:bodyPr/>
        <a:lstStyle/>
        <a:p>
          <a:r>
            <a:rPr lang="en-US" sz="1800" b="1" dirty="0">
              <a:latin typeface="Arial" panose="020B0604020202020204" pitchFamily="34" charset="0"/>
              <a:cs typeface="Arial" panose="020B0604020202020204" pitchFamily="34" charset="0"/>
            </a:rPr>
            <a:t>Oral health training every two years</a:t>
          </a:r>
          <a:endParaRPr lang="en-GB" sz="1800" b="1" dirty="0">
            <a:latin typeface="Arial" panose="020B0604020202020204" pitchFamily="34" charset="0"/>
            <a:cs typeface="Arial" panose="020B0604020202020204" pitchFamily="34" charset="0"/>
          </a:endParaRPr>
        </a:p>
      </dgm:t>
    </dgm:pt>
    <dgm:pt modelId="{2703F06C-5124-43B2-BE05-54BD7EC5F132}" type="parTrans" cxnId="{ADF25019-1F07-475D-9287-331B0B60126C}">
      <dgm:prSet/>
      <dgm:spPr/>
      <dgm:t>
        <a:bodyPr/>
        <a:lstStyle/>
        <a:p>
          <a:endParaRPr lang="en-GB"/>
        </a:p>
      </dgm:t>
    </dgm:pt>
    <dgm:pt modelId="{B62839C9-7C5D-4CF5-B830-B133FAC68909}" type="sibTrans" cxnId="{ADF25019-1F07-475D-9287-331B0B60126C}">
      <dgm:prSet/>
      <dgm:spPr/>
      <dgm:t>
        <a:bodyPr/>
        <a:lstStyle/>
        <a:p>
          <a:endParaRPr lang="en-GB"/>
        </a:p>
      </dgm:t>
    </dgm:pt>
    <dgm:pt modelId="{F5FAF06F-C694-4F60-B73D-AB503231B9DD}">
      <dgm:prSet phldrT="[Text]" custT="1"/>
      <dgm:spPr/>
      <dgm:t>
        <a:bodyPr/>
        <a:lstStyle/>
        <a:p>
          <a:r>
            <a:rPr lang="en-US" sz="1800" b="1" dirty="0">
              <a:latin typeface="Arial" panose="020B0604020202020204" pitchFamily="34" charset="0"/>
              <a:cs typeface="Arial" panose="020B0604020202020204" pitchFamily="34" charset="0"/>
            </a:rPr>
            <a:t>Assess mouth care needs within 24 hours of arrival</a:t>
          </a:r>
          <a:endParaRPr lang="en-GB" sz="1800" b="1" dirty="0">
            <a:latin typeface="Arial" panose="020B0604020202020204" pitchFamily="34" charset="0"/>
            <a:cs typeface="Arial" panose="020B0604020202020204" pitchFamily="34" charset="0"/>
          </a:endParaRPr>
        </a:p>
      </dgm:t>
    </dgm:pt>
    <dgm:pt modelId="{3834DAD8-D703-4F7B-88C4-06E06770A67D}" type="parTrans" cxnId="{4DC574C2-823B-44E8-9C95-CFAFF5350598}">
      <dgm:prSet/>
      <dgm:spPr/>
      <dgm:t>
        <a:bodyPr/>
        <a:lstStyle/>
        <a:p>
          <a:endParaRPr lang="en-GB"/>
        </a:p>
      </dgm:t>
    </dgm:pt>
    <dgm:pt modelId="{0833A372-CCEA-48E5-BC7B-154E1AE06069}" type="sibTrans" cxnId="{4DC574C2-823B-44E8-9C95-CFAFF5350598}">
      <dgm:prSet/>
      <dgm:spPr/>
      <dgm:t>
        <a:bodyPr/>
        <a:lstStyle/>
        <a:p>
          <a:endParaRPr lang="en-GB"/>
        </a:p>
      </dgm:t>
    </dgm:pt>
    <dgm:pt modelId="{57148F00-DF96-4E4E-9D6E-FBF898BD9220}">
      <dgm:prSet phldrT="[Text]" custT="1"/>
      <dgm:spPr/>
      <dgm:t>
        <a:bodyPr/>
        <a:lstStyle/>
        <a:p>
          <a:r>
            <a:rPr lang="en-US" sz="1800" b="1" dirty="0">
              <a:latin typeface="Arial" panose="020B0604020202020204" pitchFamily="34" charset="0"/>
              <a:cs typeface="Arial" panose="020B0604020202020204" pitchFamily="34" charset="0"/>
            </a:rPr>
            <a:t>Review using      a mouth care assessment tool</a:t>
          </a:r>
          <a:endParaRPr lang="en-GB" sz="1800" b="1" dirty="0">
            <a:latin typeface="Arial" panose="020B0604020202020204" pitchFamily="34" charset="0"/>
            <a:cs typeface="Arial" panose="020B0604020202020204" pitchFamily="34" charset="0"/>
          </a:endParaRPr>
        </a:p>
      </dgm:t>
    </dgm:pt>
    <dgm:pt modelId="{EC9D706E-DAEA-4C3D-906C-A6CBD73DA62E}" type="parTrans" cxnId="{D0592C70-7A71-4560-A5FA-F74BB2FD59F4}">
      <dgm:prSet/>
      <dgm:spPr/>
      <dgm:t>
        <a:bodyPr/>
        <a:lstStyle/>
        <a:p>
          <a:endParaRPr lang="en-GB"/>
        </a:p>
      </dgm:t>
    </dgm:pt>
    <dgm:pt modelId="{5951E9FC-D371-46BA-93A0-6D5778D2138B}" type="sibTrans" cxnId="{D0592C70-7A71-4560-A5FA-F74BB2FD59F4}">
      <dgm:prSet/>
      <dgm:spPr/>
      <dgm:t>
        <a:bodyPr/>
        <a:lstStyle/>
        <a:p>
          <a:endParaRPr lang="en-GB"/>
        </a:p>
      </dgm:t>
    </dgm:pt>
    <dgm:pt modelId="{8EF1C863-61E7-44E9-A1E1-35DBB384AC87}">
      <dgm:prSet phldrT="[Text]" custT="1"/>
      <dgm:spPr/>
      <dgm:t>
        <a:bodyPr/>
        <a:lstStyle/>
        <a:p>
          <a:r>
            <a:rPr lang="en-US" sz="1800" b="1" dirty="0">
              <a:latin typeface="Arial" panose="020B0604020202020204" pitchFamily="34" charset="0"/>
              <a:cs typeface="Arial" panose="020B0604020202020204" pitchFamily="34" charset="0"/>
            </a:rPr>
            <a:t>Involve        family / friends in assessment and preferences</a:t>
          </a:r>
          <a:endParaRPr lang="en-GB" sz="1800" b="1" dirty="0">
            <a:latin typeface="Arial" panose="020B0604020202020204" pitchFamily="34" charset="0"/>
            <a:cs typeface="Arial" panose="020B0604020202020204" pitchFamily="34" charset="0"/>
          </a:endParaRPr>
        </a:p>
      </dgm:t>
    </dgm:pt>
    <dgm:pt modelId="{0F3C84EA-3A98-40BC-A90F-ECCF6798EB44}" type="parTrans" cxnId="{A7C8AE92-70EB-4304-ABBB-D5F572A78CBE}">
      <dgm:prSet/>
      <dgm:spPr/>
      <dgm:t>
        <a:bodyPr/>
        <a:lstStyle/>
        <a:p>
          <a:endParaRPr lang="en-GB"/>
        </a:p>
      </dgm:t>
    </dgm:pt>
    <dgm:pt modelId="{AD7495B3-F6A9-4792-AF9F-31B12915375D}" type="sibTrans" cxnId="{A7C8AE92-70EB-4304-ABBB-D5F572A78CBE}">
      <dgm:prSet/>
      <dgm:spPr/>
      <dgm:t>
        <a:bodyPr/>
        <a:lstStyle/>
        <a:p>
          <a:endParaRPr lang="en-GB"/>
        </a:p>
      </dgm:t>
    </dgm:pt>
    <dgm:pt modelId="{21B5AE12-DE3E-4A38-97A2-6623CB825B9B}">
      <dgm:prSet phldrT="[Text]" custT="1"/>
      <dgm:spPr/>
      <dgm:t>
        <a:bodyPr/>
        <a:lstStyle/>
        <a:p>
          <a:r>
            <a:rPr lang="en-US" sz="1800" b="1" dirty="0">
              <a:latin typeface="Arial" panose="020B0604020202020204" pitchFamily="34" charset="0"/>
              <a:cs typeface="Arial" panose="020B0604020202020204" pitchFamily="34" charset="0"/>
            </a:rPr>
            <a:t>Facilitate access to appropriate dental care</a:t>
          </a:r>
          <a:endParaRPr lang="en-GB" sz="1800" b="1" dirty="0">
            <a:latin typeface="Arial" panose="020B0604020202020204" pitchFamily="34" charset="0"/>
            <a:cs typeface="Arial" panose="020B0604020202020204" pitchFamily="34" charset="0"/>
          </a:endParaRPr>
        </a:p>
      </dgm:t>
    </dgm:pt>
    <dgm:pt modelId="{7B78FCAB-0132-4776-A7E9-1229D5C553D9}" type="parTrans" cxnId="{0DBCDEE8-87C8-495C-930E-F57BC6522F88}">
      <dgm:prSet/>
      <dgm:spPr/>
      <dgm:t>
        <a:bodyPr/>
        <a:lstStyle/>
        <a:p>
          <a:endParaRPr lang="en-GB"/>
        </a:p>
      </dgm:t>
    </dgm:pt>
    <dgm:pt modelId="{3ABB349B-731D-4509-A1D1-EB007CFF2F12}" type="sibTrans" cxnId="{0DBCDEE8-87C8-495C-930E-F57BC6522F88}">
      <dgm:prSet/>
      <dgm:spPr/>
      <dgm:t>
        <a:bodyPr/>
        <a:lstStyle/>
        <a:p>
          <a:endParaRPr lang="en-GB"/>
        </a:p>
      </dgm:t>
    </dgm:pt>
    <dgm:pt modelId="{457CC8B0-7286-4D16-9405-EF9A99C98714}" type="pres">
      <dgm:prSet presAssocID="{D9FBDF02-BC76-4F79-8840-3B21CFBD8615}" presName="Name0" presStyleCnt="0">
        <dgm:presLayoutVars>
          <dgm:chMax val="1"/>
          <dgm:chPref val="1"/>
          <dgm:dir/>
          <dgm:animOne val="branch"/>
          <dgm:animLvl val="lvl"/>
        </dgm:presLayoutVars>
      </dgm:prSet>
      <dgm:spPr/>
    </dgm:pt>
    <dgm:pt modelId="{FA562FB4-5681-4C6D-826D-5A11E6AFCC30}" type="pres">
      <dgm:prSet presAssocID="{2600C404-9BCB-4548-A7E9-D8891F8D8183}" presName="Parent" presStyleLbl="node0" presStyleIdx="0" presStyleCnt="1">
        <dgm:presLayoutVars>
          <dgm:chMax val="6"/>
          <dgm:chPref val="6"/>
        </dgm:presLayoutVars>
      </dgm:prSet>
      <dgm:spPr/>
    </dgm:pt>
    <dgm:pt modelId="{5000E27B-CA0B-4D55-9D33-DF4235E6DABF}" type="pres">
      <dgm:prSet presAssocID="{AF6342F0-0207-4F94-8B2F-DCE9CEA5629B}" presName="Accent1" presStyleCnt="0"/>
      <dgm:spPr/>
    </dgm:pt>
    <dgm:pt modelId="{B0243A9C-9648-425E-A3E5-4EB52F674646}" type="pres">
      <dgm:prSet presAssocID="{AF6342F0-0207-4F94-8B2F-DCE9CEA5629B}" presName="Accent" presStyleLbl="bgShp" presStyleIdx="0" presStyleCnt="6"/>
      <dgm:spPr/>
    </dgm:pt>
    <dgm:pt modelId="{6391B614-B476-4B39-8DBF-4F919DF73FF8}" type="pres">
      <dgm:prSet presAssocID="{AF6342F0-0207-4F94-8B2F-DCE9CEA5629B}" presName="Child1" presStyleLbl="node1" presStyleIdx="0" presStyleCnt="6">
        <dgm:presLayoutVars>
          <dgm:chMax val="0"/>
          <dgm:chPref val="0"/>
          <dgm:bulletEnabled val="1"/>
        </dgm:presLayoutVars>
      </dgm:prSet>
      <dgm:spPr/>
    </dgm:pt>
    <dgm:pt modelId="{22170B5C-8A4E-4645-8DCC-6E4806DE6D38}" type="pres">
      <dgm:prSet presAssocID="{9932E8EA-788F-4C28-8B17-D8B184D0BFDD}" presName="Accent2" presStyleCnt="0"/>
      <dgm:spPr/>
    </dgm:pt>
    <dgm:pt modelId="{06DBD266-63A5-4EBB-A58F-A92FE7D66ABA}" type="pres">
      <dgm:prSet presAssocID="{9932E8EA-788F-4C28-8B17-D8B184D0BFDD}" presName="Accent" presStyleLbl="bgShp" presStyleIdx="1" presStyleCnt="6"/>
      <dgm:spPr/>
    </dgm:pt>
    <dgm:pt modelId="{1A550155-E950-4EE0-A92D-86104A48141F}" type="pres">
      <dgm:prSet presAssocID="{9932E8EA-788F-4C28-8B17-D8B184D0BFDD}" presName="Child2" presStyleLbl="node1" presStyleIdx="1" presStyleCnt="6" custScaleX="112981" custLinFactNeighborX="11072">
        <dgm:presLayoutVars>
          <dgm:chMax val="0"/>
          <dgm:chPref val="0"/>
          <dgm:bulletEnabled val="1"/>
        </dgm:presLayoutVars>
      </dgm:prSet>
      <dgm:spPr/>
    </dgm:pt>
    <dgm:pt modelId="{45148D47-1219-4BA9-93D7-7DD792531752}" type="pres">
      <dgm:prSet presAssocID="{F5FAF06F-C694-4F60-B73D-AB503231B9DD}" presName="Accent3" presStyleCnt="0"/>
      <dgm:spPr/>
    </dgm:pt>
    <dgm:pt modelId="{9D1572DC-E7FA-4CE2-8FB7-9327B9A9B37A}" type="pres">
      <dgm:prSet presAssocID="{F5FAF06F-C694-4F60-B73D-AB503231B9DD}" presName="Accent" presStyleLbl="bgShp" presStyleIdx="2" presStyleCnt="6"/>
      <dgm:spPr/>
    </dgm:pt>
    <dgm:pt modelId="{D269747C-14DB-4AB8-84FD-15E1D502166F}" type="pres">
      <dgm:prSet presAssocID="{F5FAF06F-C694-4F60-B73D-AB503231B9DD}" presName="Child3" presStyleLbl="node1" presStyleIdx="2" presStyleCnt="6" custScaleX="123240" custLinFactNeighborX="25571" custLinFactNeighborY="2514">
        <dgm:presLayoutVars>
          <dgm:chMax val="0"/>
          <dgm:chPref val="0"/>
          <dgm:bulletEnabled val="1"/>
        </dgm:presLayoutVars>
      </dgm:prSet>
      <dgm:spPr/>
    </dgm:pt>
    <dgm:pt modelId="{33B31F39-86AA-4EFD-A962-1DBC71F737DA}" type="pres">
      <dgm:prSet presAssocID="{57148F00-DF96-4E4E-9D6E-FBF898BD9220}" presName="Accent4" presStyleCnt="0"/>
      <dgm:spPr/>
    </dgm:pt>
    <dgm:pt modelId="{CB574E30-849A-4CD5-B2B9-78A8AA062F2B}" type="pres">
      <dgm:prSet presAssocID="{57148F00-DF96-4E4E-9D6E-FBF898BD9220}" presName="Accent" presStyleLbl="bgShp" presStyleIdx="3" presStyleCnt="6"/>
      <dgm:spPr/>
    </dgm:pt>
    <dgm:pt modelId="{BA242E0C-F6A6-477B-A8A2-EB78B4F70276}" type="pres">
      <dgm:prSet presAssocID="{57148F00-DF96-4E4E-9D6E-FBF898BD9220}" presName="Child4" presStyleLbl="node1" presStyleIdx="3" presStyleCnt="6" custScaleX="115896">
        <dgm:presLayoutVars>
          <dgm:chMax val="0"/>
          <dgm:chPref val="0"/>
          <dgm:bulletEnabled val="1"/>
        </dgm:presLayoutVars>
      </dgm:prSet>
      <dgm:spPr/>
    </dgm:pt>
    <dgm:pt modelId="{512E59CF-1A80-4F7D-9DF3-A670C1FD51C8}" type="pres">
      <dgm:prSet presAssocID="{8EF1C863-61E7-44E9-A1E1-35DBB384AC87}" presName="Accent5" presStyleCnt="0"/>
      <dgm:spPr/>
    </dgm:pt>
    <dgm:pt modelId="{D6D3822D-2290-42B0-BBFD-ED3527ED5B85}" type="pres">
      <dgm:prSet presAssocID="{8EF1C863-61E7-44E9-A1E1-35DBB384AC87}" presName="Accent" presStyleLbl="bgShp" presStyleIdx="4" presStyleCnt="6"/>
      <dgm:spPr/>
    </dgm:pt>
    <dgm:pt modelId="{EECDC5F7-9F06-4F59-8969-3237B79ACCE2}" type="pres">
      <dgm:prSet presAssocID="{8EF1C863-61E7-44E9-A1E1-35DBB384AC87}" presName="Child5" presStyleLbl="node1" presStyleIdx="4" presStyleCnt="6" custScaleX="120952" custLinFactNeighborX="-15224">
        <dgm:presLayoutVars>
          <dgm:chMax val="0"/>
          <dgm:chPref val="0"/>
          <dgm:bulletEnabled val="1"/>
        </dgm:presLayoutVars>
      </dgm:prSet>
      <dgm:spPr/>
    </dgm:pt>
    <dgm:pt modelId="{65925244-AA34-4083-AA45-A44B6DB51C3C}" type="pres">
      <dgm:prSet presAssocID="{21B5AE12-DE3E-4A38-97A2-6623CB825B9B}" presName="Accent6" presStyleCnt="0"/>
      <dgm:spPr/>
    </dgm:pt>
    <dgm:pt modelId="{4EBE69DF-37B0-4FAF-816A-DED697B62D3F}" type="pres">
      <dgm:prSet presAssocID="{21B5AE12-DE3E-4A38-97A2-6623CB825B9B}" presName="Accent" presStyleLbl="bgShp" presStyleIdx="5" presStyleCnt="6"/>
      <dgm:spPr/>
    </dgm:pt>
    <dgm:pt modelId="{8C602534-9A36-4271-8A2A-8D55995812F2}" type="pres">
      <dgm:prSet presAssocID="{21B5AE12-DE3E-4A38-97A2-6623CB825B9B}" presName="Child6" presStyleLbl="node1" presStyleIdx="5" presStyleCnt="6" custScaleX="112717">
        <dgm:presLayoutVars>
          <dgm:chMax val="0"/>
          <dgm:chPref val="0"/>
          <dgm:bulletEnabled val="1"/>
        </dgm:presLayoutVars>
      </dgm:prSet>
      <dgm:spPr/>
    </dgm:pt>
  </dgm:ptLst>
  <dgm:cxnLst>
    <dgm:cxn modelId="{0BD1EC17-9D04-44B3-8FB1-DDD6F6432A92}" type="presOf" srcId="{D9FBDF02-BC76-4F79-8840-3B21CFBD8615}" destId="{457CC8B0-7286-4D16-9405-EF9A99C98714}" srcOrd="0" destOrd="0" presId="urn:microsoft.com/office/officeart/2011/layout/HexagonRadial"/>
    <dgm:cxn modelId="{ADF25019-1F07-475D-9287-331B0B60126C}" srcId="{2600C404-9BCB-4548-A7E9-D8891F8D8183}" destId="{9932E8EA-788F-4C28-8B17-D8B184D0BFDD}" srcOrd="1" destOrd="0" parTransId="{2703F06C-5124-43B2-BE05-54BD7EC5F132}" sibTransId="{B62839C9-7C5D-4CF5-B830-B133FAC68909}"/>
    <dgm:cxn modelId="{05A5AF23-BA35-4EAD-93FB-FCCA7D4ACB32}" type="presOf" srcId="{2600C404-9BCB-4548-A7E9-D8891F8D8183}" destId="{FA562FB4-5681-4C6D-826D-5A11E6AFCC30}" srcOrd="0" destOrd="0" presId="urn:microsoft.com/office/officeart/2011/layout/HexagonRadial"/>
    <dgm:cxn modelId="{6E39212F-304A-4397-8F4A-1B5863EF3C72}" type="presOf" srcId="{9932E8EA-788F-4C28-8B17-D8B184D0BFDD}" destId="{1A550155-E950-4EE0-A92D-86104A48141F}" srcOrd="0" destOrd="0" presId="urn:microsoft.com/office/officeart/2011/layout/HexagonRadial"/>
    <dgm:cxn modelId="{ED9EBB3B-4B62-4537-BFD8-08E7B5CCC04A}" type="presOf" srcId="{21B5AE12-DE3E-4A38-97A2-6623CB825B9B}" destId="{8C602534-9A36-4271-8A2A-8D55995812F2}" srcOrd="0" destOrd="0" presId="urn:microsoft.com/office/officeart/2011/layout/HexagonRadial"/>
    <dgm:cxn modelId="{4EC18B61-1C32-4D71-A7F6-A370FCD214E3}" srcId="{D9FBDF02-BC76-4F79-8840-3B21CFBD8615}" destId="{2600C404-9BCB-4548-A7E9-D8891F8D8183}" srcOrd="0" destOrd="0" parTransId="{A5EDCECB-0046-4500-86BB-9761DE896E48}" sibTransId="{11FDFF14-E851-43EC-865C-442881B4F9E6}"/>
    <dgm:cxn modelId="{D0592C70-7A71-4560-A5FA-F74BB2FD59F4}" srcId="{2600C404-9BCB-4548-A7E9-D8891F8D8183}" destId="{57148F00-DF96-4E4E-9D6E-FBF898BD9220}" srcOrd="3" destOrd="0" parTransId="{EC9D706E-DAEA-4C3D-906C-A6CBD73DA62E}" sibTransId="{5951E9FC-D371-46BA-93A0-6D5778D2138B}"/>
    <dgm:cxn modelId="{7927FD74-52E9-483D-8944-620A90C90607}" type="presOf" srcId="{AF6342F0-0207-4F94-8B2F-DCE9CEA5629B}" destId="{6391B614-B476-4B39-8DBF-4F919DF73FF8}" srcOrd="0" destOrd="0" presId="urn:microsoft.com/office/officeart/2011/layout/HexagonRadial"/>
    <dgm:cxn modelId="{C4D5C67E-D4F5-451C-8839-D1CBBAA0ED8F}" type="presOf" srcId="{57148F00-DF96-4E4E-9D6E-FBF898BD9220}" destId="{BA242E0C-F6A6-477B-A8A2-EB78B4F70276}" srcOrd="0" destOrd="0" presId="urn:microsoft.com/office/officeart/2011/layout/HexagonRadial"/>
    <dgm:cxn modelId="{A7C8AE92-70EB-4304-ABBB-D5F572A78CBE}" srcId="{2600C404-9BCB-4548-A7E9-D8891F8D8183}" destId="{8EF1C863-61E7-44E9-A1E1-35DBB384AC87}" srcOrd="4" destOrd="0" parTransId="{0F3C84EA-3A98-40BC-A90F-ECCF6798EB44}" sibTransId="{AD7495B3-F6A9-4792-AF9F-31B12915375D}"/>
    <dgm:cxn modelId="{91757AA6-E5DF-4ABE-AF84-628F9E4E2492}" type="presOf" srcId="{F5FAF06F-C694-4F60-B73D-AB503231B9DD}" destId="{D269747C-14DB-4AB8-84FD-15E1D502166F}" srcOrd="0" destOrd="0" presId="urn:microsoft.com/office/officeart/2011/layout/HexagonRadial"/>
    <dgm:cxn modelId="{4DC574C2-823B-44E8-9C95-CFAFF5350598}" srcId="{2600C404-9BCB-4548-A7E9-D8891F8D8183}" destId="{F5FAF06F-C694-4F60-B73D-AB503231B9DD}" srcOrd="2" destOrd="0" parTransId="{3834DAD8-D703-4F7B-88C4-06E06770A67D}" sibTransId="{0833A372-CCEA-48E5-BC7B-154E1AE06069}"/>
    <dgm:cxn modelId="{ECB307DD-B5CE-4890-870C-C2C18EFD5382}" srcId="{2600C404-9BCB-4548-A7E9-D8891F8D8183}" destId="{AF6342F0-0207-4F94-8B2F-DCE9CEA5629B}" srcOrd="0" destOrd="0" parTransId="{DC080F44-49F1-47FD-9337-9C1C285E050D}" sibTransId="{71AB27F3-6C53-4F06-A187-C89315494E2A}"/>
    <dgm:cxn modelId="{0DBCDEE8-87C8-495C-930E-F57BC6522F88}" srcId="{2600C404-9BCB-4548-A7E9-D8891F8D8183}" destId="{21B5AE12-DE3E-4A38-97A2-6623CB825B9B}" srcOrd="5" destOrd="0" parTransId="{7B78FCAB-0132-4776-A7E9-1229D5C553D9}" sibTransId="{3ABB349B-731D-4509-A1D1-EB007CFF2F12}"/>
    <dgm:cxn modelId="{25B23FFC-4822-40F5-AB00-184701FBBBA1}" type="presOf" srcId="{8EF1C863-61E7-44E9-A1E1-35DBB384AC87}" destId="{EECDC5F7-9F06-4F59-8969-3237B79ACCE2}" srcOrd="0" destOrd="0" presId="urn:microsoft.com/office/officeart/2011/layout/HexagonRadial"/>
    <dgm:cxn modelId="{86E32E6B-F4EF-4478-BAEE-00AA132763DF}" type="presParOf" srcId="{457CC8B0-7286-4D16-9405-EF9A99C98714}" destId="{FA562FB4-5681-4C6D-826D-5A11E6AFCC30}" srcOrd="0" destOrd="0" presId="urn:microsoft.com/office/officeart/2011/layout/HexagonRadial"/>
    <dgm:cxn modelId="{7FE53D39-D4B7-40EF-BA4F-654E23728377}" type="presParOf" srcId="{457CC8B0-7286-4D16-9405-EF9A99C98714}" destId="{5000E27B-CA0B-4D55-9D33-DF4235E6DABF}" srcOrd="1" destOrd="0" presId="urn:microsoft.com/office/officeart/2011/layout/HexagonRadial"/>
    <dgm:cxn modelId="{1B7AB2B0-D288-42AB-81A1-DF446967696D}" type="presParOf" srcId="{5000E27B-CA0B-4D55-9D33-DF4235E6DABF}" destId="{B0243A9C-9648-425E-A3E5-4EB52F674646}" srcOrd="0" destOrd="0" presId="urn:microsoft.com/office/officeart/2011/layout/HexagonRadial"/>
    <dgm:cxn modelId="{2F8CB864-0BE9-4A97-B2F9-0C8391AC2291}" type="presParOf" srcId="{457CC8B0-7286-4D16-9405-EF9A99C98714}" destId="{6391B614-B476-4B39-8DBF-4F919DF73FF8}" srcOrd="2" destOrd="0" presId="urn:microsoft.com/office/officeart/2011/layout/HexagonRadial"/>
    <dgm:cxn modelId="{35B52192-4CB4-46E8-956B-D9D5EE9090C5}" type="presParOf" srcId="{457CC8B0-7286-4D16-9405-EF9A99C98714}" destId="{22170B5C-8A4E-4645-8DCC-6E4806DE6D38}" srcOrd="3" destOrd="0" presId="urn:microsoft.com/office/officeart/2011/layout/HexagonRadial"/>
    <dgm:cxn modelId="{5322469C-616B-40B2-8DBE-762EFE5CE1F8}" type="presParOf" srcId="{22170B5C-8A4E-4645-8DCC-6E4806DE6D38}" destId="{06DBD266-63A5-4EBB-A58F-A92FE7D66ABA}" srcOrd="0" destOrd="0" presId="urn:microsoft.com/office/officeart/2011/layout/HexagonRadial"/>
    <dgm:cxn modelId="{A321C371-5403-4B23-995E-38F4E2032886}" type="presParOf" srcId="{457CC8B0-7286-4D16-9405-EF9A99C98714}" destId="{1A550155-E950-4EE0-A92D-86104A48141F}" srcOrd="4" destOrd="0" presId="urn:microsoft.com/office/officeart/2011/layout/HexagonRadial"/>
    <dgm:cxn modelId="{35AC8D6B-59ED-4D13-9548-247093B2C029}" type="presParOf" srcId="{457CC8B0-7286-4D16-9405-EF9A99C98714}" destId="{45148D47-1219-4BA9-93D7-7DD792531752}" srcOrd="5" destOrd="0" presId="urn:microsoft.com/office/officeart/2011/layout/HexagonRadial"/>
    <dgm:cxn modelId="{40A288C8-971F-4C01-8C41-3FA63335FF06}" type="presParOf" srcId="{45148D47-1219-4BA9-93D7-7DD792531752}" destId="{9D1572DC-E7FA-4CE2-8FB7-9327B9A9B37A}" srcOrd="0" destOrd="0" presId="urn:microsoft.com/office/officeart/2011/layout/HexagonRadial"/>
    <dgm:cxn modelId="{6DD177CE-84CA-4460-A95E-2D75042CCD36}" type="presParOf" srcId="{457CC8B0-7286-4D16-9405-EF9A99C98714}" destId="{D269747C-14DB-4AB8-84FD-15E1D502166F}" srcOrd="6" destOrd="0" presId="urn:microsoft.com/office/officeart/2011/layout/HexagonRadial"/>
    <dgm:cxn modelId="{3C2B4305-9B49-460C-A42E-4A864A71B15E}" type="presParOf" srcId="{457CC8B0-7286-4D16-9405-EF9A99C98714}" destId="{33B31F39-86AA-4EFD-A962-1DBC71F737DA}" srcOrd="7" destOrd="0" presId="urn:microsoft.com/office/officeart/2011/layout/HexagonRadial"/>
    <dgm:cxn modelId="{58BC79D2-7448-4639-B73C-4BDD3670A689}" type="presParOf" srcId="{33B31F39-86AA-4EFD-A962-1DBC71F737DA}" destId="{CB574E30-849A-4CD5-B2B9-78A8AA062F2B}" srcOrd="0" destOrd="0" presId="urn:microsoft.com/office/officeart/2011/layout/HexagonRadial"/>
    <dgm:cxn modelId="{3A2367DC-F372-4BD8-9E2A-0AF6FFF98AEC}" type="presParOf" srcId="{457CC8B0-7286-4D16-9405-EF9A99C98714}" destId="{BA242E0C-F6A6-477B-A8A2-EB78B4F70276}" srcOrd="8" destOrd="0" presId="urn:microsoft.com/office/officeart/2011/layout/HexagonRadial"/>
    <dgm:cxn modelId="{887CC008-C2A4-41FF-9289-1B1B45C23A7B}" type="presParOf" srcId="{457CC8B0-7286-4D16-9405-EF9A99C98714}" destId="{512E59CF-1A80-4F7D-9DF3-A670C1FD51C8}" srcOrd="9" destOrd="0" presId="urn:microsoft.com/office/officeart/2011/layout/HexagonRadial"/>
    <dgm:cxn modelId="{F63E5D98-7E99-426E-B737-53C8D39BAB05}" type="presParOf" srcId="{512E59CF-1A80-4F7D-9DF3-A670C1FD51C8}" destId="{D6D3822D-2290-42B0-BBFD-ED3527ED5B85}" srcOrd="0" destOrd="0" presId="urn:microsoft.com/office/officeart/2011/layout/HexagonRadial"/>
    <dgm:cxn modelId="{6264CAEB-AEC1-4B8F-931A-26A2A6ADAF54}" type="presParOf" srcId="{457CC8B0-7286-4D16-9405-EF9A99C98714}" destId="{EECDC5F7-9F06-4F59-8969-3237B79ACCE2}" srcOrd="10" destOrd="0" presId="urn:microsoft.com/office/officeart/2011/layout/HexagonRadial"/>
    <dgm:cxn modelId="{B41A254A-7048-4A9E-A1C3-343DCA3E3B6F}" type="presParOf" srcId="{457CC8B0-7286-4D16-9405-EF9A99C98714}" destId="{65925244-AA34-4083-AA45-A44B6DB51C3C}" srcOrd="11" destOrd="0" presId="urn:microsoft.com/office/officeart/2011/layout/HexagonRadial"/>
    <dgm:cxn modelId="{35F32674-8F7D-4809-A730-2C30FC81338E}" type="presParOf" srcId="{65925244-AA34-4083-AA45-A44B6DB51C3C}" destId="{4EBE69DF-37B0-4FAF-816A-DED697B62D3F}" srcOrd="0" destOrd="0" presId="urn:microsoft.com/office/officeart/2011/layout/HexagonRadial"/>
    <dgm:cxn modelId="{BBA6E8A0-63A2-45AF-A358-C14E9EE92704}" type="presParOf" srcId="{457CC8B0-7286-4D16-9405-EF9A99C98714}" destId="{8C602534-9A36-4271-8A2A-8D55995812F2}"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B2AA4-82E1-4F4C-A093-2DD11F37185F}">
      <dsp:nvSpPr>
        <dsp:cNvPr id="0" name=""/>
        <dsp:cNvSpPr/>
      </dsp:nvSpPr>
      <dsp:spPr>
        <a:xfrm rot="16200000">
          <a:off x="1493656" y="1709632"/>
          <a:ext cx="563129" cy="1864518"/>
        </a:xfrm>
        <a:prstGeom prst="round2Same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2016</a:t>
          </a:r>
        </a:p>
      </dsp:txBody>
      <dsp:txXfrm rot="5400000">
        <a:off x="870452" y="2387816"/>
        <a:ext cx="1837028" cy="508149"/>
      </dsp:txXfrm>
    </dsp:sp>
    <dsp:sp modelId="{AE677D19-8525-44C8-A7F8-CE89065B6807}">
      <dsp:nvSpPr>
        <dsp:cNvPr id="0" name=""/>
        <dsp:cNvSpPr/>
      </dsp:nvSpPr>
      <dsp:spPr>
        <a:xfrm>
          <a:off x="161372" y="382655"/>
          <a:ext cx="3544108" cy="1444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ctr" anchorCtr="1">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Arial" panose="020B0604020202020204" pitchFamily="34" charset="0"/>
              <a:cs typeface="Arial" panose="020B0604020202020204" pitchFamily="34" charset="0"/>
            </a:rPr>
            <a:t>NICE Guidance (NG 48) Oral health for adults in care homes  </a:t>
          </a:r>
        </a:p>
      </dsp:txBody>
      <dsp:txXfrm>
        <a:off x="161372" y="382655"/>
        <a:ext cx="3544108" cy="1444729"/>
      </dsp:txXfrm>
    </dsp:sp>
    <dsp:sp modelId="{8069791A-A4BA-499D-B0C6-DE30E6BA6C3E}">
      <dsp:nvSpPr>
        <dsp:cNvPr id="0" name=""/>
        <dsp:cNvSpPr/>
      </dsp:nvSpPr>
      <dsp:spPr>
        <a:xfrm>
          <a:off x="1775221" y="1952023"/>
          <a:ext cx="0" cy="450503"/>
        </a:xfrm>
        <a:prstGeom prst="line">
          <a:avLst/>
        </a:prstGeom>
        <a:noFill/>
        <a:ln w="9525"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E418036-F8B5-4A8B-84D0-F79769DB9E33}">
      <dsp:nvSpPr>
        <dsp:cNvPr id="0" name=""/>
        <dsp:cNvSpPr/>
      </dsp:nvSpPr>
      <dsp:spPr>
        <a:xfrm>
          <a:off x="1718908" y="1839398"/>
          <a:ext cx="112625" cy="11262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930A4A-F4A9-4C9A-A547-A6B85D231E35}">
      <dsp:nvSpPr>
        <dsp:cNvPr id="0" name=""/>
        <dsp:cNvSpPr/>
      </dsp:nvSpPr>
      <dsp:spPr>
        <a:xfrm>
          <a:off x="2597213" y="2639237"/>
          <a:ext cx="2521631" cy="563129"/>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2017</a:t>
          </a:r>
        </a:p>
      </dsp:txBody>
      <dsp:txXfrm>
        <a:off x="2597213" y="2639237"/>
        <a:ext cx="2521631" cy="563129"/>
      </dsp:txXfrm>
    </dsp:sp>
    <dsp:sp modelId="{2A01AA7D-784A-42FD-80D4-70C982EB6514}">
      <dsp:nvSpPr>
        <dsp:cNvPr id="0" name=""/>
        <dsp:cNvSpPr/>
      </dsp:nvSpPr>
      <dsp:spPr>
        <a:xfrm>
          <a:off x="2304263" y="3611030"/>
          <a:ext cx="3107531" cy="1719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0" numCol="1" spcCol="1270" anchor="t" anchorCtr="1">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Arial" panose="020B0604020202020204" pitchFamily="34" charset="0"/>
              <a:cs typeface="Arial" panose="020B0604020202020204" pitchFamily="34" charset="0"/>
            </a:rPr>
            <a:t>NICE Quality Standard           (QS151)                                          Oral health in care homes</a:t>
          </a:r>
        </a:p>
      </dsp:txBody>
      <dsp:txXfrm>
        <a:off x="2304263" y="3611030"/>
        <a:ext cx="3107531" cy="1719145"/>
      </dsp:txXfrm>
    </dsp:sp>
    <dsp:sp modelId="{F3319CB6-223E-4B08-8AEB-6F7B4C8B1F45}">
      <dsp:nvSpPr>
        <dsp:cNvPr id="0" name=""/>
        <dsp:cNvSpPr/>
      </dsp:nvSpPr>
      <dsp:spPr>
        <a:xfrm>
          <a:off x="3858029" y="3160166"/>
          <a:ext cx="0" cy="450503"/>
        </a:xfrm>
        <a:prstGeom prst="line">
          <a:avLst/>
        </a:prstGeom>
        <a:noFill/>
        <a:ln w="9525"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A2DBAD8-1F65-43A9-8579-5D050DB6E6A3}">
      <dsp:nvSpPr>
        <dsp:cNvPr id="0" name=""/>
        <dsp:cNvSpPr/>
      </dsp:nvSpPr>
      <dsp:spPr>
        <a:xfrm>
          <a:off x="3801716" y="3610670"/>
          <a:ext cx="112625" cy="11262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F36606-A7A6-4AC8-99B6-737EC224A802}">
      <dsp:nvSpPr>
        <dsp:cNvPr id="0" name=""/>
        <dsp:cNvSpPr/>
      </dsp:nvSpPr>
      <dsp:spPr>
        <a:xfrm>
          <a:off x="4790288" y="2449806"/>
          <a:ext cx="1864518" cy="563129"/>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2019</a:t>
          </a:r>
        </a:p>
      </dsp:txBody>
      <dsp:txXfrm>
        <a:off x="4790288" y="2449806"/>
        <a:ext cx="1864518" cy="563129"/>
      </dsp:txXfrm>
    </dsp:sp>
    <dsp:sp modelId="{B3B31F28-273F-4CBC-A215-5CE1110FC5C9}">
      <dsp:nvSpPr>
        <dsp:cNvPr id="0" name=""/>
        <dsp:cNvSpPr/>
      </dsp:nvSpPr>
      <dsp:spPr>
        <a:xfrm>
          <a:off x="6256732" y="3976045"/>
          <a:ext cx="2658244" cy="1633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ctr" anchorCtr="1">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Arial" panose="020B0604020202020204" pitchFamily="34" charset="0"/>
              <a:cs typeface="Arial" panose="020B0604020202020204" pitchFamily="34" charset="0"/>
            </a:rPr>
            <a:t>CQC                                       Smiling Matters Report </a:t>
          </a:r>
        </a:p>
      </dsp:txBody>
      <dsp:txXfrm>
        <a:off x="6256732" y="3976045"/>
        <a:ext cx="2658244" cy="1633842"/>
      </dsp:txXfrm>
    </dsp:sp>
    <dsp:sp modelId="{5BE4FD71-293C-4B3E-AA92-385116C953B1}">
      <dsp:nvSpPr>
        <dsp:cNvPr id="0" name=""/>
        <dsp:cNvSpPr/>
      </dsp:nvSpPr>
      <dsp:spPr>
        <a:xfrm>
          <a:off x="5722547" y="1999302"/>
          <a:ext cx="0" cy="450503"/>
        </a:xfrm>
        <a:prstGeom prst="line">
          <a:avLst/>
        </a:prstGeom>
        <a:noFill/>
        <a:ln w="9525"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88B94A9-D6E4-4037-BEE4-887E560D0EA0}">
      <dsp:nvSpPr>
        <dsp:cNvPr id="0" name=""/>
        <dsp:cNvSpPr/>
      </dsp:nvSpPr>
      <dsp:spPr>
        <a:xfrm>
          <a:off x="5666234" y="1886676"/>
          <a:ext cx="112625" cy="11262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8D3ECF-DB62-437E-8F15-42466847D939}">
      <dsp:nvSpPr>
        <dsp:cNvPr id="0" name=""/>
        <dsp:cNvSpPr/>
      </dsp:nvSpPr>
      <dsp:spPr>
        <a:xfrm rot="5400000">
          <a:off x="7305501" y="2044554"/>
          <a:ext cx="563129" cy="1864518"/>
        </a:xfrm>
        <a:prstGeom prst="round2Same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2019</a:t>
          </a:r>
        </a:p>
      </dsp:txBody>
      <dsp:txXfrm rot="-5400000">
        <a:off x="6654807" y="2722738"/>
        <a:ext cx="1837028" cy="508149"/>
      </dsp:txXfrm>
    </dsp:sp>
    <dsp:sp modelId="{BA85BEFF-8CC6-462C-B4C1-9997C3225CD1}">
      <dsp:nvSpPr>
        <dsp:cNvPr id="0" name=""/>
        <dsp:cNvSpPr/>
      </dsp:nvSpPr>
      <dsp:spPr>
        <a:xfrm>
          <a:off x="4799440" y="466175"/>
          <a:ext cx="2198422" cy="1326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0" numCol="1" spcCol="1270" anchor="t" anchorCtr="1">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Arial" panose="020B0604020202020204" pitchFamily="34" charset="0"/>
              <a:cs typeface="Arial" panose="020B0604020202020204" pitchFamily="34" charset="0"/>
            </a:rPr>
            <a:t>The NHS    Long Term Plan </a:t>
          </a:r>
        </a:p>
      </dsp:txBody>
      <dsp:txXfrm>
        <a:off x="4799440" y="466175"/>
        <a:ext cx="2198422" cy="1326294"/>
      </dsp:txXfrm>
    </dsp:sp>
    <dsp:sp modelId="{29BE1817-6A50-44AC-B6DD-55FA314D9AA4}">
      <dsp:nvSpPr>
        <dsp:cNvPr id="0" name=""/>
        <dsp:cNvSpPr/>
      </dsp:nvSpPr>
      <dsp:spPr>
        <a:xfrm>
          <a:off x="7587066" y="3258378"/>
          <a:ext cx="0" cy="450503"/>
        </a:xfrm>
        <a:prstGeom prst="line">
          <a:avLst/>
        </a:prstGeom>
        <a:noFill/>
        <a:ln w="9525"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C5F92EC-501E-47E7-B2D4-DC784EBB09E6}">
      <dsp:nvSpPr>
        <dsp:cNvPr id="0" name=""/>
        <dsp:cNvSpPr/>
      </dsp:nvSpPr>
      <dsp:spPr>
        <a:xfrm>
          <a:off x="7530753" y="3708882"/>
          <a:ext cx="112625" cy="11262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AAF08-49BA-4C9D-B162-4C0A6AA9624F}">
      <dsp:nvSpPr>
        <dsp:cNvPr id="0" name=""/>
        <dsp:cNvSpPr/>
      </dsp:nvSpPr>
      <dsp:spPr>
        <a:xfrm>
          <a:off x="0" y="101706"/>
          <a:ext cx="3733829" cy="1263599"/>
        </a:xfrm>
        <a:prstGeom prst="roundRect">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QS1.</a:t>
          </a:r>
          <a:r>
            <a:rPr lang="en-GB" sz="2400" kern="1200" dirty="0">
              <a:latin typeface="Arial" panose="020B0604020202020204" pitchFamily="34" charset="0"/>
              <a:cs typeface="Arial" panose="020B0604020202020204" pitchFamily="34" charset="0"/>
            </a:rPr>
            <a:t> Mouth care assessment in care setting</a:t>
          </a:r>
          <a:endParaRPr lang="en-US" sz="2400" kern="1200" dirty="0">
            <a:latin typeface="Arial" panose="020B0604020202020204" pitchFamily="34" charset="0"/>
            <a:cs typeface="Arial" panose="020B0604020202020204" pitchFamily="34" charset="0"/>
          </a:endParaRPr>
        </a:p>
      </dsp:txBody>
      <dsp:txXfrm>
        <a:off x="61684" y="163390"/>
        <a:ext cx="3610461" cy="1140231"/>
      </dsp:txXfrm>
    </dsp:sp>
    <dsp:sp modelId="{7C633CD1-768D-4489-A1A9-7635BA9E3A73}">
      <dsp:nvSpPr>
        <dsp:cNvPr id="0" name=""/>
        <dsp:cNvSpPr/>
      </dsp:nvSpPr>
      <dsp:spPr>
        <a:xfrm>
          <a:off x="0" y="1353745"/>
          <a:ext cx="3733829" cy="1263599"/>
        </a:xfrm>
        <a:prstGeom prst="roundRect">
          <a:avLst/>
        </a:prstGeom>
        <a:gradFill rotWithShape="0">
          <a:gsLst>
            <a:gs pos="0">
              <a:schemeClr val="accent1">
                <a:alpha val="90000"/>
                <a:hueOff val="0"/>
                <a:satOff val="0"/>
                <a:lumOff val="0"/>
                <a:alphaOff val="-20000"/>
                <a:shade val="51000"/>
                <a:satMod val="130000"/>
              </a:schemeClr>
            </a:gs>
            <a:gs pos="80000">
              <a:schemeClr val="accent1">
                <a:alpha val="90000"/>
                <a:hueOff val="0"/>
                <a:satOff val="0"/>
                <a:lumOff val="0"/>
                <a:alphaOff val="-20000"/>
                <a:shade val="93000"/>
                <a:satMod val="130000"/>
              </a:schemeClr>
            </a:gs>
            <a:gs pos="100000">
              <a:schemeClr val="accent1">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QS2.</a:t>
          </a:r>
          <a:r>
            <a:rPr lang="en-GB" sz="2400" kern="1200" dirty="0">
              <a:latin typeface="Arial" panose="020B0604020202020204" pitchFamily="34" charset="0"/>
              <a:cs typeface="Arial" panose="020B0604020202020204" pitchFamily="34" charset="0"/>
            </a:rPr>
            <a:t> Recording mouth care needs in care plan</a:t>
          </a:r>
          <a:endParaRPr lang="en-US" sz="2400" kern="1200" dirty="0">
            <a:latin typeface="Arial" panose="020B0604020202020204" pitchFamily="34" charset="0"/>
            <a:cs typeface="Arial" panose="020B0604020202020204" pitchFamily="34" charset="0"/>
          </a:endParaRPr>
        </a:p>
      </dsp:txBody>
      <dsp:txXfrm>
        <a:off x="61684" y="1415429"/>
        <a:ext cx="3610461" cy="1140231"/>
      </dsp:txXfrm>
    </dsp:sp>
    <dsp:sp modelId="{8D2491F8-13A6-45FA-9B0A-46B4CA421B0F}">
      <dsp:nvSpPr>
        <dsp:cNvPr id="0" name=""/>
        <dsp:cNvSpPr/>
      </dsp:nvSpPr>
      <dsp:spPr>
        <a:xfrm>
          <a:off x="0" y="2686464"/>
          <a:ext cx="3733829" cy="1263599"/>
        </a:xfrm>
        <a:prstGeom prst="roundRect">
          <a:avLst/>
        </a:prstGeom>
        <a:gradFill rotWithShape="0">
          <a:gsLst>
            <a:gs pos="0">
              <a:schemeClr val="accent1">
                <a:alpha val="90000"/>
                <a:hueOff val="0"/>
                <a:satOff val="0"/>
                <a:lumOff val="0"/>
                <a:alphaOff val="-40000"/>
                <a:shade val="51000"/>
                <a:satMod val="130000"/>
              </a:schemeClr>
            </a:gs>
            <a:gs pos="80000">
              <a:schemeClr val="accent1">
                <a:alpha val="90000"/>
                <a:hueOff val="0"/>
                <a:satOff val="0"/>
                <a:lumOff val="0"/>
                <a:alphaOff val="-40000"/>
                <a:shade val="93000"/>
                <a:satMod val="130000"/>
              </a:schemeClr>
            </a:gs>
            <a:gs pos="100000">
              <a:schemeClr val="accent1">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QS3.</a:t>
          </a:r>
          <a:r>
            <a:rPr lang="en-GB" sz="2400" kern="1200" dirty="0">
              <a:latin typeface="Arial" panose="020B0604020202020204" pitchFamily="34" charset="0"/>
              <a:cs typeface="Arial" panose="020B0604020202020204" pitchFamily="34" charset="0"/>
            </a:rPr>
            <a:t> Supporting daily mouth care in care setting</a:t>
          </a:r>
          <a:endParaRPr lang="en-US" sz="2400" kern="1200" dirty="0">
            <a:latin typeface="Arial" panose="020B0604020202020204" pitchFamily="34" charset="0"/>
            <a:cs typeface="Arial" panose="020B0604020202020204" pitchFamily="34" charset="0"/>
          </a:endParaRPr>
        </a:p>
      </dsp:txBody>
      <dsp:txXfrm>
        <a:off x="61684" y="2748148"/>
        <a:ext cx="3610461" cy="11402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62FB4-5681-4C6D-826D-5A11E6AFCC30}">
      <dsp:nvSpPr>
        <dsp:cNvPr id="0" name=""/>
        <dsp:cNvSpPr/>
      </dsp:nvSpPr>
      <dsp:spPr>
        <a:xfrm>
          <a:off x="4879433" y="1862718"/>
          <a:ext cx="2367596" cy="204806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Good daily mouth care</a:t>
          </a:r>
          <a:endParaRPr lang="en-GB" sz="2800" b="1" kern="1200" dirty="0">
            <a:latin typeface="Arial" panose="020B0604020202020204" pitchFamily="34" charset="0"/>
            <a:cs typeface="Arial" panose="020B0604020202020204" pitchFamily="34" charset="0"/>
          </a:endParaRPr>
        </a:p>
      </dsp:txBody>
      <dsp:txXfrm>
        <a:off x="5271777" y="2202111"/>
        <a:ext cx="1582908" cy="1369280"/>
      </dsp:txXfrm>
    </dsp:sp>
    <dsp:sp modelId="{06DBD266-63A5-4EBB-A58F-A92FE7D66ABA}">
      <dsp:nvSpPr>
        <dsp:cNvPr id="0" name=""/>
        <dsp:cNvSpPr/>
      </dsp:nvSpPr>
      <dsp:spPr>
        <a:xfrm>
          <a:off x="6362004" y="882857"/>
          <a:ext cx="893287" cy="76968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91B614-B476-4B39-8DBF-4F919DF73FF8}">
      <dsp:nvSpPr>
        <dsp:cNvPr id="0" name=""/>
        <dsp:cNvSpPr/>
      </dsp:nvSpPr>
      <dsp:spPr>
        <a:xfrm>
          <a:off x="5097523" y="0"/>
          <a:ext cx="1940228" cy="1678525"/>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Adopt nationally recognised guidance</a:t>
          </a:r>
          <a:endParaRPr lang="en-GB" sz="1800" b="1" kern="1200" dirty="0">
            <a:latin typeface="Arial" panose="020B0604020202020204" pitchFamily="34" charset="0"/>
            <a:cs typeface="Arial" panose="020B0604020202020204" pitchFamily="34" charset="0"/>
          </a:endParaRPr>
        </a:p>
      </dsp:txBody>
      <dsp:txXfrm>
        <a:off x="5419060" y="278167"/>
        <a:ext cx="1297154" cy="1122191"/>
      </dsp:txXfrm>
    </dsp:sp>
    <dsp:sp modelId="{9D1572DC-E7FA-4CE2-8FB7-9327B9A9B37A}">
      <dsp:nvSpPr>
        <dsp:cNvPr id="0" name=""/>
        <dsp:cNvSpPr/>
      </dsp:nvSpPr>
      <dsp:spPr>
        <a:xfrm>
          <a:off x="7404539" y="2321758"/>
          <a:ext cx="893287" cy="76968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550155-E950-4EE0-A92D-86104A48141F}">
      <dsp:nvSpPr>
        <dsp:cNvPr id="0" name=""/>
        <dsp:cNvSpPr/>
      </dsp:nvSpPr>
      <dsp:spPr>
        <a:xfrm>
          <a:off x="6965830" y="1032405"/>
          <a:ext cx="2192089" cy="1678525"/>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Oral health training every two years</a:t>
          </a:r>
          <a:endParaRPr lang="en-GB" sz="1800" b="1" kern="1200" dirty="0">
            <a:latin typeface="Arial" panose="020B0604020202020204" pitchFamily="34" charset="0"/>
            <a:cs typeface="Arial" panose="020B0604020202020204" pitchFamily="34" charset="0"/>
          </a:endParaRPr>
        </a:p>
      </dsp:txBody>
      <dsp:txXfrm>
        <a:off x="7308356" y="1294683"/>
        <a:ext cx="1507037" cy="1153969"/>
      </dsp:txXfrm>
    </dsp:sp>
    <dsp:sp modelId="{CB574E30-849A-4CD5-B2B9-78A8AA062F2B}">
      <dsp:nvSpPr>
        <dsp:cNvPr id="0" name=""/>
        <dsp:cNvSpPr/>
      </dsp:nvSpPr>
      <dsp:spPr>
        <a:xfrm>
          <a:off x="6680327" y="3946007"/>
          <a:ext cx="893287" cy="76968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69747C-14DB-4AB8-84FD-15E1D502166F}">
      <dsp:nvSpPr>
        <dsp:cNvPr id="0" name=""/>
        <dsp:cNvSpPr/>
      </dsp:nvSpPr>
      <dsp:spPr>
        <a:xfrm>
          <a:off x="7147619" y="3104193"/>
          <a:ext cx="2391137" cy="1678525"/>
        </a:xfrm>
        <a:prstGeom prst="hexagon">
          <a:avLst>
            <a:gd name="adj" fmla="val 2857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Assess mouth care needs within 24 hours of arrival</a:t>
          </a:r>
          <a:endParaRPr lang="en-GB" sz="1800" b="1" kern="1200" dirty="0">
            <a:latin typeface="Arial" panose="020B0604020202020204" pitchFamily="34" charset="0"/>
            <a:cs typeface="Arial" panose="020B0604020202020204" pitchFamily="34" charset="0"/>
          </a:endParaRPr>
        </a:p>
      </dsp:txBody>
      <dsp:txXfrm>
        <a:off x="7506732" y="3356282"/>
        <a:ext cx="1672911" cy="1174347"/>
      </dsp:txXfrm>
    </dsp:sp>
    <dsp:sp modelId="{D6D3822D-2290-42B0-BBFD-ED3527ED5B85}">
      <dsp:nvSpPr>
        <dsp:cNvPr id="0" name=""/>
        <dsp:cNvSpPr/>
      </dsp:nvSpPr>
      <dsp:spPr>
        <a:xfrm>
          <a:off x="4883839" y="4114610"/>
          <a:ext cx="893287" cy="76968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42E0C-F6A6-477B-A8A2-EB78B4F70276}">
      <dsp:nvSpPr>
        <dsp:cNvPr id="0" name=""/>
        <dsp:cNvSpPr/>
      </dsp:nvSpPr>
      <dsp:spPr>
        <a:xfrm>
          <a:off x="4943314" y="4095556"/>
          <a:ext cx="2248647" cy="1678525"/>
        </a:xfrm>
        <a:prstGeom prst="hexagon">
          <a:avLst>
            <a:gd name="adj" fmla="val 2857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Review using      a mouth care assessment tool</a:t>
          </a:r>
          <a:endParaRPr lang="en-GB" sz="1800" b="1" kern="1200" dirty="0">
            <a:latin typeface="Arial" panose="020B0604020202020204" pitchFamily="34" charset="0"/>
            <a:cs typeface="Arial" panose="020B0604020202020204" pitchFamily="34" charset="0"/>
          </a:endParaRPr>
        </a:p>
      </dsp:txBody>
      <dsp:txXfrm>
        <a:off x="5290553" y="4354756"/>
        <a:ext cx="1554169" cy="1160125"/>
      </dsp:txXfrm>
    </dsp:sp>
    <dsp:sp modelId="{4EBE69DF-37B0-4FAF-816A-DED697B62D3F}">
      <dsp:nvSpPr>
        <dsp:cNvPr id="0" name=""/>
        <dsp:cNvSpPr/>
      </dsp:nvSpPr>
      <dsp:spPr>
        <a:xfrm>
          <a:off x="3824231" y="2676287"/>
          <a:ext cx="893287" cy="76968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CDC5F7-9F06-4F59-8969-3237B79ACCE2}">
      <dsp:nvSpPr>
        <dsp:cNvPr id="0" name=""/>
        <dsp:cNvSpPr/>
      </dsp:nvSpPr>
      <dsp:spPr>
        <a:xfrm>
          <a:off x="2811208" y="3063150"/>
          <a:ext cx="2346745" cy="1678525"/>
        </a:xfrm>
        <a:prstGeom prst="hexagon">
          <a:avLst>
            <a:gd name="adj" fmla="val 2857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Involve        family / friends in assessment and preferences</a:t>
          </a:r>
          <a:endParaRPr lang="en-GB" sz="1800" b="1" kern="1200" dirty="0">
            <a:latin typeface="Arial" panose="020B0604020202020204" pitchFamily="34" charset="0"/>
            <a:cs typeface="Arial" panose="020B0604020202020204" pitchFamily="34" charset="0"/>
          </a:endParaRPr>
        </a:p>
      </dsp:txBody>
      <dsp:txXfrm>
        <a:off x="3166622" y="3317362"/>
        <a:ext cx="1635917" cy="1170101"/>
      </dsp:txXfrm>
    </dsp:sp>
    <dsp:sp modelId="{8C602534-9A36-4271-8A2A-8D55995812F2}">
      <dsp:nvSpPr>
        <dsp:cNvPr id="0" name=""/>
        <dsp:cNvSpPr/>
      </dsp:nvSpPr>
      <dsp:spPr>
        <a:xfrm>
          <a:off x="3186478" y="1030096"/>
          <a:ext cx="2186967" cy="1678525"/>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Facilitate access to appropriate dental care</a:t>
          </a:r>
          <a:endParaRPr lang="en-GB" sz="1800" b="1" kern="1200" dirty="0">
            <a:latin typeface="Arial" panose="020B0604020202020204" pitchFamily="34" charset="0"/>
            <a:cs typeface="Arial" panose="020B0604020202020204" pitchFamily="34" charset="0"/>
          </a:endParaRPr>
        </a:p>
      </dsp:txBody>
      <dsp:txXfrm>
        <a:off x="3528577" y="1292661"/>
        <a:ext cx="1502769" cy="1153395"/>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50BED6-CB2E-4B5B-B138-7BB41A8C390E}" type="datetimeFigureOut">
              <a:rPr lang="en-GB" smtClean="0"/>
              <a:t>09/02/2024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554DFE-24C8-4007-8254-F0349DE17172}" type="slidenum">
              <a:rPr lang="en-GB" smtClean="0"/>
              <a:t>‹#›</a:t>
            </a:fld>
            <a:endParaRPr lang="en-GB"/>
          </a:p>
        </p:txBody>
      </p:sp>
    </p:spTree>
    <p:extLst>
      <p:ext uri="{BB962C8B-B14F-4D97-AF65-F5344CB8AC3E}">
        <p14:creationId xmlns:p14="http://schemas.microsoft.com/office/powerpoint/2010/main" val="345091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section 1 of the e-learning package Mouth Care Matters in the Community. – Training for Community managers.</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section we will cover why mouth care is important, the national drivers that set out what is needed and management roles and responsibilities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When you have completed the training please complete the assessment where you have the opportunity to give comments and feedback. You can also access a training certificate.</a:t>
            </a:r>
            <a:br>
              <a:rPr lang="en-GB" dirty="0"/>
            </a:br>
            <a:r>
              <a:rPr lang="en-GB" sz="1200" b="0" i="0" u="none" strike="noStrike" kern="1200" dirty="0">
                <a:solidFill>
                  <a:schemeClr val="tx1"/>
                </a:solidFill>
                <a:effectLst/>
                <a:latin typeface="+mn-lt"/>
                <a:ea typeface="+mn-ea"/>
                <a:cs typeface="+mn-cs"/>
              </a:rPr>
              <a:t>If you have any queries of suggestions please email dwt@nhs.net</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a:t>
            </a:fld>
            <a:endParaRPr lang="en-GB"/>
          </a:p>
        </p:txBody>
      </p:sp>
    </p:spTree>
    <p:extLst>
      <p:ext uri="{BB962C8B-B14F-4D97-AF65-F5344CB8AC3E}">
        <p14:creationId xmlns:p14="http://schemas.microsoft.com/office/powerpoint/2010/main" val="16343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600"/>
              </a:spcBef>
              <a:spcAft>
                <a:spcPts val="600"/>
              </a:spcAft>
              <a:buNone/>
            </a:pPr>
            <a:r>
              <a:rPr lang="en-GB" sz="1200" b="1" dirty="0">
                <a:solidFill>
                  <a:schemeClr val="accent5"/>
                </a:solidFill>
                <a:latin typeface="Arial" panose="020B0604020202020204" pitchFamily="34" charset="0"/>
                <a:ea typeface="+mn-lt"/>
                <a:cs typeface="Arial" panose="020B0604020202020204" pitchFamily="34" charset="0"/>
              </a:rPr>
              <a:t>The guidance is for care staff carrying out admissions, assessments and provision of daily mouth care</a:t>
            </a:r>
          </a:p>
          <a:p>
            <a:pPr marL="0" indent="0">
              <a:lnSpc>
                <a:spcPct val="110000"/>
              </a:lnSpc>
              <a:spcBef>
                <a:spcPts val="600"/>
              </a:spcBef>
              <a:spcAft>
                <a:spcPts val="600"/>
              </a:spcAft>
              <a:buNone/>
            </a:pPr>
            <a:endParaRPr lang="en-GB" sz="1200" b="1" dirty="0">
              <a:solidFill>
                <a:schemeClr val="accent5"/>
              </a:solidFill>
              <a:latin typeface="Arial" panose="020B0604020202020204" pitchFamily="34" charset="0"/>
              <a:cs typeface="Arial" panose="020B0604020202020204" pitchFamily="34" charset="0"/>
            </a:endParaRPr>
          </a:p>
          <a:p>
            <a:pPr>
              <a:lnSpc>
                <a:spcPct val="110000"/>
              </a:lnSpc>
              <a:spcBef>
                <a:spcPts val="600"/>
              </a:spcBef>
              <a:spcAft>
                <a:spcPts val="600"/>
              </a:spcAft>
            </a:pPr>
            <a:r>
              <a:rPr lang="en-GB" sz="1200" dirty="0">
                <a:latin typeface="Arial" panose="020B0604020202020204" pitchFamily="34" charset="0"/>
                <a:ea typeface="+mn-lt"/>
                <a:cs typeface="Arial" panose="020B0604020202020204" pitchFamily="34" charset="0"/>
              </a:rPr>
              <a:t>Care staff are required to assess the mouth care needs and preferences of all individuals within 24 hours of arrival, and regularly review these utilising a mouth care assessment tool, regardless of the length or purpose of their stay </a:t>
            </a:r>
          </a:p>
          <a:p>
            <a:pPr>
              <a:lnSpc>
                <a:spcPct val="110000"/>
              </a:lnSpc>
              <a:spcBef>
                <a:spcPts val="600"/>
              </a:spcBef>
              <a:spcAft>
                <a:spcPts val="600"/>
              </a:spcAft>
            </a:pPr>
            <a:r>
              <a:rPr lang="en-GB" sz="1200" dirty="0">
                <a:latin typeface="Arial" panose="020B0604020202020204" pitchFamily="34" charset="0"/>
                <a:ea typeface="+mn-lt"/>
                <a:cs typeface="Arial" panose="020B0604020202020204" pitchFamily="34" charset="0"/>
              </a:rPr>
              <a:t>Where carers, family and friends are involved in ongoing care, with permission, consider involving them in the initial assessment if it will help staff understand the individual’s usual oral hygiene and mouth care needs and preferences</a:t>
            </a:r>
          </a:p>
          <a:p>
            <a:pPr>
              <a:lnSpc>
                <a:spcPct val="110000"/>
              </a:lnSpc>
              <a:spcBef>
                <a:spcPts val="600"/>
              </a:spcBef>
              <a:spcAft>
                <a:spcPts val="600"/>
              </a:spcAft>
            </a:pPr>
            <a:endParaRPr lang="en-GB" sz="1200" dirty="0">
              <a:latin typeface="Arial" panose="020B0604020202020204" pitchFamily="34" charset="0"/>
              <a:ea typeface="+mn-lt"/>
              <a:cs typeface="Arial" panose="020B0604020202020204" pitchFamily="34" charset="0"/>
            </a:endParaRPr>
          </a:p>
          <a:p>
            <a:pPr>
              <a:lnSpc>
                <a:spcPct val="110000"/>
              </a:lnSpc>
              <a:spcBef>
                <a:spcPts val="600"/>
              </a:spcBef>
              <a:spcAft>
                <a:spcPts val="600"/>
              </a:spcAft>
            </a:pPr>
            <a:r>
              <a:rPr lang="en-GB" sz="1200" dirty="0">
                <a:latin typeface="Arial" panose="020B0604020202020204" pitchFamily="34" charset="0"/>
                <a:ea typeface="+mn-lt"/>
                <a:cs typeface="Arial" panose="020B0604020202020204" pitchFamily="34" charset="0"/>
              </a:rPr>
              <a:t>Consider how the individual usually manages their daily mouth care</a:t>
            </a:r>
          </a:p>
          <a:p>
            <a:pPr>
              <a:lnSpc>
                <a:spcPct val="110000"/>
              </a:lnSpc>
              <a:spcBef>
                <a:spcPts val="600"/>
              </a:spcBef>
              <a:spcAft>
                <a:spcPts val="600"/>
              </a:spcAft>
            </a:pPr>
            <a:r>
              <a:rPr lang="en-GB" sz="1200" dirty="0">
                <a:latin typeface="Arial" panose="020B0604020202020204" pitchFamily="34" charset="0"/>
                <a:ea typeface="+mn-lt"/>
                <a:cs typeface="Arial" panose="020B0604020202020204" pitchFamily="34" charset="0"/>
              </a:rPr>
              <a:t>Record the results of the assessment and any clinical appointments in the individual’s personal mouth care plan</a:t>
            </a:r>
          </a:p>
          <a:p>
            <a:pPr>
              <a:lnSpc>
                <a:spcPct val="110000"/>
              </a:lnSpc>
              <a:spcBef>
                <a:spcPts val="600"/>
              </a:spcBef>
              <a:spcAft>
                <a:spcPts val="600"/>
              </a:spcAft>
            </a:pPr>
            <a:r>
              <a:rPr lang="en-GB" sz="1200" dirty="0">
                <a:latin typeface="Arial" panose="020B0604020202020204" pitchFamily="34" charset="0"/>
                <a:ea typeface="+mn-lt"/>
                <a:cs typeface="Arial" panose="020B0604020202020204" pitchFamily="34" charset="0"/>
              </a:rPr>
              <a:t>Review and update individual mouth care needs in their personal mouth care plan as needs and preferences change</a:t>
            </a:r>
            <a:endParaRPr lang="en-GB"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10</a:t>
            </a:fld>
            <a:endParaRPr lang="en-GB"/>
          </a:p>
        </p:txBody>
      </p:sp>
    </p:spTree>
    <p:extLst>
      <p:ext uri="{BB962C8B-B14F-4D97-AF65-F5344CB8AC3E}">
        <p14:creationId xmlns:p14="http://schemas.microsoft.com/office/powerpoint/2010/main" val="3457261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NICE  Quality Standards QS151 are 3 principles that must be met in order to meet the NICE guidance standards </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No.1 covers Mouth care assessment in care settings</a:t>
            </a:r>
          </a:p>
          <a:p>
            <a:r>
              <a:rPr lang="en-US" sz="1200" b="1" dirty="0">
                <a:latin typeface="Arial" panose="020B0604020202020204" pitchFamily="34" charset="0"/>
                <a:cs typeface="Arial" panose="020B0604020202020204" pitchFamily="34" charset="0"/>
              </a:rPr>
              <a:t>No.2 covers recording mouth care needs in the care plan</a:t>
            </a:r>
          </a:p>
          <a:p>
            <a:r>
              <a:rPr lang="en-US" sz="1200" b="1" dirty="0">
                <a:latin typeface="Arial" panose="020B0604020202020204" pitchFamily="34" charset="0"/>
                <a:cs typeface="Arial" panose="020B0604020202020204" pitchFamily="34" charset="0"/>
              </a:rPr>
              <a:t>No.3 covers supporting daily mouth care in care settings </a:t>
            </a:r>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11</a:t>
            </a:fld>
            <a:endParaRPr lang="en-GB"/>
          </a:p>
        </p:txBody>
      </p:sp>
    </p:spTree>
    <p:extLst>
      <p:ext uri="{BB962C8B-B14F-4D97-AF65-F5344CB8AC3E}">
        <p14:creationId xmlns:p14="http://schemas.microsoft.com/office/powerpoint/2010/main" val="3243751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national driver for mouth care is the NHS long term plan and this gives guidance on:- </a:t>
            </a:r>
          </a:p>
          <a:p>
            <a:endParaRPr lang="en-GB" dirty="0"/>
          </a:p>
          <a:p>
            <a:pPr marL="342900" indent="-22860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Prevention and health inequalities</a:t>
            </a:r>
          </a:p>
          <a:p>
            <a:pPr marL="342900" indent="-22860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Improving population health</a:t>
            </a:r>
          </a:p>
          <a:p>
            <a:pPr marL="342900" indent="-22860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Integrated care systems</a:t>
            </a:r>
          </a:p>
          <a:p>
            <a:pPr marL="342900" indent="-22860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Supporting health and care professionals</a:t>
            </a:r>
          </a:p>
          <a:p>
            <a:pPr marL="342900" indent="-22860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Helping people to age well</a:t>
            </a:r>
          </a:p>
          <a:p>
            <a:pPr marL="342900" indent="-22860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Improving care for care home residents</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12</a:t>
            </a:fld>
            <a:endParaRPr lang="en-GB"/>
          </a:p>
        </p:txBody>
      </p:sp>
    </p:spTree>
    <p:extLst>
      <p:ext uri="{BB962C8B-B14F-4D97-AF65-F5344CB8AC3E}">
        <p14:creationId xmlns:p14="http://schemas.microsoft.com/office/powerpoint/2010/main" val="3731166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guidance to consider is from the Care quality commission and is titled Smiling Matters.</a:t>
            </a:r>
          </a:p>
          <a:p>
            <a:endParaRPr lang="en-GB" dirty="0"/>
          </a:p>
          <a:p>
            <a:r>
              <a:rPr lang="en-GB" sz="1200" b="0" i="0" kern="1200" dirty="0">
                <a:solidFill>
                  <a:schemeClr val="tx1"/>
                </a:solidFill>
                <a:effectLst/>
                <a:latin typeface="+mn-lt"/>
                <a:ea typeface="+mn-ea"/>
                <a:cs typeface="+mn-cs"/>
              </a:rPr>
              <a:t>This report details what the CQC found when it reviewed the state of oral health care in care homes across England.</a:t>
            </a:r>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13</a:t>
            </a:fld>
            <a:endParaRPr lang="en-GB"/>
          </a:p>
        </p:txBody>
      </p:sp>
    </p:spTree>
    <p:extLst>
      <p:ext uri="{BB962C8B-B14F-4D97-AF65-F5344CB8AC3E}">
        <p14:creationId xmlns:p14="http://schemas.microsoft.com/office/powerpoint/2010/main" val="2887811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solidFill>
                <a:latin typeface="Arial"/>
                <a:ea typeface="+mn-lt"/>
                <a:cs typeface="+mn-lt"/>
              </a:rPr>
              <a:t>CQC watchdog report was based on visits to 100 care homes and found:</a:t>
            </a:r>
            <a:endParaRPr lang="en-GB" sz="1200" b="1" dirty="0">
              <a:solidFill>
                <a:schemeClr val="accent5"/>
              </a:solidFill>
              <a:latin typeface="Arial"/>
              <a:cs typeface="Calibri"/>
            </a:endParaRPr>
          </a:p>
          <a:p>
            <a:endParaRPr lang="en-GB" dirty="0"/>
          </a:p>
          <a:p>
            <a:pPr>
              <a:lnSpc>
                <a:spcPct val="90000"/>
              </a:lnSpc>
              <a:spcBef>
                <a:spcPts val="600"/>
              </a:spcBef>
              <a:spcAft>
                <a:spcPts val="600"/>
              </a:spcAft>
            </a:pPr>
            <a:r>
              <a:rPr lang="en-GB" sz="1200" dirty="0">
                <a:latin typeface="Arial"/>
                <a:ea typeface="+mn-lt"/>
                <a:cs typeface="+mn-lt"/>
              </a:rPr>
              <a:t>Residents </a:t>
            </a:r>
            <a:r>
              <a:rPr lang="en-GB" sz="1200" b="1" dirty="0">
                <a:latin typeface="Arial"/>
                <a:ea typeface="+mn-lt"/>
                <a:cs typeface="+mn-lt"/>
              </a:rPr>
              <a:t>did not always </a:t>
            </a:r>
            <a:r>
              <a:rPr lang="en-GB" sz="1200" dirty="0">
                <a:latin typeface="Arial"/>
                <a:ea typeface="+mn-lt"/>
                <a:cs typeface="+mn-lt"/>
              </a:rPr>
              <a:t>have access to a dentist</a:t>
            </a:r>
          </a:p>
          <a:p>
            <a:pPr>
              <a:lnSpc>
                <a:spcPct val="90000"/>
              </a:lnSpc>
              <a:spcBef>
                <a:spcPts val="600"/>
              </a:spcBef>
              <a:spcAft>
                <a:spcPts val="600"/>
              </a:spcAft>
            </a:pPr>
            <a:r>
              <a:rPr lang="en-GB" sz="1200" dirty="0">
                <a:latin typeface="Arial"/>
                <a:ea typeface="+mn-lt"/>
                <a:cs typeface="+mn-lt"/>
              </a:rPr>
              <a:t>Residents were </a:t>
            </a:r>
            <a:r>
              <a:rPr lang="en-GB" sz="1200" b="1" dirty="0">
                <a:latin typeface="Arial"/>
                <a:ea typeface="+mn-lt"/>
                <a:cs typeface="+mn-lt"/>
              </a:rPr>
              <a:t>not getting </a:t>
            </a:r>
            <a:r>
              <a:rPr lang="en-GB" sz="1200" dirty="0">
                <a:latin typeface="Arial"/>
                <a:ea typeface="+mn-lt"/>
                <a:cs typeface="+mn-lt"/>
              </a:rPr>
              <a:t>the support they needed to look after their teeth</a:t>
            </a:r>
          </a:p>
          <a:p>
            <a:pPr>
              <a:lnSpc>
                <a:spcPct val="90000"/>
              </a:lnSpc>
              <a:spcBef>
                <a:spcPts val="600"/>
              </a:spcBef>
              <a:spcAft>
                <a:spcPts val="600"/>
              </a:spcAft>
            </a:pPr>
            <a:endParaRPr lang="en-GB" sz="1200" dirty="0">
              <a:latin typeface="Arial"/>
              <a:ea typeface="+mn-lt"/>
              <a:cs typeface="+mn-lt"/>
            </a:endParaRPr>
          </a:p>
          <a:p>
            <a:pPr>
              <a:lnSpc>
                <a:spcPct val="90000"/>
              </a:lnSpc>
              <a:spcBef>
                <a:spcPts val="600"/>
              </a:spcBef>
              <a:spcAft>
                <a:spcPts val="600"/>
              </a:spcAft>
            </a:pPr>
            <a:r>
              <a:rPr lang="en-GB" sz="1200" dirty="0">
                <a:latin typeface="Arial"/>
                <a:cs typeface="Calibri"/>
              </a:rPr>
              <a:t>Around half of the homes </a:t>
            </a:r>
            <a:r>
              <a:rPr lang="en-GB" sz="1200" b="1" dirty="0">
                <a:latin typeface="Arial"/>
                <a:cs typeface="Calibri"/>
              </a:rPr>
              <a:t>did not provide </a:t>
            </a:r>
            <a:r>
              <a:rPr lang="en-GB" sz="1200" dirty="0">
                <a:latin typeface="Arial"/>
                <a:cs typeface="Calibri"/>
              </a:rPr>
              <a:t>training for their staff on oral health care</a:t>
            </a:r>
          </a:p>
          <a:p>
            <a:pPr>
              <a:lnSpc>
                <a:spcPct val="90000"/>
              </a:lnSpc>
              <a:spcBef>
                <a:spcPts val="600"/>
              </a:spcBef>
              <a:spcAft>
                <a:spcPts val="600"/>
              </a:spcAft>
            </a:pPr>
            <a:r>
              <a:rPr lang="en-GB" sz="1200" dirty="0">
                <a:latin typeface="Arial"/>
                <a:ea typeface="+mn-lt"/>
                <a:cs typeface="+mn-lt"/>
              </a:rPr>
              <a:t>Nearly three-quarters of individual care plans </a:t>
            </a:r>
            <a:r>
              <a:rPr lang="en-GB" sz="1200" b="1" dirty="0">
                <a:latin typeface="Arial"/>
                <a:ea typeface="+mn-lt"/>
                <a:cs typeface="+mn-lt"/>
              </a:rPr>
              <a:t>did not </a:t>
            </a:r>
            <a:r>
              <a:rPr lang="en-GB" sz="1200" dirty="0">
                <a:latin typeface="Arial"/>
                <a:ea typeface="+mn-lt"/>
                <a:cs typeface="+mn-lt"/>
              </a:rPr>
              <a:t>cover oral health sufficiently</a:t>
            </a:r>
          </a:p>
          <a:p>
            <a:pPr>
              <a:lnSpc>
                <a:spcPct val="90000"/>
              </a:lnSpc>
              <a:spcBef>
                <a:spcPts val="600"/>
              </a:spcBef>
              <a:spcAft>
                <a:spcPts val="600"/>
              </a:spcAft>
            </a:pPr>
            <a:r>
              <a:rPr lang="en-GB" sz="1200" dirty="0">
                <a:latin typeface="Arial"/>
                <a:ea typeface="+mn-lt"/>
                <a:cs typeface="+mn-lt"/>
              </a:rPr>
              <a:t>One-in-six care homes reported they </a:t>
            </a:r>
            <a:r>
              <a:rPr lang="en-GB" sz="1200" b="1" dirty="0">
                <a:latin typeface="Arial"/>
                <a:ea typeface="+mn-lt"/>
                <a:cs typeface="+mn-lt"/>
              </a:rPr>
              <a:t>did not </a:t>
            </a:r>
            <a:r>
              <a:rPr lang="en-GB" sz="1200" dirty="0">
                <a:latin typeface="Arial"/>
                <a:ea typeface="+mn-lt"/>
                <a:cs typeface="+mn-lt"/>
              </a:rPr>
              <a:t>assess resident's oral health on admission</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14</a:t>
            </a:fld>
            <a:endParaRPr lang="en-GB"/>
          </a:p>
        </p:txBody>
      </p:sp>
    </p:spTree>
    <p:extLst>
      <p:ext uri="{BB962C8B-B14F-4D97-AF65-F5344CB8AC3E}">
        <p14:creationId xmlns:p14="http://schemas.microsoft.com/office/powerpoint/2010/main" val="3804770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lnSpc>
                <a:spcPct val="90000"/>
              </a:lnSpc>
              <a:spcBef>
                <a:spcPts val="600"/>
              </a:spcBef>
              <a:spcAft>
                <a:spcPts val="600"/>
              </a:spcAft>
              <a:buClr>
                <a:srgbClr val="762B7D"/>
              </a:buClr>
              <a:buNone/>
            </a:pPr>
            <a:r>
              <a:rPr lang="en-US" sz="1200" b="1" dirty="0">
                <a:latin typeface="Arial" panose="020B0604020202020204" pitchFamily="34" charset="0"/>
                <a:cs typeface="Arial" panose="020B0604020202020204" pitchFamily="34" charset="0"/>
              </a:rPr>
              <a:t>During a CQC inspection certain standards and paperwork would be expected to be in place:</a:t>
            </a:r>
          </a:p>
          <a:p>
            <a:pPr marL="114300" indent="0">
              <a:lnSpc>
                <a:spcPct val="90000"/>
              </a:lnSpc>
              <a:spcBef>
                <a:spcPts val="600"/>
              </a:spcBef>
              <a:spcAft>
                <a:spcPts val="600"/>
              </a:spcAft>
              <a:buClr>
                <a:srgbClr val="762B7D"/>
              </a:buClr>
              <a:buNone/>
            </a:pPr>
            <a:r>
              <a:rPr lang="en-US" sz="1200" b="1" dirty="0">
                <a:latin typeface="Arial" panose="020B0604020202020204" pitchFamily="34" charset="0"/>
                <a:cs typeface="Arial" panose="020B0604020202020204" pitchFamily="34" charset="0"/>
              </a:rPr>
              <a:t>These would include - </a:t>
            </a:r>
          </a:p>
          <a:p>
            <a:pPr indent="-228600">
              <a:lnSpc>
                <a:spcPct val="90000"/>
              </a:lnSpc>
              <a:spcBef>
                <a:spcPts val="600"/>
              </a:spcBef>
              <a:spcAft>
                <a:spcPts val="600"/>
              </a:spcAft>
              <a:buClr>
                <a:srgbClr val="762B7D"/>
              </a:buClr>
              <a:buFont typeface="Arial" panose="020B0604020202020204" pitchFamily="34" charset="0"/>
              <a:buChar char="•"/>
            </a:pPr>
            <a:r>
              <a:rPr lang="en-US" sz="1200" dirty="0">
                <a:latin typeface="Arial" panose="020B0604020202020204" pitchFamily="34" charset="0"/>
                <a:cs typeface="Arial" panose="020B0604020202020204" pitchFamily="34" charset="0"/>
              </a:rPr>
              <a:t>Care providers and managers to take account of nationally recognised guidance demonstrating evidence of how they support those they care for to maintain good oral health – a copy of the NICE guidelines (or the Quick guide for managers), should be stored with any mouth care information</a:t>
            </a:r>
          </a:p>
          <a:p>
            <a:pPr indent="-228600">
              <a:lnSpc>
                <a:spcPct val="90000"/>
              </a:lnSpc>
              <a:spcBef>
                <a:spcPts val="600"/>
              </a:spcBef>
              <a:spcAft>
                <a:spcPts val="600"/>
              </a:spcAft>
              <a:buClr>
                <a:srgbClr val="762B7D"/>
              </a:buClr>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indent="-228600">
              <a:lnSpc>
                <a:spcPct val="90000"/>
              </a:lnSpc>
              <a:spcBef>
                <a:spcPts val="600"/>
              </a:spcBef>
              <a:spcAft>
                <a:spcPts val="600"/>
              </a:spcAft>
              <a:buClr>
                <a:srgbClr val="762B7D"/>
              </a:buClr>
              <a:buFont typeface="Arial" panose="020B0604020202020204" pitchFamily="34" charset="0"/>
              <a:buChar char="•"/>
            </a:pPr>
            <a:r>
              <a:rPr lang="en-US" sz="1200" dirty="0">
                <a:latin typeface="Arial" panose="020B0604020202020204" pitchFamily="34" charset="0"/>
                <a:cs typeface="Arial" panose="020B0604020202020204" pitchFamily="34" charset="0"/>
              </a:rPr>
              <a:t>All care staff should  have oral health training – This is documented evidence of what training has been provided for staff and when this training will be renewed </a:t>
            </a:r>
          </a:p>
          <a:p>
            <a:pPr indent="-228600">
              <a:lnSpc>
                <a:spcPct val="90000"/>
              </a:lnSpc>
              <a:spcBef>
                <a:spcPts val="600"/>
              </a:spcBef>
              <a:spcAft>
                <a:spcPts val="600"/>
              </a:spcAft>
              <a:buClr>
                <a:srgbClr val="762B7D"/>
              </a:buClr>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indent="-228600">
              <a:lnSpc>
                <a:spcPct val="90000"/>
              </a:lnSpc>
              <a:spcBef>
                <a:spcPts val="600"/>
              </a:spcBef>
              <a:spcAft>
                <a:spcPts val="600"/>
              </a:spcAft>
              <a:buClr>
                <a:srgbClr val="762B7D"/>
              </a:buClr>
              <a:buFont typeface="Arial" panose="020B0604020202020204" pitchFamily="34" charset="0"/>
              <a:buChar char="•"/>
            </a:pPr>
            <a:r>
              <a:rPr lang="en-US" sz="1200" dirty="0">
                <a:latin typeface="Arial" panose="020B0604020202020204" pitchFamily="34" charset="0"/>
                <a:cs typeface="Arial" panose="020B0604020202020204" pitchFamily="34" charset="0"/>
              </a:rPr>
              <a:t>All individuals should have a mouth care assessment, an individual mouth care plan on arrival and access to a dentist – this needs be evidenced. A copy of the mouth care assessment and care plan should be present in the personal care file</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15</a:t>
            </a:fld>
            <a:endParaRPr lang="en-GB"/>
          </a:p>
        </p:txBody>
      </p:sp>
    </p:spTree>
    <p:extLst>
      <p:ext uri="{BB962C8B-B14F-4D97-AF65-F5344CB8AC3E}">
        <p14:creationId xmlns:p14="http://schemas.microsoft.com/office/powerpoint/2010/main" val="3375112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bg1"/>
                </a:solidFill>
                <a:latin typeface="Arial" panose="020B0604020202020204" pitchFamily="34" charset="0"/>
                <a:ea typeface="+mn-ea"/>
                <a:cs typeface="Arial" panose="020B0604020202020204" pitchFamily="34" charset="0"/>
              </a:rPr>
              <a:t>Challenges of ensuring good mouth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bg1"/>
                </a:solidFill>
                <a:latin typeface="Arial" panose="020B0604020202020204" pitchFamily="34" charset="0"/>
                <a:ea typeface="+mn-ea"/>
                <a:cs typeface="Arial" panose="020B0604020202020204" pitchFamily="34" charset="0"/>
              </a:rPr>
              <a:t>Certain challenges may exist that prevent good mouth care. These can include:-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Carers may not know how best to clean someone else’s mouth and dentures - </a:t>
            </a:r>
            <a:r>
              <a:rPr lang="en-US" dirty="0"/>
              <a:t>It is difficult to know how best to clean someone else’s mouth, – this requires training </a:t>
            </a:r>
          </a:p>
          <a:p>
            <a:r>
              <a:rPr lang="en-US" dirty="0"/>
              <a:t>Carers may not recognise the impact good mouth care has in relation to dignity, health and general well-being</a:t>
            </a:r>
          </a:p>
          <a:p>
            <a:r>
              <a:rPr lang="en-US" dirty="0"/>
              <a:t> </a:t>
            </a:r>
          </a:p>
          <a:p>
            <a:r>
              <a:rPr lang="en-US" dirty="0"/>
              <a:t>Also carers may not know that poor mouth care is related to other health conditions such as aspiration pneumonia, diabetes, coronary heart disease, strokes and peripheral vascular disease </a:t>
            </a:r>
          </a:p>
          <a:p>
            <a:r>
              <a:rPr lang="en-US" dirty="0"/>
              <a:t>Some carers may consider it distasteful or invasive to clean someone else’s mouth and dentures </a:t>
            </a:r>
          </a:p>
          <a:p>
            <a:r>
              <a:rPr lang="en-US" dirty="0"/>
              <a:t>And there may be concerns and confusion about mental capacity and consent</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16</a:t>
            </a:fld>
            <a:endParaRPr lang="en-GB"/>
          </a:p>
        </p:txBody>
      </p:sp>
    </p:spTree>
    <p:extLst>
      <p:ext uri="{BB962C8B-B14F-4D97-AF65-F5344CB8AC3E}">
        <p14:creationId xmlns:p14="http://schemas.microsoft.com/office/powerpoint/2010/main" val="2659243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may also be concerns about how to support people who are resistant to mouth care, particularly those with frailty, additional needs, disabilities or medical complexities </a:t>
            </a:r>
          </a:p>
          <a:p>
            <a:r>
              <a:rPr lang="en-US" dirty="0"/>
              <a:t>There are many pressures of time on care staff and sometimes a high turnover of staff in some areas</a:t>
            </a:r>
          </a:p>
          <a:p>
            <a:r>
              <a:rPr lang="en-US" dirty="0"/>
              <a:t> </a:t>
            </a:r>
          </a:p>
          <a:p>
            <a:r>
              <a:rPr lang="en-US" dirty="0"/>
              <a:t>Not all carers may be aware of the products and techniques that can help with the provision of good daily mouth care</a:t>
            </a:r>
          </a:p>
          <a:p>
            <a:r>
              <a:rPr lang="en-US" dirty="0"/>
              <a:t> </a:t>
            </a:r>
          </a:p>
          <a:p>
            <a:r>
              <a:rPr lang="en-US" dirty="0"/>
              <a:t>Carers may not be aware of the common oral health conditions and diseases and how to facilitate appropriate access to dental services </a:t>
            </a:r>
          </a:p>
          <a:p>
            <a:r>
              <a:rPr lang="en-US" dirty="0"/>
              <a:t>There may be some carers who are not aware of NICE guidance and the quality standards required for CQC compliance in relation to mouth care</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17</a:t>
            </a:fld>
            <a:endParaRPr lang="en-GB"/>
          </a:p>
        </p:txBody>
      </p:sp>
    </p:spTree>
    <p:extLst>
      <p:ext uri="{BB962C8B-B14F-4D97-AF65-F5344CB8AC3E}">
        <p14:creationId xmlns:p14="http://schemas.microsoft.com/office/powerpoint/2010/main" val="67566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latin typeface="+mn-lt"/>
                <a:ea typeface="+mn-ea"/>
                <a:cs typeface="+mn-cs"/>
              </a:rPr>
              <a:t>KEY PRIORITIES of mouth care include</a:t>
            </a:r>
          </a:p>
          <a:p>
            <a:pPr indent="-228600">
              <a:lnSpc>
                <a:spcPct val="120000"/>
              </a:lnSpc>
              <a:spcBef>
                <a:spcPts val="600"/>
              </a:spcBef>
              <a:spcAft>
                <a:spcPts val="600"/>
              </a:spcAft>
              <a:buClr>
                <a:srgbClr val="9BE342"/>
              </a:buClr>
            </a:pPr>
            <a:r>
              <a:rPr lang="en-US" sz="1200" dirty="0">
                <a:solidFill>
                  <a:srgbClr val="000000"/>
                </a:solidFill>
                <a:latin typeface="Arial" panose="020B0604020202020204" pitchFamily="34" charset="0"/>
                <a:cs typeface="Arial" panose="020B0604020202020204" pitchFamily="34" charset="0"/>
              </a:rPr>
              <a:t>Putting the mouth back into the body and Recognising that poor oral health impacts on dignity, general health and well-being</a:t>
            </a:r>
          </a:p>
          <a:p>
            <a:pPr indent="-228600">
              <a:lnSpc>
                <a:spcPct val="120000"/>
              </a:lnSpc>
              <a:spcBef>
                <a:spcPts val="600"/>
              </a:spcBef>
              <a:spcAft>
                <a:spcPts val="600"/>
              </a:spcAft>
              <a:buClr>
                <a:srgbClr val="9BE342"/>
              </a:buClr>
            </a:pPr>
            <a:endParaRPr lang="en-US" sz="1200" dirty="0">
              <a:solidFill>
                <a:srgbClr val="000000"/>
              </a:solidFill>
              <a:latin typeface="Arial" panose="020B0604020202020204" pitchFamily="34" charset="0"/>
              <a:cs typeface="Arial" panose="020B0604020202020204" pitchFamily="34" charset="0"/>
            </a:endParaRPr>
          </a:p>
          <a:p>
            <a:pPr indent="-228600">
              <a:lnSpc>
                <a:spcPct val="120000"/>
              </a:lnSpc>
              <a:spcBef>
                <a:spcPts val="600"/>
              </a:spcBef>
              <a:spcAft>
                <a:spcPts val="600"/>
              </a:spcAft>
              <a:buClr>
                <a:srgbClr val="9BE342"/>
              </a:buClr>
            </a:pPr>
            <a:r>
              <a:rPr lang="en-US" sz="1200" dirty="0">
                <a:solidFill>
                  <a:srgbClr val="000000"/>
                </a:solidFill>
                <a:latin typeface="Arial" panose="020B0604020202020204" pitchFamily="34" charset="0"/>
                <a:cs typeface="Arial" panose="020B0604020202020204" pitchFamily="34" charset="0"/>
              </a:rPr>
              <a:t>Also Encouraging self-care, as well as up-skilling and increasing the </a:t>
            </a:r>
            <a:r>
              <a:rPr lang="en-US" sz="1200" dirty="0" err="1">
                <a:solidFill>
                  <a:srgbClr val="000000"/>
                </a:solidFill>
                <a:latin typeface="Arial" panose="020B0604020202020204" pitchFamily="34" charset="0"/>
                <a:cs typeface="Arial" panose="020B0604020202020204" pitchFamily="34" charset="0"/>
              </a:rPr>
              <a:t>carer’s</a:t>
            </a:r>
            <a:r>
              <a:rPr lang="en-US" sz="1200" dirty="0">
                <a:solidFill>
                  <a:srgbClr val="000000"/>
                </a:solidFill>
                <a:latin typeface="Arial" panose="020B0604020202020204" pitchFamily="34" charset="0"/>
                <a:cs typeface="Arial" panose="020B0604020202020204" pitchFamily="34" charset="0"/>
              </a:rPr>
              <a:t> knowledge and confidence in delivering mouth care, and facilitating access to dental services</a:t>
            </a:r>
          </a:p>
          <a:p>
            <a:pPr indent="-228600">
              <a:lnSpc>
                <a:spcPct val="120000"/>
              </a:lnSpc>
              <a:spcBef>
                <a:spcPts val="600"/>
              </a:spcBef>
              <a:spcAft>
                <a:spcPts val="600"/>
              </a:spcAft>
              <a:buClr>
                <a:srgbClr val="9BE342"/>
              </a:buClr>
            </a:pPr>
            <a:endParaRPr lang="en-US" sz="1200" dirty="0">
              <a:solidFill>
                <a:srgbClr val="000000"/>
              </a:solidFill>
              <a:latin typeface="Arial" panose="020B0604020202020204" pitchFamily="34" charset="0"/>
              <a:cs typeface="Arial" panose="020B0604020202020204" pitchFamily="34" charset="0"/>
            </a:endParaRPr>
          </a:p>
          <a:p>
            <a:pPr indent="-228600">
              <a:lnSpc>
                <a:spcPct val="120000"/>
              </a:lnSpc>
              <a:spcBef>
                <a:spcPts val="600"/>
              </a:spcBef>
              <a:spcAft>
                <a:spcPts val="600"/>
              </a:spcAft>
              <a:buClr>
                <a:srgbClr val="9BE342"/>
              </a:buClr>
            </a:pPr>
            <a:r>
              <a:rPr lang="en-US" sz="1200" dirty="0">
                <a:solidFill>
                  <a:srgbClr val="000000"/>
                </a:solidFill>
                <a:latin typeface="Arial" panose="020B0604020202020204" pitchFamily="34" charset="0"/>
                <a:cs typeface="Arial" panose="020B0604020202020204" pitchFamily="34" charset="0"/>
              </a:rPr>
              <a:t>Ensuring mouth care is integrated into general personal care</a:t>
            </a:r>
          </a:p>
          <a:p>
            <a:pPr indent="-228600">
              <a:lnSpc>
                <a:spcPct val="120000"/>
              </a:lnSpc>
              <a:spcBef>
                <a:spcPts val="600"/>
              </a:spcBef>
              <a:spcAft>
                <a:spcPts val="600"/>
              </a:spcAft>
              <a:buClr>
                <a:srgbClr val="9BE342"/>
              </a:buClr>
            </a:pPr>
            <a:r>
              <a:rPr lang="en-US" sz="1200" dirty="0">
                <a:solidFill>
                  <a:srgbClr val="000000"/>
                </a:solidFill>
                <a:latin typeface="Arial" panose="020B0604020202020204" pitchFamily="34" charset="0"/>
                <a:cs typeface="Arial" panose="020B0604020202020204" pitchFamily="34" charset="0"/>
              </a:rPr>
              <a:t>And ensuring that all individuals have a mouth care assessment and a personal mouth care plan and evidence of this can be produced.</a:t>
            </a:r>
          </a:p>
          <a:p>
            <a:pPr indent="-228600">
              <a:lnSpc>
                <a:spcPct val="120000"/>
              </a:lnSpc>
              <a:spcBef>
                <a:spcPts val="600"/>
              </a:spcBef>
              <a:spcAft>
                <a:spcPts val="600"/>
              </a:spcAft>
              <a:buClr>
                <a:srgbClr val="9BE342"/>
              </a:buClr>
            </a:pPr>
            <a:endParaRPr lang="en-US" sz="1200" dirty="0">
              <a:solidFill>
                <a:srgbClr val="000000"/>
              </a:solidFill>
              <a:latin typeface="Arial" panose="020B0604020202020204" pitchFamily="34" charset="0"/>
              <a:cs typeface="Arial" panose="020B0604020202020204" pitchFamily="34" charset="0"/>
            </a:endParaRPr>
          </a:p>
          <a:p>
            <a:pPr indent="-228600">
              <a:lnSpc>
                <a:spcPct val="120000"/>
              </a:lnSpc>
              <a:spcBef>
                <a:spcPts val="600"/>
              </a:spcBef>
              <a:spcAft>
                <a:spcPts val="600"/>
              </a:spcAft>
              <a:buClr>
                <a:srgbClr val="9BE342"/>
              </a:buClr>
            </a:pPr>
            <a:r>
              <a:rPr lang="en-US" sz="1200" dirty="0">
                <a:solidFill>
                  <a:srgbClr val="000000"/>
                </a:solidFill>
                <a:latin typeface="Arial" panose="020B0604020202020204" pitchFamily="34" charset="0"/>
                <a:cs typeface="Arial" panose="020B0604020202020204" pitchFamily="34" charset="0"/>
              </a:rPr>
              <a:t>Key priorities also include Nominating a mouth care champion(s) for all care provider organisations</a:t>
            </a:r>
          </a:p>
          <a:p>
            <a:pPr indent="-228600">
              <a:lnSpc>
                <a:spcPct val="120000"/>
              </a:lnSpc>
              <a:spcBef>
                <a:spcPts val="600"/>
              </a:spcBef>
              <a:spcAft>
                <a:spcPts val="600"/>
              </a:spcAft>
              <a:buClr>
                <a:srgbClr val="9BE342"/>
              </a:buClr>
            </a:pPr>
            <a:r>
              <a:rPr lang="en-US" sz="1200" dirty="0">
                <a:solidFill>
                  <a:srgbClr val="000000"/>
                </a:solidFill>
                <a:latin typeface="Arial" panose="020B0604020202020204" pitchFamily="34" charset="0"/>
                <a:cs typeface="Arial" panose="020B0604020202020204" pitchFamily="34" charset="0"/>
              </a:rPr>
              <a:t>Engagement with </a:t>
            </a:r>
            <a:r>
              <a:rPr lang="en-US" sz="1200" dirty="0" err="1">
                <a:solidFill>
                  <a:srgbClr val="000000"/>
                </a:solidFill>
                <a:latin typeface="Arial" panose="020B0604020202020204" pitchFamily="34" charset="0"/>
                <a:cs typeface="Arial" panose="020B0604020202020204" pitchFamily="34" charset="0"/>
              </a:rPr>
              <a:t>carers</a:t>
            </a:r>
            <a:r>
              <a:rPr lang="en-US" sz="1200" dirty="0">
                <a:solidFill>
                  <a:srgbClr val="000000"/>
                </a:solidFill>
                <a:latin typeface="Arial" panose="020B0604020202020204" pitchFamily="34" charset="0"/>
                <a:cs typeface="Arial" panose="020B0604020202020204" pitchFamily="34" charset="0"/>
              </a:rPr>
              <a:t>, family and friends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rgbClr val="000000"/>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18</a:t>
            </a:fld>
            <a:endParaRPr lang="en-GB"/>
          </a:p>
        </p:txBody>
      </p:sp>
    </p:spTree>
    <p:extLst>
      <p:ext uri="{BB962C8B-B14F-4D97-AF65-F5344CB8AC3E}">
        <p14:creationId xmlns:p14="http://schemas.microsoft.com/office/powerpoint/2010/main" val="228445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chemeClr val="tx2"/>
                </a:solidFill>
                <a:latin typeface="Arial" panose="020B0604020202020204" pitchFamily="34" charset="0"/>
                <a:cs typeface="Arial" panose="020B0604020202020204" pitchFamily="34" charset="0"/>
              </a:rPr>
              <a:t>Management roles and responsibilities</a:t>
            </a:r>
            <a:endParaRPr lang="en-US" sz="12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Good mouth care should be the concern of the whole multi-disciplinary care team and regarded as an essential aspect of personal care for all</a:t>
            </a:r>
          </a:p>
          <a:p>
            <a:endParaRPr lang="en-GB" dirty="0"/>
          </a:p>
          <a:p>
            <a:pPr marL="0" indent="0">
              <a:lnSpc>
                <a:spcPct val="90000"/>
              </a:lnSpc>
              <a:spcBef>
                <a:spcPts val="1200"/>
              </a:spcBef>
              <a:spcAft>
                <a:spcPts val="600"/>
              </a:spcAft>
              <a:buNone/>
            </a:pPr>
            <a:r>
              <a:rPr lang="en-GB" sz="1200" b="1" dirty="0">
                <a:solidFill>
                  <a:schemeClr val="accent5"/>
                </a:solidFill>
                <a:latin typeface="Arial" panose="020B0604020202020204" pitchFamily="34" charset="0"/>
                <a:ea typeface="+mn-lt"/>
                <a:cs typeface="Arial" panose="020B0604020202020204" pitchFamily="34" charset="0"/>
              </a:rPr>
              <a:t>It is the responsibility of the care provider manager to ensure:</a:t>
            </a:r>
          </a:p>
          <a:p>
            <a:pPr marL="457200" indent="-457200">
              <a:lnSpc>
                <a:spcPct val="90000"/>
              </a:lnSpc>
              <a:spcBef>
                <a:spcPts val="600"/>
              </a:spcBef>
              <a:spcAft>
                <a:spcPts val="600"/>
              </a:spcAft>
              <a:buFont typeface="+mj-lt"/>
              <a:buAutoNum type="arabicPeriod"/>
            </a:pPr>
            <a:r>
              <a:rPr lang="en-GB" sz="1200" dirty="0">
                <a:latin typeface="Arial" panose="020B0604020202020204" pitchFamily="34" charset="0"/>
                <a:ea typeface="+mn-lt"/>
                <a:cs typeface="Arial" panose="020B0604020202020204" pitchFamily="34" charset="0"/>
              </a:rPr>
              <a:t>Mouth care is integrated into local care setting core management frameworks, policies and procedures, in-line with NICE guidance and quality standards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mn-lt"/>
                <a:cs typeface="Arial" panose="020B0604020202020204" pitchFamily="34" charset="0"/>
              </a:rPr>
              <a:t>2. All individuals have a mouth care assessment within 24 hours of arrival, conducted by an appropriately trained team member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mn-lt"/>
                <a:cs typeface="Arial" panose="020B0604020202020204" pitchFamily="34" charset="0"/>
              </a:rPr>
              <a:t>3. All individuals have a daily mouth care plan, that is reviewed regularly to ensure that it meets individual needs and/or preferences</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19</a:t>
            </a:fld>
            <a:endParaRPr lang="en-GB"/>
          </a:p>
        </p:txBody>
      </p:sp>
    </p:spTree>
    <p:extLst>
      <p:ext uri="{BB962C8B-B14F-4D97-AF65-F5344CB8AC3E}">
        <p14:creationId xmlns:p14="http://schemas.microsoft.com/office/powerpoint/2010/main" val="2924544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cap="none" spc="30" dirty="0">
                <a:solidFill>
                  <a:schemeClr val="bg1"/>
                </a:solidFill>
                <a:effectLst/>
                <a:latin typeface="Arial" panose="020B0604020202020204" pitchFamily="34" charset="0"/>
                <a:cs typeface="Arial" panose="020B0604020202020204" pitchFamily="34" charset="0"/>
              </a:rPr>
              <a:t>This training material has been developed by the following organisations for use across the </a:t>
            </a:r>
            <a:r>
              <a:rPr lang="en-GB" sz="1200" b="1" kern="1200" cap="none" spc="30" dirty="0" err="1">
                <a:solidFill>
                  <a:schemeClr val="bg1"/>
                </a:solidFill>
                <a:effectLst/>
                <a:latin typeface="Arial" panose="020B0604020202020204" pitchFamily="34" charset="0"/>
                <a:cs typeface="Arial" panose="020B0604020202020204" pitchFamily="34" charset="0"/>
              </a:rPr>
              <a:t>NorthWest</a:t>
            </a:r>
            <a:r>
              <a:rPr lang="en-GB" sz="1200" b="1" kern="1200" cap="none" spc="30" dirty="0">
                <a:solidFill>
                  <a:schemeClr val="bg1"/>
                </a:solidFill>
                <a:effectLst/>
                <a:latin typeface="Arial" panose="020B0604020202020204" pitchFamily="34" charset="0"/>
                <a:cs typeface="Arial" panose="020B0604020202020204" pitchFamily="34" charset="0"/>
              </a:rPr>
              <a:t> of England</a:t>
            </a:r>
            <a:endParaRPr lang="en-GB" sz="1200" b="1" cap="none" spc="30" dirty="0">
              <a:solidFill>
                <a:schemeClr val="bg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2</a:t>
            </a:fld>
            <a:endParaRPr lang="en-GB"/>
          </a:p>
        </p:txBody>
      </p:sp>
    </p:spTree>
    <p:extLst>
      <p:ext uri="{BB962C8B-B14F-4D97-AF65-F5344CB8AC3E}">
        <p14:creationId xmlns:p14="http://schemas.microsoft.com/office/powerpoint/2010/main" val="3179065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90000"/>
              </a:lnSpc>
              <a:spcBef>
                <a:spcPts val="600"/>
              </a:spcBef>
              <a:spcAft>
                <a:spcPts val="600"/>
              </a:spcAft>
              <a:buFont typeface="+mj-lt"/>
              <a:buAutoNum type="arabicPeriod" startAt="4"/>
            </a:pPr>
            <a:r>
              <a:rPr lang="en-GB" sz="1200" dirty="0">
                <a:latin typeface="Arial" panose="020B0604020202020204" pitchFamily="34" charset="0"/>
                <a:ea typeface="+mn-lt"/>
                <a:cs typeface="Arial" panose="020B0604020202020204" pitchFamily="34" charset="0"/>
              </a:rPr>
              <a:t>All staff know how to facilitate access to urgent or routine dental care</a:t>
            </a:r>
          </a:p>
          <a:p>
            <a:pPr marL="457200" indent="-457200">
              <a:lnSpc>
                <a:spcPct val="90000"/>
              </a:lnSpc>
              <a:spcBef>
                <a:spcPts val="600"/>
              </a:spcBef>
              <a:spcAft>
                <a:spcPts val="600"/>
              </a:spcAft>
              <a:buFont typeface="+mj-lt"/>
              <a:buAutoNum type="arabicPeriod" startAt="4"/>
            </a:pPr>
            <a:endParaRPr lang="en-GB" sz="1200" dirty="0">
              <a:latin typeface="Arial" panose="020B0604020202020204" pitchFamily="34" charset="0"/>
              <a:ea typeface="+mn-lt"/>
              <a:cs typeface="Arial" panose="020B0604020202020204" pitchFamily="34" charset="0"/>
            </a:endParaRPr>
          </a:p>
          <a:p>
            <a:pPr marL="457200" indent="-457200">
              <a:lnSpc>
                <a:spcPct val="90000"/>
              </a:lnSpc>
              <a:spcBef>
                <a:spcPts val="600"/>
              </a:spcBef>
              <a:spcAft>
                <a:spcPts val="600"/>
              </a:spcAft>
              <a:buFont typeface="+mj-lt"/>
              <a:buAutoNum type="arabicPeriod" startAt="4"/>
            </a:pPr>
            <a:r>
              <a:rPr lang="en-GB" sz="1200" dirty="0">
                <a:latin typeface="Arial" panose="020B0604020202020204" pitchFamily="34" charset="0"/>
                <a:ea typeface="+mn-lt"/>
                <a:cs typeface="Arial" panose="020B0604020202020204" pitchFamily="34" charset="0"/>
              </a:rPr>
              <a:t>All individuals have access to mouth care equipment, such as toothbrushes, toothpaste, dry mouth products and denture cleaning and marking products, appropriate to need or preferences</a:t>
            </a:r>
          </a:p>
          <a:p>
            <a:pPr marL="457200" indent="-457200">
              <a:lnSpc>
                <a:spcPct val="90000"/>
              </a:lnSpc>
              <a:spcBef>
                <a:spcPts val="600"/>
              </a:spcBef>
              <a:spcAft>
                <a:spcPts val="600"/>
              </a:spcAft>
              <a:buFont typeface="+mj-lt"/>
              <a:buAutoNum type="arabicPeriod" startAt="4"/>
            </a:pPr>
            <a:endParaRPr lang="en-GB" sz="1200" dirty="0">
              <a:latin typeface="Arial" panose="020B0604020202020204" pitchFamily="34" charset="0"/>
              <a:ea typeface="+mn-lt"/>
              <a:cs typeface="Arial" panose="020B0604020202020204" pitchFamily="34" charset="0"/>
            </a:endParaRPr>
          </a:p>
          <a:p>
            <a:pPr marL="457200" indent="-457200">
              <a:lnSpc>
                <a:spcPct val="90000"/>
              </a:lnSpc>
              <a:spcBef>
                <a:spcPts val="600"/>
              </a:spcBef>
              <a:spcAft>
                <a:spcPts val="600"/>
              </a:spcAft>
              <a:buFont typeface="+mj-lt"/>
              <a:buAutoNum type="arabicPeriod" startAt="4"/>
            </a:pPr>
            <a:r>
              <a:rPr lang="en-GB" sz="1200" dirty="0">
                <a:latin typeface="Arial" panose="020B0604020202020204" pitchFamily="34" charset="0"/>
                <a:ea typeface="+mn-lt"/>
                <a:cs typeface="Arial" panose="020B0604020202020204" pitchFamily="34" charset="0"/>
              </a:rPr>
              <a:t>All staff understand their role and responsibility to deliver safe daily mouth care regarding infection control and adherence to the Health and Social Care Act 2008, Code of Practice 2010 and local policies and procedures</a:t>
            </a:r>
            <a:endParaRPr lang="en-GB"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20</a:t>
            </a:fld>
            <a:endParaRPr lang="en-GB"/>
          </a:p>
        </p:txBody>
      </p:sp>
    </p:spTree>
    <p:extLst>
      <p:ext uri="{BB962C8B-B14F-4D97-AF65-F5344CB8AC3E}">
        <p14:creationId xmlns:p14="http://schemas.microsoft.com/office/powerpoint/2010/main" val="3668948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tx2"/>
                </a:solidFill>
                <a:latin typeface="Arial" panose="020B0604020202020204" pitchFamily="34" charset="0"/>
                <a:cs typeface="Arial" panose="020B0604020202020204" pitchFamily="34" charset="0"/>
              </a:rPr>
              <a:t>Management should also ensure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schemeClr val="tx2"/>
              </a:solidFill>
              <a:latin typeface="Arial" panose="020B0604020202020204" pitchFamily="34" charset="0"/>
              <a:cs typeface="Arial" panose="020B0604020202020204" pitchFamily="34" charset="0"/>
            </a:endParaRPr>
          </a:p>
          <a:p>
            <a:pPr marL="457200" indent="-457200">
              <a:spcBef>
                <a:spcPts val="600"/>
              </a:spcBef>
              <a:spcAft>
                <a:spcPts val="600"/>
              </a:spcAft>
              <a:buFont typeface="+mj-lt"/>
              <a:buAutoNum type="arabicPeriod" startAt="7"/>
            </a:pPr>
            <a:r>
              <a:rPr lang="en-US" sz="1200" dirty="0">
                <a:latin typeface="Arial" panose="020B0604020202020204" pitchFamily="34" charset="0"/>
                <a:cs typeface="Arial" panose="020B0604020202020204" pitchFamily="34" charset="0"/>
              </a:rPr>
              <a:t>All staff have access to and understand their responsibility in relation to consent and the Mental Capacity Act 2005, Deprivation of Liberty Safeguards and Lasting Power of Attorney</a:t>
            </a:r>
          </a:p>
          <a:p>
            <a:pPr marL="457200" indent="-457200">
              <a:spcBef>
                <a:spcPts val="600"/>
              </a:spcBef>
              <a:spcAft>
                <a:spcPts val="600"/>
              </a:spcAft>
              <a:buFont typeface="+mj-lt"/>
              <a:buAutoNum type="arabicPeriod" startAt="7"/>
            </a:pPr>
            <a:r>
              <a:rPr lang="en-US" sz="1200" dirty="0">
                <a:latin typeface="Arial" panose="020B0604020202020204" pitchFamily="34" charset="0"/>
                <a:cs typeface="Arial" panose="020B0604020202020204" pitchFamily="34" charset="0"/>
              </a:rPr>
              <a:t>Also that all staff understand the importance, with permission, the need to engage with </a:t>
            </a:r>
            <a:r>
              <a:rPr lang="en-US" sz="1200" dirty="0" err="1">
                <a:latin typeface="Arial" panose="020B0604020202020204" pitchFamily="34" charset="0"/>
                <a:cs typeface="Arial" panose="020B0604020202020204" pitchFamily="34" charset="0"/>
              </a:rPr>
              <a:t>carers</a:t>
            </a:r>
            <a:r>
              <a:rPr lang="en-US" sz="1200" dirty="0">
                <a:latin typeface="Arial" panose="020B0604020202020204" pitchFamily="34" charset="0"/>
                <a:cs typeface="Arial" panose="020B0604020202020204" pitchFamily="34" charset="0"/>
              </a:rPr>
              <a:t>, family and friends on issues related to mouth care and access to urgent or routine primary dental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schemeClr val="tx2"/>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sz="1200" dirty="0">
                <a:latin typeface="Arial" panose="020B0604020202020204" pitchFamily="34" charset="0"/>
                <a:cs typeface="Arial" panose="020B0604020202020204" pitchFamily="34" charset="0"/>
              </a:rPr>
              <a:t>That there are processes in place to audit, monitor and evidence quality standards in relation to local policies and procedures for CQC compliance related to mouth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228600" indent="-228600">
              <a:spcBef>
                <a:spcPts val="600"/>
              </a:spcBef>
              <a:spcAft>
                <a:spcPts val="600"/>
              </a:spcAft>
              <a:buFont typeface="+mj-lt"/>
              <a:buAutoNum type="arabicPeriod" startAt="10"/>
            </a:pPr>
            <a:r>
              <a:rPr lang="en-US" sz="1200" dirty="0">
                <a:latin typeface="Arial" panose="020B0604020202020204" pitchFamily="34" charset="0"/>
                <a:cs typeface="Arial" panose="020B0604020202020204" pitchFamily="34" charset="0"/>
              </a:rPr>
              <a:t> That any adverse events or challenges are reported via local systems to highlight learning and where improvement may be needed</a:t>
            </a:r>
          </a:p>
          <a:p>
            <a:pPr marL="228600" indent="-228600">
              <a:spcBef>
                <a:spcPts val="600"/>
              </a:spcBef>
              <a:spcAft>
                <a:spcPts val="600"/>
              </a:spcAft>
              <a:buFont typeface="+mj-lt"/>
              <a:buAutoNum type="arabicPeriod" startAt="11"/>
            </a:pPr>
            <a:r>
              <a:rPr lang="en-US" sz="1200" dirty="0">
                <a:latin typeface="Arial" panose="020B0604020202020204" pitchFamily="34" charset="0"/>
                <a:cs typeface="Arial" panose="020B0604020202020204" pitchFamily="34" charset="0"/>
              </a:rPr>
              <a:t> And that all staff receive mouth care training that is regularly updated (for best practice approximately every two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schemeClr val="tx2"/>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21</a:t>
            </a:fld>
            <a:endParaRPr lang="en-GB"/>
          </a:p>
        </p:txBody>
      </p:sp>
    </p:spTree>
    <p:extLst>
      <p:ext uri="{BB962C8B-B14F-4D97-AF65-F5344CB8AC3E}">
        <p14:creationId xmlns:p14="http://schemas.microsoft.com/office/powerpoint/2010/main" val="839699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 of this section - It is paramount that health and social care staff  understand the importance of good daily mouth care and how this is linked to dignity and general health and well-being</a:t>
            </a:r>
          </a:p>
          <a:p>
            <a:r>
              <a:rPr lang="en-US" dirty="0"/>
              <a:t>1. The CQC expect all care providers and managers to take account of nationally recognised guidance demonstrating evidence of how they support those they care for to maintain good oral health</a:t>
            </a:r>
          </a:p>
          <a:p>
            <a:r>
              <a:rPr lang="en-US" dirty="0"/>
              <a:t>2. All care staff must have oral health training (best practice - approximately every two years)</a:t>
            </a:r>
          </a:p>
          <a:p>
            <a:r>
              <a:rPr lang="en-US" dirty="0"/>
              <a:t>3/4. Care staff are required to assess the mouth care needs and preferences of all individuals within 24 hours of arrival, and review these regularly  using a mouth care assessment tool, regardless of the length or purpose of their stay </a:t>
            </a:r>
          </a:p>
          <a:p>
            <a:r>
              <a:rPr lang="en-US" dirty="0"/>
              <a:t>5. Where </a:t>
            </a:r>
            <a:r>
              <a:rPr lang="en-US" dirty="0" err="1"/>
              <a:t>carers</a:t>
            </a:r>
            <a:r>
              <a:rPr lang="en-US" dirty="0"/>
              <a:t>, family and friends are involved in ongoing care, with permission, consider involving them in the initial assessment if it will help staff understand the individual’s usual oral hygiene and mouth care needs and preferences</a:t>
            </a:r>
          </a:p>
          <a:p>
            <a:r>
              <a:rPr lang="en-US" dirty="0"/>
              <a:t>6. And Care staff must know how to facilitate access to appropriate dental care </a:t>
            </a:r>
          </a:p>
          <a:p>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22</a:t>
            </a:fld>
            <a:endParaRPr lang="en-GB"/>
          </a:p>
        </p:txBody>
      </p:sp>
    </p:spTree>
    <p:extLst>
      <p:ext uri="{BB962C8B-B14F-4D97-AF65-F5344CB8AC3E}">
        <p14:creationId xmlns:p14="http://schemas.microsoft.com/office/powerpoint/2010/main" val="116643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Contents of this package:- </a:t>
            </a: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Learning outcomes</a:t>
            </a: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Rationale of mouth care and why it is needed</a:t>
            </a:r>
            <a:endParaRPr lang="en-GB" sz="2400" dirty="0">
              <a:latin typeface="Arial" panose="020B0604020202020204" pitchFamily="34" charset="0"/>
              <a:cs typeface="Arial" panose="020B0604020202020204" pitchFamily="34" charset="0"/>
            </a:endParaRP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The National drivers to mouth care policy – including </a:t>
            </a:r>
            <a:endParaRPr lang="en-GB" sz="2400" dirty="0">
              <a:latin typeface="Arial" panose="020B0604020202020204" pitchFamily="34" charset="0"/>
              <a:ea typeface="+mn-ea"/>
              <a:cs typeface="Arial" panose="020B0604020202020204" pitchFamily="34" charset="0"/>
            </a:endParaRP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National Institute of Clinical Excellence (NICE) requirements</a:t>
            </a:r>
            <a:endParaRPr lang="en-GB" sz="2400" dirty="0">
              <a:latin typeface="Arial" panose="020B0604020202020204" pitchFamily="34" charset="0"/>
              <a:ea typeface="+mn-ea"/>
              <a:cs typeface="Arial" panose="020B0604020202020204" pitchFamily="34" charset="0"/>
            </a:endParaRP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Care Quality Commission (CQC) requirements (2019)</a:t>
            </a: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The NHS Long Term Plan (2019)</a:t>
            </a:r>
            <a:endParaRPr lang="en-GB" sz="2400" dirty="0">
              <a:latin typeface="Arial" panose="020B0604020202020204" pitchFamily="34" charset="0"/>
              <a:cs typeface="Arial" panose="020B0604020202020204" pitchFamily="34" charset="0"/>
            </a:endParaRPr>
          </a:p>
          <a:p>
            <a:pPr>
              <a:lnSpc>
                <a:spcPct val="110000"/>
              </a:lnSpc>
              <a:spcBef>
                <a:spcPts val="600"/>
              </a:spcBef>
              <a:spcAft>
                <a:spcPts val="600"/>
              </a:spcAft>
            </a:pPr>
            <a:endParaRPr lang="en-GB" sz="2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3</a:t>
            </a:fld>
            <a:endParaRPr lang="en-GB"/>
          </a:p>
        </p:txBody>
      </p:sp>
    </p:spTree>
    <p:extLst>
      <p:ext uri="{BB962C8B-B14F-4D97-AF65-F5344CB8AC3E}">
        <p14:creationId xmlns:p14="http://schemas.microsoft.com/office/powerpoint/2010/main" val="323928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600"/>
              </a:spcBef>
              <a:spcAft>
                <a:spcPts val="600"/>
              </a:spcAft>
              <a:buNone/>
            </a:pPr>
            <a:r>
              <a:rPr lang="en-GB" sz="1200" b="1" dirty="0">
                <a:solidFill>
                  <a:schemeClr val="accent5"/>
                </a:solidFill>
                <a:latin typeface="Arial" panose="020B0604020202020204" pitchFamily="34" charset="0"/>
                <a:cs typeface="Arial" panose="020B0604020202020204" pitchFamily="34" charset="0"/>
              </a:rPr>
              <a:t>Participant will gain an increase knowledge and understanding of:</a:t>
            </a:r>
            <a:r>
              <a:rPr lang="en-GB" sz="1200" dirty="0">
                <a:solidFill>
                  <a:schemeClr val="accent5"/>
                </a:solidFill>
                <a:latin typeface="Arial" panose="020B0604020202020204" pitchFamily="34" charset="0"/>
                <a:cs typeface="Arial" panose="020B0604020202020204" pitchFamily="34" charset="0"/>
              </a:rPr>
              <a:t> </a:t>
            </a:r>
          </a:p>
          <a:p>
            <a:pPr>
              <a:lnSpc>
                <a:spcPct val="90000"/>
              </a:lnSpc>
              <a:spcBef>
                <a:spcPts val="600"/>
              </a:spcBef>
              <a:spcAft>
                <a:spcPts val="600"/>
              </a:spcAft>
              <a:buFont typeface="Wingdings" panose="05000000000000000000" pitchFamily="2" charset="2"/>
              <a:buChar char="§"/>
            </a:pPr>
            <a:r>
              <a:rPr lang="en-GB" sz="1200" dirty="0">
                <a:latin typeface="Arial" panose="020B0604020202020204" pitchFamily="34" charset="0"/>
                <a:cs typeface="Arial" panose="020B0604020202020204" pitchFamily="34" charset="0"/>
              </a:rPr>
              <a:t>Why mouth care is important</a:t>
            </a:r>
          </a:p>
          <a:p>
            <a:pPr>
              <a:lnSpc>
                <a:spcPct val="90000"/>
              </a:lnSpc>
              <a:spcBef>
                <a:spcPts val="600"/>
              </a:spcBef>
              <a:spcAft>
                <a:spcPts val="600"/>
              </a:spcAft>
              <a:buFont typeface="Wingdings" panose="05000000000000000000" pitchFamily="2" charset="2"/>
              <a:buChar char="§"/>
            </a:pPr>
            <a:r>
              <a:rPr lang="en-GB" sz="1200" dirty="0">
                <a:latin typeface="Arial" panose="020B0604020202020204" pitchFamily="34" charset="0"/>
                <a:cs typeface="Arial" panose="020B0604020202020204" pitchFamily="34" charset="0"/>
              </a:rPr>
              <a:t>The links between oral health and general health</a:t>
            </a:r>
          </a:p>
          <a:p>
            <a:pPr>
              <a:lnSpc>
                <a:spcPct val="90000"/>
              </a:lnSpc>
              <a:spcBef>
                <a:spcPts val="600"/>
              </a:spcBef>
              <a:spcAft>
                <a:spcPts val="600"/>
              </a:spcAft>
              <a:buFont typeface="Wingdings" panose="05000000000000000000" pitchFamily="2" charset="2"/>
              <a:buChar char="§"/>
            </a:pPr>
            <a:r>
              <a:rPr lang="en-GB" sz="1200" dirty="0">
                <a:latin typeface="Arial" panose="020B0604020202020204" pitchFamily="34" charset="0"/>
                <a:cs typeface="Arial" panose="020B0604020202020204" pitchFamily="34" charset="0"/>
              </a:rPr>
              <a:t>NICE guidance and quality standards for mouth care in a care setting</a:t>
            </a:r>
          </a:p>
          <a:p>
            <a:pPr>
              <a:lnSpc>
                <a:spcPct val="90000"/>
              </a:lnSpc>
              <a:spcBef>
                <a:spcPts val="600"/>
              </a:spcBef>
              <a:spcAft>
                <a:spcPts val="600"/>
              </a:spcAft>
              <a:buFont typeface="Wingdings" panose="05000000000000000000" pitchFamily="2" charset="2"/>
              <a:buChar char="§"/>
            </a:pPr>
            <a:r>
              <a:rPr lang="en-GB" sz="1200" dirty="0">
                <a:latin typeface="Arial" panose="020B0604020202020204" pitchFamily="34" charset="0"/>
                <a:cs typeface="Arial" panose="020B0604020202020204" pitchFamily="34" charset="0"/>
              </a:rPr>
              <a:t>CQC requirements for mouth care in a care setting</a:t>
            </a:r>
          </a:p>
          <a:p>
            <a:pPr>
              <a:lnSpc>
                <a:spcPct val="90000"/>
              </a:lnSpc>
              <a:spcBef>
                <a:spcPts val="600"/>
              </a:spcBef>
              <a:spcAft>
                <a:spcPts val="600"/>
              </a:spcAft>
              <a:buFont typeface="Wingdings" panose="05000000000000000000" pitchFamily="2" charset="2"/>
              <a:buChar char="§"/>
            </a:pPr>
            <a:r>
              <a:rPr lang="en-GB" sz="1200" dirty="0">
                <a:latin typeface="Arial" panose="020B0604020202020204" pitchFamily="34" charset="0"/>
                <a:cs typeface="Arial" panose="020B0604020202020204" pitchFamily="34" charset="0"/>
              </a:rPr>
              <a:t>The NHS Long Term Plan</a:t>
            </a:r>
          </a:p>
          <a:p>
            <a:pPr>
              <a:lnSpc>
                <a:spcPct val="90000"/>
              </a:lnSpc>
              <a:spcBef>
                <a:spcPts val="600"/>
              </a:spcBef>
              <a:spcAft>
                <a:spcPts val="600"/>
              </a:spcAft>
              <a:buFont typeface="Wingdings" panose="05000000000000000000" pitchFamily="2" charset="2"/>
              <a:buChar char="§"/>
            </a:pPr>
            <a:r>
              <a:rPr lang="en-GB" sz="1200" dirty="0">
                <a:latin typeface="Arial" panose="020B0604020202020204" pitchFamily="34" charset="0"/>
                <a:cs typeface="Arial" panose="020B0604020202020204" pitchFamily="34" charset="0"/>
              </a:rPr>
              <a:t>Key mouth care priorities </a:t>
            </a:r>
          </a:p>
          <a:p>
            <a:pPr>
              <a:lnSpc>
                <a:spcPct val="90000"/>
              </a:lnSpc>
              <a:spcBef>
                <a:spcPts val="600"/>
              </a:spcBef>
              <a:spcAft>
                <a:spcPts val="600"/>
              </a:spcAft>
              <a:buFont typeface="Wingdings" panose="05000000000000000000" pitchFamily="2" charset="2"/>
              <a:buChar char="§"/>
            </a:pPr>
            <a:r>
              <a:rPr lang="en-GB" sz="1200" dirty="0">
                <a:latin typeface="Arial" panose="020B0604020202020204" pitchFamily="34" charset="0"/>
                <a:cs typeface="Arial" panose="020B0604020202020204" pitchFamily="34" charset="0"/>
              </a:rPr>
              <a:t>Management roles and responsibilities</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4</a:t>
            </a:fld>
            <a:endParaRPr lang="en-GB"/>
          </a:p>
        </p:txBody>
      </p:sp>
    </p:spTree>
    <p:extLst>
      <p:ext uri="{BB962C8B-B14F-4D97-AF65-F5344CB8AC3E}">
        <p14:creationId xmlns:p14="http://schemas.microsoft.com/office/powerpoint/2010/main" val="268646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bg1"/>
                </a:solidFill>
                <a:latin typeface="Arial" panose="020B0604020202020204" pitchFamily="34" charset="0"/>
                <a:cs typeface="Arial" panose="020B0604020202020204" pitchFamily="34" charset="0"/>
              </a:rPr>
              <a:t>Why mouth care is essential?</a:t>
            </a:r>
          </a:p>
          <a:p>
            <a:endParaRPr lang="en-US" sz="1200" b="1" kern="1200" dirty="0">
              <a:solidFill>
                <a:schemeClr val="bg1"/>
              </a:solidFill>
              <a:latin typeface="Arial" panose="020B0604020202020204" pitchFamily="34" charset="0"/>
              <a:cs typeface="Arial" panose="020B0604020202020204" pitchFamily="34" charset="0"/>
            </a:endParaRP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Mouth care is an essential part of promoting good health and quality of life for vulnerable people and people with learning disabilities  </a:t>
            </a: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Good oral health enables people to communicate effectively </a:t>
            </a: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Helps in ability to eat and enjoy a variety of foods</a:t>
            </a: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Care providers are delivering more complex care for an increasing number of vulnerable and older people. </a:t>
            </a: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People are living longer and have complex health and social care needs  </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5</a:t>
            </a:fld>
            <a:endParaRPr lang="en-GB"/>
          </a:p>
        </p:txBody>
      </p:sp>
    </p:spTree>
    <p:extLst>
      <p:ext uri="{BB962C8B-B14F-4D97-AF65-F5344CB8AC3E}">
        <p14:creationId xmlns:p14="http://schemas.microsoft.com/office/powerpoint/2010/main" val="3567889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bg1"/>
                </a:solidFill>
                <a:latin typeface="Arial" panose="020B0604020202020204" pitchFamily="34" charset="0"/>
                <a:cs typeface="Arial" panose="020B0604020202020204" pitchFamily="34" charset="0"/>
              </a:rPr>
              <a:t>Good mouth care and independence are linked  </a:t>
            </a:r>
          </a:p>
          <a:p>
            <a:endParaRPr lang="en-US" sz="1200" b="1" kern="1200" dirty="0">
              <a:solidFill>
                <a:schemeClr val="bg1"/>
              </a:solidFill>
              <a:latin typeface="Arial" panose="020B0604020202020204" pitchFamily="34" charset="0"/>
              <a:cs typeface="Arial" panose="020B0604020202020204" pitchFamily="34" charset="0"/>
            </a:endParaRPr>
          </a:p>
          <a:p>
            <a:pPr>
              <a:lnSpc>
                <a:spcPct val="90000"/>
              </a:lnSpc>
              <a:spcBef>
                <a:spcPts val="200"/>
              </a:spcBef>
              <a:spcAft>
                <a:spcPts val="200"/>
              </a:spcAft>
            </a:pPr>
            <a:r>
              <a:rPr lang="en-US" sz="1200" dirty="0">
                <a:latin typeface="Arial" panose="020B0604020202020204" pitchFamily="34" charset="0"/>
                <a:cs typeface="Arial" panose="020B0604020202020204" pitchFamily="34" charset="0"/>
              </a:rPr>
              <a:t>Loss of function - physical or cognitive can impact on people's ability to care for their mouth and rapidly increases the risk of dental disease.  </a:t>
            </a:r>
          </a:p>
          <a:p>
            <a:pPr indent="-228600">
              <a:lnSpc>
                <a:spcPct val="90000"/>
              </a:lnSpc>
              <a:spcBef>
                <a:spcPts val="200"/>
              </a:spcBef>
              <a:spcAft>
                <a:spcPts val="200"/>
              </a:spcAf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a:lnSpc>
                <a:spcPct val="90000"/>
              </a:lnSpc>
              <a:spcBef>
                <a:spcPts val="200"/>
              </a:spcBef>
              <a:spcAft>
                <a:spcPts val="200"/>
              </a:spcAft>
            </a:pPr>
            <a:r>
              <a:rPr lang="en-US" sz="1200" dirty="0">
                <a:latin typeface="Arial" panose="020B0604020202020204" pitchFamily="34" charset="0"/>
                <a:cs typeface="Arial" panose="020B0604020202020204" pitchFamily="34" charset="0"/>
              </a:rPr>
              <a:t>The risk of dental disease increases quickly when someone has:</a:t>
            </a:r>
          </a:p>
          <a:p>
            <a:pPr marL="342900" indent="-228600">
              <a:lnSpc>
                <a:spcPct val="90000"/>
              </a:lnSpc>
              <a:spcBef>
                <a:spcPts val="200"/>
              </a:spcBef>
              <a:spcAft>
                <a:spcPts val="200"/>
              </a:spcAft>
              <a:buFont typeface="Arial" panose="020B0604020202020204" pitchFamily="34" charset="0"/>
              <a:buChar char="•"/>
            </a:pPr>
            <a:r>
              <a:rPr lang="en-US" sz="1200" dirty="0">
                <a:latin typeface="Arial" panose="020B0604020202020204" pitchFamily="34" charset="0"/>
                <a:cs typeface="Arial" panose="020B0604020202020204" pitchFamily="34" charset="0"/>
              </a:rPr>
              <a:t>Dementia</a:t>
            </a:r>
          </a:p>
          <a:p>
            <a:pPr marL="342900" indent="-228600">
              <a:lnSpc>
                <a:spcPct val="90000"/>
              </a:lnSpc>
              <a:spcBef>
                <a:spcPts val="200"/>
              </a:spcBef>
              <a:spcAft>
                <a:spcPts val="200"/>
              </a:spcAft>
              <a:buFont typeface="Arial" panose="020B0604020202020204" pitchFamily="34" charset="0"/>
              <a:buChar char="•"/>
            </a:pPr>
            <a:r>
              <a:rPr lang="en-US" sz="1200" dirty="0">
                <a:latin typeface="Arial" panose="020B0604020202020204" pitchFamily="34" charset="0"/>
                <a:cs typeface="Arial" panose="020B0604020202020204" pitchFamily="34" charset="0"/>
              </a:rPr>
              <a:t>A degenerative illness – such as Parkinson’s disease or motor neuron disease</a:t>
            </a:r>
          </a:p>
          <a:p>
            <a:pPr marL="342900" indent="-228600">
              <a:lnSpc>
                <a:spcPct val="90000"/>
              </a:lnSpc>
              <a:spcBef>
                <a:spcPts val="200"/>
              </a:spcBef>
              <a:spcAft>
                <a:spcPts val="200"/>
              </a:spcAft>
              <a:buFont typeface="Arial" panose="020B0604020202020204" pitchFamily="34" charset="0"/>
              <a:buChar char="•"/>
            </a:pPr>
            <a:r>
              <a:rPr lang="en-US" sz="1200" dirty="0">
                <a:latin typeface="Arial" panose="020B0604020202020204" pitchFamily="34" charset="0"/>
                <a:cs typeface="Arial" panose="020B0604020202020204" pitchFamily="34" charset="0"/>
              </a:rPr>
              <a:t>Has Suffered a stroke</a:t>
            </a:r>
          </a:p>
          <a:p>
            <a:pPr marL="342900" indent="-228600">
              <a:lnSpc>
                <a:spcPct val="90000"/>
              </a:lnSpc>
              <a:spcBef>
                <a:spcPts val="200"/>
              </a:spcBef>
              <a:spcAft>
                <a:spcPts val="200"/>
              </a:spcAft>
              <a:buFont typeface="Arial" panose="020B0604020202020204" pitchFamily="34" charset="0"/>
              <a:buChar char="•"/>
            </a:pPr>
            <a:r>
              <a:rPr lang="en-US" sz="1200" dirty="0">
                <a:latin typeface="Arial" panose="020B0604020202020204" pitchFamily="34" charset="0"/>
                <a:cs typeface="Arial" panose="020B0604020202020204" pitchFamily="34" charset="0"/>
              </a:rPr>
              <a:t>Has Autism </a:t>
            </a:r>
          </a:p>
          <a:p>
            <a:pPr marL="342900" indent="-228600">
              <a:lnSpc>
                <a:spcPct val="90000"/>
              </a:lnSpc>
              <a:spcBef>
                <a:spcPts val="200"/>
              </a:spcBef>
              <a:spcAft>
                <a:spcPts val="200"/>
              </a:spcAft>
              <a:buFont typeface="Arial" panose="020B0604020202020204" pitchFamily="34" charset="0"/>
              <a:buChar char="•"/>
            </a:pPr>
            <a:r>
              <a:rPr lang="en-US" sz="1200" dirty="0">
                <a:latin typeface="Arial" panose="020B0604020202020204" pitchFamily="34" charset="0"/>
                <a:cs typeface="Arial" panose="020B0604020202020204" pitchFamily="34" charset="0"/>
              </a:rPr>
              <a:t>Has an Acquired a brain injury </a:t>
            </a:r>
          </a:p>
          <a:p>
            <a:pPr marL="342900" indent="-228600">
              <a:lnSpc>
                <a:spcPct val="90000"/>
              </a:lnSpc>
              <a:spcBef>
                <a:spcPts val="200"/>
              </a:spcBef>
              <a:spcAft>
                <a:spcPts val="200"/>
              </a:spcAft>
              <a:buFont typeface="Arial" panose="020B0604020202020204" pitchFamily="34" charset="0"/>
              <a:buChar char="•"/>
            </a:pPr>
            <a:r>
              <a:rPr lang="en-US" sz="1200" dirty="0">
                <a:latin typeface="Arial" panose="020B0604020202020204" pitchFamily="34" charset="0"/>
                <a:cs typeface="Arial" panose="020B0604020202020204" pitchFamily="34" charset="0"/>
              </a:rPr>
              <a:t>A mental health condition </a:t>
            </a:r>
          </a:p>
          <a:p>
            <a:pPr marL="342900" indent="-228600">
              <a:lnSpc>
                <a:spcPct val="90000"/>
              </a:lnSpc>
              <a:spcBef>
                <a:spcPts val="200"/>
              </a:spcBef>
              <a:spcAft>
                <a:spcPts val="200"/>
              </a:spcAft>
              <a:buFont typeface="Arial" panose="020B0604020202020204" pitchFamily="34" charset="0"/>
              <a:buChar char="•"/>
            </a:pPr>
            <a:r>
              <a:rPr lang="en-US" sz="1200" dirty="0">
                <a:latin typeface="Arial" panose="020B0604020202020204" pitchFamily="34" charset="0"/>
                <a:cs typeface="Arial" panose="020B0604020202020204" pitchFamily="34" charset="0"/>
              </a:rPr>
              <a:t>Or has  Severe learning difficulties</a:t>
            </a:r>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6</a:t>
            </a:fld>
            <a:endParaRPr lang="en-GB"/>
          </a:p>
        </p:txBody>
      </p:sp>
    </p:spTree>
    <p:extLst>
      <p:ext uri="{BB962C8B-B14F-4D97-AF65-F5344CB8AC3E}">
        <p14:creationId xmlns:p14="http://schemas.microsoft.com/office/powerpoint/2010/main" val="392231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1"/>
                </a:solidFill>
                <a:latin typeface="Arial"/>
                <a:cs typeface="Calibri"/>
              </a:rPr>
              <a:t>People with good oral health are able to eat and drink properly, helping them take part in life, stay independent for longer and recover from episodes of frailty more quickly.</a:t>
            </a:r>
          </a:p>
          <a:p>
            <a:endParaRPr lang="en-US" sz="1200" b="1" dirty="0">
              <a:solidFill>
                <a:schemeClr val="accent1"/>
              </a:solidFill>
              <a:latin typeface="Arial"/>
              <a:cs typeface="Calibri"/>
            </a:endParaRPr>
          </a:p>
          <a:p>
            <a:pPr marL="0" indent="0">
              <a:lnSpc>
                <a:spcPct val="90000"/>
              </a:lnSpc>
              <a:spcBef>
                <a:spcPts val="600"/>
              </a:spcBef>
              <a:spcAft>
                <a:spcPts val="600"/>
              </a:spcAft>
              <a:buNone/>
            </a:pPr>
            <a:r>
              <a:rPr lang="en-GB" sz="1200" b="1" dirty="0">
                <a:latin typeface="Arial" panose="020B0604020202020204" pitchFamily="34" charset="0"/>
                <a:ea typeface="+mn-lt"/>
                <a:cs typeface="Arial" panose="020B0604020202020204" pitchFamily="34" charset="0"/>
              </a:rPr>
              <a:t>Poor oral health impacts on:</a:t>
            </a:r>
            <a:endParaRPr lang="en-GB" sz="1200" b="1" dirty="0">
              <a:latin typeface="Arial" panose="020B0604020202020204" pitchFamily="34" charset="0"/>
              <a:cs typeface="Arial" panose="020B0604020202020204" pitchFamily="34" charset="0"/>
            </a:endParaRPr>
          </a:p>
          <a:p>
            <a:pPr>
              <a:lnSpc>
                <a:spcPct val="90000"/>
              </a:lnSpc>
              <a:spcBef>
                <a:spcPts val="600"/>
              </a:spcBef>
              <a:spcAft>
                <a:spcPts val="600"/>
              </a:spcAft>
            </a:pPr>
            <a:r>
              <a:rPr lang="en-GB" sz="1200" dirty="0">
                <a:latin typeface="Arial" panose="020B0604020202020204" pitchFamily="34" charset="0"/>
                <a:ea typeface="+mn-lt"/>
                <a:cs typeface="Arial" panose="020B0604020202020204" pitchFamily="34" charset="0"/>
              </a:rPr>
              <a:t>Dignity, general health and well-being and quality of life </a:t>
            </a:r>
            <a:endParaRPr lang="en-GB" sz="1200" dirty="0">
              <a:latin typeface="Arial" panose="020B0604020202020204" pitchFamily="34" charset="0"/>
              <a:cs typeface="Arial" panose="020B0604020202020204" pitchFamily="34" charset="0"/>
            </a:endParaRPr>
          </a:p>
          <a:p>
            <a:pPr>
              <a:lnSpc>
                <a:spcPct val="90000"/>
              </a:lnSpc>
              <a:spcBef>
                <a:spcPts val="600"/>
              </a:spcBef>
              <a:spcAft>
                <a:spcPts val="600"/>
              </a:spcAft>
            </a:pPr>
            <a:r>
              <a:rPr lang="en-GB" sz="1200" dirty="0">
                <a:latin typeface="Arial" panose="020B0604020202020204" pitchFamily="34" charset="0"/>
                <a:ea typeface="+mn-lt"/>
                <a:cs typeface="Arial" panose="020B0604020202020204" pitchFamily="34" charset="0"/>
              </a:rPr>
              <a:t>Hydration and nutrition</a:t>
            </a:r>
            <a:endParaRPr lang="en-GB" sz="1200" dirty="0">
              <a:latin typeface="Arial" panose="020B0604020202020204" pitchFamily="34" charset="0"/>
              <a:cs typeface="Arial" panose="020B0604020202020204" pitchFamily="34" charset="0"/>
            </a:endParaRPr>
          </a:p>
          <a:p>
            <a:pPr>
              <a:lnSpc>
                <a:spcPct val="90000"/>
              </a:lnSpc>
              <a:spcBef>
                <a:spcPts val="600"/>
              </a:spcBef>
              <a:spcAft>
                <a:spcPts val="600"/>
              </a:spcAft>
            </a:pPr>
            <a:r>
              <a:rPr lang="en-GB" sz="1200" dirty="0">
                <a:latin typeface="Arial" panose="020B0604020202020204" pitchFamily="34" charset="0"/>
                <a:ea typeface="+mn-lt"/>
                <a:cs typeface="Arial" panose="020B0604020202020204" pitchFamily="34" charset="0"/>
              </a:rPr>
              <a:t>Comfort, mood and behaviour </a:t>
            </a:r>
            <a:endParaRPr lang="en-GB" sz="1200" dirty="0">
              <a:latin typeface="Arial" panose="020B0604020202020204" pitchFamily="34" charset="0"/>
              <a:cs typeface="Arial" panose="020B0604020202020204" pitchFamily="34" charset="0"/>
            </a:endParaRPr>
          </a:p>
          <a:p>
            <a:pPr>
              <a:lnSpc>
                <a:spcPct val="90000"/>
              </a:lnSpc>
              <a:spcBef>
                <a:spcPts val="600"/>
              </a:spcBef>
              <a:spcAft>
                <a:spcPts val="600"/>
              </a:spcAft>
            </a:pPr>
            <a:r>
              <a:rPr lang="en-GB" sz="1200" dirty="0">
                <a:latin typeface="Arial" panose="020B0604020202020204" pitchFamily="34" charset="0"/>
                <a:ea typeface="+mn-lt"/>
                <a:cs typeface="Arial" panose="020B0604020202020204" pitchFamily="34" charset="0"/>
              </a:rPr>
              <a:t>Speech</a:t>
            </a:r>
          </a:p>
          <a:p>
            <a:pPr>
              <a:lnSpc>
                <a:spcPct val="90000"/>
              </a:lnSpc>
              <a:spcBef>
                <a:spcPts val="600"/>
              </a:spcBef>
              <a:spcAft>
                <a:spcPts val="600"/>
              </a:spcAft>
            </a:pPr>
            <a:r>
              <a:rPr lang="en-GB" sz="1200" dirty="0">
                <a:latin typeface="Arial" panose="020B0604020202020204" pitchFamily="34" charset="0"/>
                <a:ea typeface="+mn-lt"/>
                <a:cs typeface="Arial" panose="020B0604020202020204" pitchFamily="34" charset="0"/>
              </a:rPr>
              <a:t>Ability to smile, communicate, eat and swallow </a:t>
            </a:r>
            <a:endParaRPr lang="en-GB" sz="1200" dirty="0">
              <a:latin typeface="Arial" panose="020B0604020202020204" pitchFamily="34" charset="0"/>
              <a:cs typeface="Arial" panose="020B0604020202020204" pitchFamily="34" charset="0"/>
            </a:endParaRPr>
          </a:p>
          <a:p>
            <a:pPr>
              <a:lnSpc>
                <a:spcPct val="90000"/>
              </a:lnSpc>
              <a:spcBef>
                <a:spcPts val="600"/>
              </a:spcBef>
              <a:spcAft>
                <a:spcPts val="600"/>
              </a:spcAft>
            </a:pPr>
            <a:r>
              <a:rPr lang="en-GB" sz="1200" dirty="0">
                <a:latin typeface="Arial" panose="020B0604020202020204" pitchFamily="34" charset="0"/>
                <a:ea typeface="+mn-lt"/>
                <a:cs typeface="Arial" panose="020B0604020202020204" pitchFamily="34" charset="0"/>
              </a:rPr>
              <a:t>And also Self-confidence</a:t>
            </a:r>
          </a:p>
          <a:p>
            <a:pPr>
              <a:lnSpc>
                <a:spcPct val="90000"/>
              </a:lnSpc>
              <a:spcBef>
                <a:spcPts val="600"/>
              </a:spcBef>
              <a:spcAft>
                <a:spcPts val="600"/>
              </a:spcAft>
            </a:pPr>
            <a:endParaRPr lang="en-GB" sz="120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90000"/>
              </a:lnSpc>
              <a:spcBef>
                <a:spcPts val="600"/>
              </a:spcBef>
              <a:spcAft>
                <a:spcPts val="600"/>
              </a:spcAft>
              <a:buClrTx/>
              <a:buSzTx/>
              <a:buFontTx/>
              <a:buNone/>
              <a:tabLst/>
              <a:defRPr/>
            </a:pPr>
            <a:r>
              <a:rPr lang="en-GB" sz="1200" b="0" dirty="0">
                <a:latin typeface="Arial" panose="020B0604020202020204" pitchFamily="34" charset="0"/>
                <a:ea typeface="+mn-lt"/>
                <a:cs typeface="Arial" panose="020B0604020202020204" pitchFamily="34" charset="0"/>
              </a:rPr>
              <a:t>Poor oral health is also linked with aspiration pneumonia, diabetes, coronary heart disease, strokes and peripheral vascular disease</a:t>
            </a:r>
            <a:endParaRPr lang="en-GB" sz="1200" b="0" dirty="0">
              <a:latin typeface="Arial" panose="020B0604020202020204" pitchFamily="34" charset="0"/>
              <a:cs typeface="Arial" panose="020B0604020202020204" pitchFamily="34" charset="0"/>
            </a:endParaRPr>
          </a:p>
          <a:p>
            <a:pPr>
              <a:lnSpc>
                <a:spcPct val="90000"/>
              </a:lnSpc>
              <a:spcBef>
                <a:spcPts val="600"/>
              </a:spcBef>
              <a:spcAft>
                <a:spcPts val="600"/>
              </a:spcAft>
            </a:pPr>
            <a:endParaRPr lang="en-GB" sz="1200" dirty="0">
              <a:latin typeface="Arial" panose="020B0604020202020204" pitchFamily="34" charset="0"/>
              <a:ea typeface="+mn-lt"/>
              <a:cs typeface="Arial" panose="020B0604020202020204" pitchFamily="34" charset="0"/>
            </a:endParaRPr>
          </a:p>
          <a:p>
            <a:pPr>
              <a:lnSpc>
                <a:spcPct val="90000"/>
              </a:lnSpc>
              <a:spcBef>
                <a:spcPts val="600"/>
              </a:spcBef>
              <a:spcAft>
                <a:spcPts val="600"/>
              </a:spcAft>
            </a:pPr>
            <a:endParaRPr lang="en-GB"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7</a:t>
            </a:fld>
            <a:endParaRPr lang="en-GB"/>
          </a:p>
        </p:txBody>
      </p:sp>
    </p:spTree>
    <p:extLst>
      <p:ext uri="{BB962C8B-B14F-4D97-AF65-F5344CB8AC3E}">
        <p14:creationId xmlns:p14="http://schemas.microsoft.com/office/powerpoint/2010/main" val="1750600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national drivers or policies that have helped shape oral health programs in care settings over the last 4 years.</a:t>
            </a:r>
          </a:p>
          <a:p>
            <a:endParaRPr lang="en-US" dirty="0"/>
          </a:p>
          <a:p>
            <a:r>
              <a:rPr lang="en-US" dirty="0"/>
              <a:t>In 2016 NICE guidance NG48 – Oral health for adults in care homes was produced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In 2017 NICE added 3 Quality Standards that should be met when providing Oral care in care homes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2019 the NHS long term plan was produced and included Oral care as a way of </a:t>
            </a:r>
            <a:r>
              <a:rPr lang="en-US" sz="1200" dirty="0">
                <a:latin typeface="Arial" panose="020B0604020202020204" pitchFamily="34" charset="0"/>
                <a:cs typeface="Arial" panose="020B0604020202020204" pitchFamily="34" charset="0"/>
              </a:rPr>
              <a:t>Improving population health. The </a:t>
            </a:r>
            <a:r>
              <a:rPr lang="en-US" dirty="0"/>
              <a:t> CQC published the Smiling Matters report in the same year.</a:t>
            </a:r>
          </a:p>
        </p:txBody>
      </p:sp>
      <p:sp>
        <p:nvSpPr>
          <p:cNvPr id="4" name="Slide Number Placeholder 3"/>
          <p:cNvSpPr>
            <a:spLocks noGrp="1"/>
          </p:cNvSpPr>
          <p:nvPr>
            <p:ph type="sldNum" sz="quarter" idx="5"/>
          </p:nvPr>
        </p:nvSpPr>
        <p:spPr/>
        <p:txBody>
          <a:bodyPr/>
          <a:lstStyle/>
          <a:p>
            <a:fld id="{88554DFE-24C8-4007-8254-F0349DE17172}" type="slidenum">
              <a:rPr lang="en-GB" smtClean="0"/>
              <a:t>8</a:t>
            </a:fld>
            <a:endParaRPr lang="en-GB"/>
          </a:p>
        </p:txBody>
      </p:sp>
    </p:spTree>
    <p:extLst>
      <p:ext uri="{BB962C8B-B14F-4D97-AF65-F5344CB8AC3E}">
        <p14:creationId xmlns:p14="http://schemas.microsoft.com/office/powerpoint/2010/main" val="1258966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guideline covers oral health, including dental health and daily mouth care, for adults in care homes. The aim is to maintain and improve their oral health and ensure timely access to dental treatment.</a:t>
            </a:r>
            <a:endParaRPr lang="en-GB" dirty="0"/>
          </a:p>
        </p:txBody>
      </p:sp>
      <p:sp>
        <p:nvSpPr>
          <p:cNvPr id="4" name="Slide Number Placeholder 3"/>
          <p:cNvSpPr>
            <a:spLocks noGrp="1"/>
          </p:cNvSpPr>
          <p:nvPr>
            <p:ph type="sldNum" sz="quarter" idx="5"/>
          </p:nvPr>
        </p:nvSpPr>
        <p:spPr/>
        <p:txBody>
          <a:bodyPr/>
          <a:lstStyle/>
          <a:p>
            <a:fld id="{88554DFE-24C8-4007-8254-F0349DE17172}" type="slidenum">
              <a:rPr lang="en-GB" smtClean="0"/>
              <a:t>9</a:t>
            </a:fld>
            <a:endParaRPr lang="en-GB"/>
          </a:p>
        </p:txBody>
      </p:sp>
    </p:spTree>
    <p:extLst>
      <p:ext uri="{BB962C8B-B14F-4D97-AF65-F5344CB8AC3E}">
        <p14:creationId xmlns:p14="http://schemas.microsoft.com/office/powerpoint/2010/main" val="2255124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92072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50235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74383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711009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67525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241089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D4D0347-439E-4719-AEFF-48E72F3B412C}" type="datetimeFigureOut">
              <a:rPr lang="en-GB" smtClean="0"/>
              <a:t>09/02/2024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299259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4D0347-439E-4719-AEFF-48E72F3B412C}" type="datetimeFigureOut">
              <a:rPr lang="en-GB" smtClean="0"/>
              <a:t>09/02/2024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55088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D0347-439E-4719-AEFF-48E72F3B412C}" type="datetimeFigureOut">
              <a:rPr lang="en-GB" smtClean="0"/>
              <a:t>09/02/2024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220334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11064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605787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D0347-439E-4719-AEFF-48E72F3B412C}" type="datetimeFigureOut">
              <a:rPr lang="en-GB" smtClean="0"/>
              <a:t>09/02/2024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08AA-747B-4AE6-88A3-C6172BBCD574}" type="slidenum">
              <a:rPr lang="en-GB" smtClean="0"/>
              <a:t>‹#›</a:t>
            </a:fld>
            <a:endParaRPr lang="en-GB"/>
          </a:p>
        </p:txBody>
      </p:sp>
    </p:spTree>
    <p:extLst>
      <p:ext uri="{BB962C8B-B14F-4D97-AF65-F5344CB8AC3E}">
        <p14:creationId xmlns:p14="http://schemas.microsoft.com/office/powerpoint/2010/main" val="3046417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11.m4a"/><Relationship Id="rId7" Type="http://schemas.openxmlformats.org/officeDocument/2006/relationships/diagramLayout" Target="../diagrams/layout2.xml"/><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diagramData" Target="../diagrams/data2.xml"/><Relationship Id="rId11" Type="http://schemas.openxmlformats.org/officeDocument/2006/relationships/image" Target="../media/image3.png"/><Relationship Id="rId5" Type="http://schemas.openxmlformats.org/officeDocument/2006/relationships/notesSlide" Target="../notesSlides/notesSlide11.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18.jpe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6.m4a"/><Relationship Id="rId7" Type="http://schemas.openxmlformats.org/officeDocument/2006/relationships/image" Target="../media/image20.svg"/><Relationship Id="rId12"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8.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notesSlide" Target="../notesSlides/notesSlide16.xml"/><Relationship Id="rId10"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7.m4a"/><Relationship Id="rId7" Type="http://schemas.openxmlformats.org/officeDocument/2006/relationships/image" Target="../media/image20.svg"/><Relationship Id="rId12"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9.xml"/><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notesSlide" Target="../notesSlides/notesSlide17.xml"/><Relationship Id="rId10"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8.m4a"/><Relationship Id="rId7" Type="http://schemas.openxmlformats.org/officeDocument/2006/relationships/image" Target="../media/image30.png"/><Relationship Id="rId2" Type="http://schemas.microsoft.com/office/2007/relationships/media" Target="../media/media18.m4a"/><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3.png"/><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tags" Target="../tags/tag13.xml"/><Relationship Id="rId6" Type="http://schemas.openxmlformats.org/officeDocument/2006/relationships/image" Target="../media/image33.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22.xml"/><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media/image13.sv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13.sv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14E6089E-EC8D-4CCF-B3FF-120E2062FF70}"/>
              </a:ext>
            </a:extLst>
          </p:cNvPr>
          <p:cNvSpPr>
            <a:spLocks noGrp="1"/>
          </p:cNvSpPr>
          <p:nvPr>
            <p:ph type="subTitle" idx="1"/>
          </p:nvPr>
        </p:nvSpPr>
        <p:spPr>
          <a:xfrm>
            <a:off x="107250" y="2441515"/>
            <a:ext cx="5914896" cy="1655762"/>
          </a:xfrm>
        </p:spPr>
        <p:txBody>
          <a:bodyPr>
            <a:noAutofit/>
          </a:bodyPr>
          <a:lstStyle/>
          <a:p>
            <a:pPr algn="l">
              <a:spcBef>
                <a:spcPts val="1200"/>
              </a:spcBef>
              <a:spcAft>
                <a:spcPts val="1200"/>
              </a:spcAft>
            </a:pPr>
            <a:r>
              <a:rPr lang="en-US" sz="3400" b="1" dirty="0">
                <a:solidFill>
                  <a:schemeClr val="bg1"/>
                </a:solidFill>
                <a:latin typeface="Arial" panose="020B0604020202020204" pitchFamily="34" charset="0"/>
                <a:cs typeface="Arial" panose="020B0604020202020204" pitchFamily="34" charset="0"/>
              </a:rPr>
              <a:t>MOUTH CARE                                     MATTERS IN                      THE COMMUNITY</a:t>
            </a:r>
          </a:p>
          <a:p>
            <a:pPr algn="l">
              <a:spcBef>
                <a:spcPts val="1200"/>
              </a:spcBef>
              <a:spcAft>
                <a:spcPts val="1200"/>
              </a:spcAft>
            </a:pPr>
            <a:r>
              <a:rPr lang="en-US" b="1" dirty="0">
                <a:solidFill>
                  <a:schemeClr val="bg1"/>
                </a:solidFill>
                <a:latin typeface="Arial" panose="020B0604020202020204" pitchFamily="34" charset="0"/>
                <a:cs typeface="Arial" panose="020B0604020202020204" pitchFamily="34" charset="0"/>
              </a:rPr>
              <a:t>Training for community managers</a:t>
            </a:r>
          </a:p>
          <a:p>
            <a:pPr algn="l">
              <a:spcBef>
                <a:spcPts val="1200"/>
              </a:spcBef>
              <a:spcAft>
                <a:spcPts val="1200"/>
              </a:spcAft>
            </a:pPr>
            <a:r>
              <a:rPr lang="en-US" b="1" dirty="0">
                <a:solidFill>
                  <a:schemeClr val="bg1"/>
                </a:solidFill>
                <a:latin typeface="Arial" panose="020B0604020202020204" pitchFamily="34" charset="0"/>
                <a:cs typeface="Arial" panose="020B0604020202020204" pitchFamily="34" charset="0"/>
              </a:rPr>
              <a:t>Section 1</a:t>
            </a:r>
            <a:endParaRPr lang="en-GB" b="1" dirty="0">
              <a:solidFill>
                <a:schemeClr val="bg1"/>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7815" y="226893"/>
            <a:ext cx="4476494"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34D29B2-2459-48B2-B850-3F3D7F04130B}"/>
              </a:ext>
            </a:extLst>
          </p:cNvPr>
          <p:cNvPicPr>
            <a:picLocks noChangeAspect="1"/>
          </p:cNvPicPr>
          <p:nvPr/>
        </p:nvPicPr>
        <p:blipFill rotWithShape="1">
          <a:blip r:embed="rId5"/>
          <a:srcRect l="31102" r="31731" b="-1"/>
          <a:stretch/>
        </p:blipFill>
        <p:spPr>
          <a:xfrm>
            <a:off x="4482337" y="496673"/>
            <a:ext cx="1999396" cy="2999096"/>
          </a:xfrm>
          <a:prstGeom prst="rect">
            <a:avLst/>
          </a:prstGeom>
        </p:spPr>
      </p:pic>
      <p:pic>
        <p:nvPicPr>
          <p:cNvPr id="4" name="Picture 3">
            <a:extLst>
              <a:ext uri="{FF2B5EF4-FFF2-40B4-BE49-F238E27FC236}">
                <a16:creationId xmlns:a16="http://schemas.microsoft.com/office/drawing/2014/main" id="{D13D7C3B-0792-41CA-AFEC-5ABCB93EE308}"/>
              </a:ext>
            </a:extLst>
          </p:cNvPr>
          <p:cNvPicPr>
            <a:picLocks noChangeAspect="1"/>
          </p:cNvPicPr>
          <p:nvPr/>
        </p:nvPicPr>
        <p:blipFill rotWithShape="1">
          <a:blip r:embed="rId6"/>
          <a:srcRect r="9320"/>
          <a:stretch/>
        </p:blipFill>
        <p:spPr>
          <a:xfrm>
            <a:off x="6022146" y="2663211"/>
            <a:ext cx="2271505" cy="3408121"/>
          </a:xfrm>
          <a:prstGeom prst="rect">
            <a:avLst/>
          </a:prstGeo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udio 6">
            <a:hlinkClick r:id="" action="ppaction://media"/>
            <a:extLst>
              <a:ext uri="{FF2B5EF4-FFF2-40B4-BE49-F238E27FC236}">
                <a16:creationId xmlns:a16="http://schemas.microsoft.com/office/drawing/2014/main" id="{7031254F-1125-3449-AC2B-4DC2D4CFC0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98937036"/>
      </p:ext>
    </p:extLst>
  </p:cSld>
  <p:clrMapOvr>
    <a:masterClrMapping/>
  </p:clrMapOvr>
  <mc:AlternateContent xmlns:mc="http://schemas.openxmlformats.org/markup-compatibility/2006" xmlns:p14="http://schemas.microsoft.com/office/powerpoint/2010/main">
    <mc:Choice Requires="p14">
      <p:transition spd="slow" p14:dur="2000" advTm="42954"/>
    </mc:Choice>
    <mc:Fallback xmlns="">
      <p:transition spd="slow" advTm="4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36710-138C-4F4A-933A-E02992C3D6FC}"/>
              </a:ext>
            </a:extLst>
          </p:cNvPr>
          <p:cNvSpPr>
            <a:spLocks noGrp="1"/>
          </p:cNvSpPr>
          <p:nvPr>
            <p:ph type="title"/>
          </p:nvPr>
        </p:nvSpPr>
        <p:spPr>
          <a:xfrm>
            <a:off x="0" y="0"/>
            <a:ext cx="9144000" cy="1336430"/>
          </a:xfrm>
          <a:solidFill>
            <a:schemeClr val="tx2">
              <a:lumMod val="40000"/>
              <a:lumOff val="60000"/>
            </a:schemeClr>
          </a:solidFill>
          <a:ln>
            <a:solidFill>
              <a:schemeClr val="accent1"/>
            </a:solidFill>
          </a:ln>
        </p:spPr>
        <p:txBody>
          <a:bodyPr>
            <a:normAutofit/>
          </a:bodyPr>
          <a:lstStyle/>
          <a:p>
            <a:r>
              <a:rPr lang="en-GB" sz="3600" b="1" dirty="0">
                <a:solidFill>
                  <a:srgbClr val="FFFFFF"/>
                </a:solidFill>
                <a:latin typeface="Arial"/>
                <a:cs typeface="Calibri"/>
              </a:rPr>
              <a:t>NICE guidance (NG 48)</a:t>
            </a:r>
          </a:p>
        </p:txBody>
      </p:sp>
      <p:sp>
        <p:nvSpPr>
          <p:cNvPr id="3" name="Content Placeholder 2">
            <a:extLst>
              <a:ext uri="{FF2B5EF4-FFF2-40B4-BE49-F238E27FC236}">
                <a16:creationId xmlns:a16="http://schemas.microsoft.com/office/drawing/2014/main" id="{42C656D6-24D7-45E7-A9D5-8D868F52B156}"/>
              </a:ext>
            </a:extLst>
          </p:cNvPr>
          <p:cNvSpPr>
            <a:spLocks noGrp="1"/>
          </p:cNvSpPr>
          <p:nvPr>
            <p:ph idx="1"/>
          </p:nvPr>
        </p:nvSpPr>
        <p:spPr>
          <a:xfrm>
            <a:off x="0" y="1336430"/>
            <a:ext cx="9144000" cy="5409027"/>
          </a:xfrm>
          <a:solidFill>
            <a:schemeClr val="bg1"/>
          </a:solidFill>
        </p:spPr>
        <p:txBody>
          <a:bodyPr vert="horz" lIns="91440" tIns="45720" rIns="91440" bIns="45720" rtlCol="0">
            <a:normAutofit fontScale="85000" lnSpcReduction="20000"/>
          </a:bodyPr>
          <a:lstStyle/>
          <a:p>
            <a:pPr marL="0" indent="0">
              <a:lnSpc>
                <a:spcPct val="110000"/>
              </a:lnSpc>
              <a:spcBef>
                <a:spcPts val="600"/>
              </a:spcBef>
              <a:spcAft>
                <a:spcPts val="600"/>
              </a:spcAft>
              <a:buNone/>
            </a:pPr>
            <a:endParaRPr lang="en-GB" sz="900" b="1" dirty="0">
              <a:solidFill>
                <a:schemeClr val="accent5"/>
              </a:solidFill>
              <a:latin typeface="Arial" panose="020B0604020202020204" pitchFamily="34" charset="0"/>
              <a:ea typeface="+mn-lt"/>
              <a:cs typeface="Arial" panose="020B0604020202020204" pitchFamily="34" charset="0"/>
            </a:endParaRPr>
          </a:p>
          <a:p>
            <a:pPr marL="0" indent="0">
              <a:lnSpc>
                <a:spcPct val="110000"/>
              </a:lnSpc>
              <a:spcBef>
                <a:spcPts val="600"/>
              </a:spcBef>
              <a:spcAft>
                <a:spcPts val="600"/>
              </a:spcAft>
              <a:buNone/>
            </a:pPr>
            <a:r>
              <a:rPr lang="en-GB" sz="2400" b="1" dirty="0">
                <a:solidFill>
                  <a:schemeClr val="accent5"/>
                </a:solidFill>
                <a:latin typeface="Arial" panose="020B0604020202020204" pitchFamily="34" charset="0"/>
                <a:ea typeface="+mn-lt"/>
                <a:cs typeface="Arial" panose="020B0604020202020204" pitchFamily="34" charset="0"/>
              </a:rPr>
              <a:t>The guidance is for care staff carrying out admissions, assessments and provision of daily mouth care</a:t>
            </a:r>
            <a:endParaRPr lang="en-GB" sz="2400" b="1" dirty="0">
              <a:solidFill>
                <a:schemeClr val="accent5"/>
              </a:solidFill>
              <a:latin typeface="Arial" panose="020B0604020202020204" pitchFamily="34" charset="0"/>
              <a:cs typeface="Arial" panose="020B0604020202020204" pitchFamily="34" charset="0"/>
            </a:endParaRP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Care staff are required to assess the mouth care needs and preferences of all individuals within 24 hours of arrival, and regularly review these utilising a mouth care assessment tool, regardless of the length or purpose of their stay </a:t>
            </a: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Where carers, family and friends are involved in ongoing care, with permission, consider involving them in the initial assessment if it will help staff understand the individual’s usual oral hygiene and mouth care needs and preferences</a:t>
            </a: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Consider how the individual usually manages their daily mouth care</a:t>
            </a: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Record the results of the assessment and any clinical appointments in the individual’s personal mouth care plan</a:t>
            </a: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Review and update individual mouth care needs in their personal mouth care plan as needs and preferences change</a:t>
            </a:r>
            <a:endParaRPr lang="en-GB" sz="2400"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84B2E3BF-AF25-7D4F-97EA-18C8ECE7B0E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825563631"/>
      </p:ext>
    </p:extLst>
  </p:cSld>
  <p:clrMapOvr>
    <a:masterClrMapping/>
  </p:clrMapOvr>
  <mc:AlternateContent xmlns:mc="http://schemas.openxmlformats.org/markup-compatibility/2006" xmlns:p14="http://schemas.microsoft.com/office/powerpoint/2010/main">
    <mc:Choice Requires="p14">
      <p:transition spd="slow" p14:dur="2000" advTm="60842"/>
    </mc:Choice>
    <mc:Fallback xmlns="">
      <p:transition spd="slow" advTm="60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817B-46F6-4AED-AC2D-42D8635EC8E6}"/>
              </a:ext>
            </a:extLst>
          </p:cNvPr>
          <p:cNvSpPr>
            <a:spLocks noGrp="1"/>
          </p:cNvSpPr>
          <p:nvPr>
            <p:ph type="title"/>
          </p:nvPr>
        </p:nvSpPr>
        <p:spPr>
          <a:xfrm>
            <a:off x="848621" y="409956"/>
            <a:ext cx="7367530" cy="6038088"/>
          </a:xfrm>
          <a:solidFill>
            <a:schemeClr val="accent5">
              <a:lumMod val="20000"/>
              <a:lumOff val="80000"/>
            </a:schemeClr>
          </a:solidFill>
          <a:ln w="38100">
            <a:solidFill>
              <a:schemeClr val="accent1">
                <a:lumMod val="60000"/>
                <a:lumOff val="40000"/>
              </a:schemeClr>
            </a:solidFill>
          </a:ln>
        </p:spPr>
        <p:txBody>
          <a:bodyPr>
            <a:normAutofit/>
          </a:bodyPr>
          <a:lstStyle/>
          <a:p>
            <a:pPr algn="l"/>
            <a:r>
              <a:rPr lang="en-GB" sz="3600" b="1" dirty="0">
                <a:solidFill>
                  <a:schemeClr val="tx2"/>
                </a:solidFill>
                <a:latin typeface="Arial" panose="020B0604020202020204" pitchFamily="34" charset="0"/>
                <a:cs typeface="Arial" panose="020B0604020202020204" pitchFamily="34" charset="0"/>
              </a:rPr>
              <a:t>    </a:t>
            </a:r>
            <a:endParaRPr lang="en-GB" sz="4200" dirty="0">
              <a:cs typeface="Calibri"/>
            </a:endParaRPr>
          </a:p>
        </p:txBody>
      </p:sp>
      <p:sp>
        <p:nvSpPr>
          <p:cNvPr id="9" name="Rectangle 8">
            <a:extLst>
              <a:ext uri="{FF2B5EF4-FFF2-40B4-BE49-F238E27FC236}">
                <a16:creationId xmlns:a16="http://schemas.microsoft.com/office/drawing/2014/main" id="{2F56F8EA-3356-4455-9899-320874F6E4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593"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58EADC5-D902-4F5A-A98E-752D9A193DFA}"/>
              </a:ext>
            </a:extLst>
          </p:cNvPr>
          <p:cNvGraphicFramePr>
            <a:graphicFrameLocks noGrp="1"/>
          </p:cNvGraphicFramePr>
          <p:nvPr>
            <p:ph idx="1"/>
            <p:extLst>
              <p:ext uri="{D42A27DB-BD31-4B8C-83A1-F6EECF244321}">
                <p14:modId xmlns:p14="http://schemas.microsoft.com/office/powerpoint/2010/main" val="1524963670"/>
              </p:ext>
            </p:extLst>
          </p:nvPr>
        </p:nvGraphicFramePr>
        <p:xfrm>
          <a:off x="4257239" y="990600"/>
          <a:ext cx="3733829" cy="39710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B9FB3401-87DD-4913-866D-0C2E2772870B}"/>
              </a:ext>
            </a:extLst>
          </p:cNvPr>
          <p:cNvSpPr txBox="1"/>
          <p:nvPr/>
        </p:nvSpPr>
        <p:spPr>
          <a:xfrm rot="10800000" flipH="1" flipV="1">
            <a:off x="1152932" y="1507113"/>
            <a:ext cx="2383329" cy="2217082"/>
          </a:xfrm>
          <a:prstGeom prst="rect">
            <a:avLst/>
          </a:prstGeom>
          <a:solidFill>
            <a:schemeClr val="bg1">
              <a:lumMod val="95000"/>
            </a:schemeClr>
          </a:solidFill>
        </p:spPr>
        <p:txBody>
          <a:bodyPr wrap="square" rtlCol="0">
            <a:spAutoFit/>
          </a:bodyPr>
          <a:lstStyle/>
          <a:p>
            <a:pPr algn="ctr">
              <a:lnSpc>
                <a:spcPct val="110000"/>
              </a:lnSpc>
              <a:spcBef>
                <a:spcPts val="600"/>
              </a:spcBef>
              <a:spcAft>
                <a:spcPts val="600"/>
              </a:spcAft>
            </a:pPr>
            <a:r>
              <a:rPr lang="en-US" sz="3200" b="1" dirty="0">
                <a:latin typeface="Arial" panose="020B0604020202020204" pitchFamily="34" charset="0"/>
                <a:cs typeface="Arial" panose="020B0604020202020204" pitchFamily="34" charset="0"/>
              </a:rPr>
              <a:t>NICE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  Quality   Standards                                           (QS 151)</a:t>
            </a:r>
            <a:endParaRPr lang="en-GB" sz="3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860E11-92CB-498B-B99A-0323EA36D176}"/>
              </a:ext>
            </a:extLst>
          </p:cNvPr>
          <p:cNvSpPr txBox="1"/>
          <p:nvPr/>
        </p:nvSpPr>
        <p:spPr>
          <a:xfrm>
            <a:off x="848621" y="5167418"/>
            <a:ext cx="6883338" cy="923330"/>
          </a:xfrm>
          <a:prstGeom prst="rect">
            <a:avLst/>
          </a:prstGeom>
          <a:noFill/>
        </p:spPr>
        <p:txBody>
          <a:bodyPr wrap="square">
            <a:spAutoFit/>
          </a:bodyPr>
          <a:lstStyle/>
          <a:p>
            <a:r>
              <a:rPr lang="en-US" b="1" dirty="0"/>
              <a:t>Further information</a:t>
            </a:r>
          </a:p>
          <a:p>
            <a:r>
              <a:rPr lang="en-US" dirty="0"/>
              <a:t>NICE Guidance (NG48)  https://www.nice.org.uk/guidance/ng48 </a:t>
            </a:r>
          </a:p>
          <a:p>
            <a:r>
              <a:rPr lang="en-US" dirty="0"/>
              <a:t>NICE Quality Standard (151) https://www.nice.org.uk/guidance/qs151</a:t>
            </a:r>
          </a:p>
        </p:txBody>
      </p:sp>
      <p:pic>
        <p:nvPicPr>
          <p:cNvPr id="4" name="Audio 3">
            <a:hlinkClick r:id="" action="ppaction://media"/>
            <a:extLst>
              <a:ext uri="{FF2B5EF4-FFF2-40B4-BE49-F238E27FC236}">
                <a16:creationId xmlns:a16="http://schemas.microsoft.com/office/drawing/2014/main" id="{ABFAF8DE-29E5-3F46-951D-187C7490B7A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87356825"/>
      </p:ext>
    </p:extLst>
  </p:cSld>
  <p:clrMapOvr>
    <a:masterClrMapping/>
  </p:clrMapOvr>
  <mc:AlternateContent xmlns:mc="http://schemas.openxmlformats.org/markup-compatibility/2006" xmlns:p14="http://schemas.microsoft.com/office/powerpoint/2010/main">
    <mc:Choice Requires="p14">
      <p:transition spd="slow" p14:dur="2000" advTm="24694"/>
    </mc:Choice>
    <mc:Fallback xmlns="">
      <p:transition spd="slow" advTm="2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A44B4-683F-43E5-B686-F5FBDBF12483}"/>
              </a:ext>
            </a:extLst>
          </p:cNvPr>
          <p:cNvSpPr>
            <a:spLocks noGrp="1"/>
          </p:cNvSpPr>
          <p:nvPr>
            <p:ph type="title"/>
          </p:nvPr>
        </p:nvSpPr>
        <p:spPr>
          <a:xfrm>
            <a:off x="363161" y="557784"/>
            <a:ext cx="3960892" cy="1064537"/>
          </a:xfrm>
          <a:solidFill>
            <a:schemeClr val="accent1">
              <a:lumMod val="60000"/>
              <a:lumOff val="40000"/>
            </a:schemeClr>
          </a:solidFill>
        </p:spPr>
        <p:txBody>
          <a:bodyPr vert="horz" lIns="91440" tIns="45720" rIns="91440" bIns="45720" rtlCol="0" anchor="ctr">
            <a:normAutofit/>
          </a:bodyPr>
          <a:lstStyle/>
          <a:p>
            <a:pPr algn="ctr">
              <a:lnSpc>
                <a:spcPct val="90000"/>
              </a:lnSpc>
            </a:pPr>
            <a:r>
              <a:rPr lang="en-US" sz="2400" kern="1200" dirty="0">
                <a:solidFill>
                  <a:schemeClr val="bg1"/>
                </a:solidFill>
                <a:latin typeface="Arial" panose="020B0604020202020204" pitchFamily="34" charset="0"/>
                <a:cs typeface="Arial" panose="020B0604020202020204" pitchFamily="34" charset="0"/>
              </a:rPr>
              <a:t>NHS LONG TERM PLAN (2019)</a:t>
            </a:r>
          </a:p>
        </p:txBody>
      </p:sp>
      <p:sp>
        <p:nvSpPr>
          <p:cNvPr id="4" name="Text Placeholder 3">
            <a:extLst>
              <a:ext uri="{FF2B5EF4-FFF2-40B4-BE49-F238E27FC236}">
                <a16:creationId xmlns:a16="http://schemas.microsoft.com/office/drawing/2014/main" id="{1DE07C35-24BD-472B-B967-088E06358797}"/>
              </a:ext>
            </a:extLst>
          </p:cNvPr>
          <p:cNvSpPr>
            <a:spLocks noGrp="1"/>
          </p:cNvSpPr>
          <p:nvPr>
            <p:ph type="body" sz="half" idx="2"/>
          </p:nvPr>
        </p:nvSpPr>
        <p:spPr>
          <a:xfrm>
            <a:off x="243840" y="1417320"/>
            <a:ext cx="4255531" cy="5440680"/>
          </a:xfrm>
        </p:spPr>
        <p:txBody>
          <a:bodyPr vert="horz" lIns="91440" tIns="45720" rIns="91440" bIns="45720" rtlCol="0">
            <a:normAutofit/>
          </a:bodyPr>
          <a:lstStyle/>
          <a:p>
            <a:pPr indent="-228600">
              <a:spcBef>
                <a:spcPts val="600"/>
              </a:spcBef>
              <a:spcAft>
                <a:spcPts val="600"/>
              </a:spcAft>
              <a:buFont typeface="Arial" panose="020B0604020202020204" pitchFamily="34" charset="0"/>
              <a:buChar char="•"/>
            </a:pPr>
            <a:endParaRPr lang="en-US" sz="2100" b="1" dirty="0"/>
          </a:p>
          <a:p>
            <a:pPr marL="342900" indent="-228600">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Prevention and health inequalities</a:t>
            </a:r>
          </a:p>
          <a:p>
            <a:pPr marL="342900" indent="-228600">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Improving population health</a:t>
            </a:r>
          </a:p>
          <a:p>
            <a:pPr marL="342900" indent="-228600">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Integrated care systems</a:t>
            </a:r>
          </a:p>
          <a:p>
            <a:pPr marL="342900" indent="-228600">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Supporting health and care professionals</a:t>
            </a:r>
          </a:p>
          <a:p>
            <a:pPr marL="342900" indent="-228600">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Helping people to age well</a:t>
            </a:r>
          </a:p>
          <a:p>
            <a:pPr marL="342900" indent="-228600">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Improving care for care home residents</a:t>
            </a:r>
          </a:p>
        </p:txBody>
      </p:sp>
      <p:sp>
        <p:nvSpPr>
          <p:cNvPr id="30" name="Rectangle 2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screenshot of a cell phone&#10;&#10;Description automatically generated">
            <a:extLst>
              <a:ext uri="{FF2B5EF4-FFF2-40B4-BE49-F238E27FC236}">
                <a16:creationId xmlns:a16="http://schemas.microsoft.com/office/drawing/2014/main" id="{ED4AE5A1-8A1F-498F-A42E-2A05A20CAA4F}"/>
              </a:ext>
            </a:extLst>
          </p:cNvPr>
          <p:cNvPicPr>
            <a:picLocks noGrp="1" noChangeAspect="1"/>
          </p:cNvPicPr>
          <p:nvPr>
            <p:ph idx="1"/>
          </p:nvPr>
        </p:nvPicPr>
        <p:blipFill rotWithShape="1">
          <a:blip r:embed="rId5"/>
          <a:srcRect l="16173" r="3" b="3"/>
          <a:stretch/>
        </p:blipFill>
        <p:spPr>
          <a:xfrm>
            <a:off x="5233183" y="787984"/>
            <a:ext cx="3617996" cy="5551191"/>
          </a:xfrm>
          <a:prstGeom prst="rect">
            <a:avLst/>
          </a:prstGeom>
          <a:effectLst/>
        </p:spPr>
      </p:pic>
      <p:pic>
        <p:nvPicPr>
          <p:cNvPr id="3" name="Audio 2">
            <a:hlinkClick r:id="" action="ppaction://media"/>
            <a:extLst>
              <a:ext uri="{FF2B5EF4-FFF2-40B4-BE49-F238E27FC236}">
                <a16:creationId xmlns:a16="http://schemas.microsoft.com/office/drawing/2014/main" id="{1943590E-8C8D-B841-A69C-2937EA7955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07171108"/>
      </p:ext>
    </p:extLst>
  </p:cSld>
  <p:clrMapOvr>
    <a:masterClrMapping/>
  </p:clrMapOvr>
  <mc:AlternateContent xmlns:mc="http://schemas.openxmlformats.org/markup-compatibility/2006" xmlns:p14="http://schemas.microsoft.com/office/powerpoint/2010/main">
    <mc:Choice Requires="p14">
      <p:transition spd="slow" p14:dur="2000" advTm="24616"/>
    </mc:Choice>
    <mc:Fallback xmlns="">
      <p:transition spd="slow" advTm="24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D162-C52F-4988-8C72-3B5184C4C02F}"/>
              </a:ext>
            </a:extLst>
          </p:cNvPr>
          <p:cNvSpPr>
            <a:spLocks noGrp="1"/>
          </p:cNvSpPr>
          <p:nvPr>
            <p:ph type="title"/>
          </p:nvPr>
        </p:nvSpPr>
        <p:spPr>
          <a:xfrm>
            <a:off x="4809833" y="640081"/>
            <a:ext cx="3854106" cy="3592768"/>
          </a:xfrm>
          <a:noFill/>
        </p:spPr>
        <p:txBody>
          <a:bodyPr vert="horz" lIns="91440" tIns="45720" rIns="91440" bIns="45720" rtlCol="0" anchor="b">
            <a:normAutofit/>
          </a:bodyPr>
          <a:lstStyle/>
          <a:p>
            <a:pPr>
              <a:lnSpc>
                <a:spcPct val="90000"/>
              </a:lnSpc>
            </a:pPr>
            <a:r>
              <a:rPr lang="en-US" sz="4000" b="1" dirty="0">
                <a:latin typeface="Arial" panose="020B0604020202020204" pitchFamily="34" charset="0"/>
                <a:cs typeface="Arial" panose="020B0604020202020204" pitchFamily="34" charset="0"/>
              </a:rPr>
              <a:t>Care Quality Commission</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Smiling Matters</a:t>
            </a:r>
          </a:p>
        </p:txBody>
      </p:sp>
      <p:sp>
        <p:nvSpPr>
          <p:cNvPr id="25" name="Rectangle 24">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80687" cy="6858000"/>
          </a:xfrm>
          <a:prstGeom prst="rect">
            <a:avLst/>
          </a:prstGeom>
          <a:solidFill>
            <a:srgbClr val="35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58" y="640080"/>
            <a:ext cx="3606882"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person, photo, looking, sign&#10;&#10;Description automatically generated">
            <a:extLst>
              <a:ext uri="{FF2B5EF4-FFF2-40B4-BE49-F238E27FC236}">
                <a16:creationId xmlns:a16="http://schemas.microsoft.com/office/drawing/2014/main" id="{680DCA2A-8B9F-4983-8FBA-D37D1B7121E4}"/>
              </a:ext>
            </a:extLst>
          </p:cNvPr>
          <p:cNvPicPr>
            <a:picLocks noChangeAspect="1"/>
          </p:cNvPicPr>
          <p:nvPr/>
        </p:nvPicPr>
        <p:blipFill rotWithShape="1">
          <a:blip r:embed="rId5"/>
          <a:srcRect t="9593" r="1" b="1"/>
          <a:stretch/>
        </p:blipFill>
        <p:spPr>
          <a:xfrm>
            <a:off x="840525" y="1112060"/>
            <a:ext cx="2895947" cy="4633859"/>
          </a:xfrm>
          <a:prstGeom prst="rect">
            <a:avLst/>
          </a:prstGeom>
          <a:effectLst/>
        </p:spPr>
      </p:pic>
      <p:pic>
        <p:nvPicPr>
          <p:cNvPr id="3" name="Audio 2">
            <a:hlinkClick r:id="" action="ppaction://media"/>
            <a:extLst>
              <a:ext uri="{FF2B5EF4-FFF2-40B4-BE49-F238E27FC236}">
                <a16:creationId xmlns:a16="http://schemas.microsoft.com/office/drawing/2014/main" id="{604ED853-E185-DC46-B5AB-A4D6FA80B3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12508180"/>
      </p:ext>
    </p:extLst>
  </p:cSld>
  <p:clrMapOvr>
    <a:masterClrMapping/>
  </p:clrMapOvr>
  <mc:AlternateContent xmlns:mc="http://schemas.openxmlformats.org/markup-compatibility/2006" xmlns:p14="http://schemas.microsoft.com/office/powerpoint/2010/main">
    <mc:Choice Requires="p14">
      <p:transition spd="slow" p14:dur="2000" advTm="17111"/>
    </mc:Choice>
    <mc:Fallback xmlns="">
      <p:transition spd="slow" advTm="17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5CAC14-0A59-41BF-8C98-D1DEF849A0FD}"/>
              </a:ext>
            </a:extLst>
          </p:cNvPr>
          <p:cNvSpPr>
            <a:spLocks noGrp="1"/>
          </p:cNvSpPr>
          <p:nvPr>
            <p:ph type="title"/>
          </p:nvPr>
        </p:nvSpPr>
        <p:spPr>
          <a:xfrm>
            <a:off x="0" y="18256"/>
            <a:ext cx="9144000" cy="1325563"/>
          </a:xfrm>
          <a:solidFill>
            <a:schemeClr val="tx2">
              <a:lumMod val="40000"/>
              <a:lumOff val="60000"/>
            </a:schemeClr>
          </a:solidFill>
        </p:spPr>
        <p:txBody>
          <a:bodyPr>
            <a:normAutofit/>
          </a:bodyPr>
          <a:lstStyle/>
          <a:p>
            <a:pPr>
              <a:lnSpc>
                <a:spcPct val="90000"/>
              </a:lnSpc>
            </a:pPr>
            <a:r>
              <a:rPr lang="en-GB" sz="3200" b="1" dirty="0">
                <a:solidFill>
                  <a:srgbClr val="FFFFFF"/>
                </a:solidFill>
                <a:latin typeface="Arial" panose="020B0604020202020204" pitchFamily="34" charset="0"/>
                <a:cs typeface="Arial" panose="020B0604020202020204" pitchFamily="34" charset="0"/>
              </a:rPr>
              <a:t>CQC Smiling Matters report  (June 2019)</a:t>
            </a:r>
            <a:endParaRPr lang="en-GB" sz="3200" dirty="0">
              <a:solidFill>
                <a:srgbClr val="FFFFFF"/>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D8C7EEB7-FE9C-41D4-95D7-AD0168C16F72}"/>
              </a:ext>
            </a:extLst>
          </p:cNvPr>
          <p:cNvSpPr>
            <a:spLocks noGrp="1"/>
          </p:cNvSpPr>
          <p:nvPr>
            <p:ph idx="1"/>
          </p:nvPr>
        </p:nvSpPr>
        <p:spPr>
          <a:xfrm>
            <a:off x="0" y="1069144"/>
            <a:ext cx="9144000" cy="5943956"/>
          </a:xfrm>
          <a:solidFill>
            <a:schemeClr val="bg1"/>
          </a:solidFill>
        </p:spPr>
        <p:txBody>
          <a:bodyPr vert="horz" lIns="91440" tIns="45720" rIns="91440" bIns="45720" rtlCol="0" anchor="ctr">
            <a:normAutofit/>
          </a:bodyPr>
          <a:lstStyle/>
          <a:p>
            <a:pPr marL="0" indent="0">
              <a:lnSpc>
                <a:spcPct val="90000"/>
              </a:lnSpc>
              <a:spcBef>
                <a:spcPts val="600"/>
              </a:spcBef>
              <a:spcAft>
                <a:spcPts val="600"/>
              </a:spcAft>
              <a:buNone/>
            </a:pPr>
            <a:r>
              <a:rPr lang="en-GB" sz="2800" b="1" dirty="0">
                <a:solidFill>
                  <a:schemeClr val="accent5"/>
                </a:solidFill>
                <a:latin typeface="Arial"/>
                <a:ea typeface="+mn-lt"/>
                <a:cs typeface="+mn-lt"/>
              </a:rPr>
              <a:t>CQC watchdog report (based on visits to 100 homes) found:</a:t>
            </a:r>
            <a:endParaRPr lang="en-GB" sz="2800" b="1" dirty="0">
              <a:solidFill>
                <a:schemeClr val="accent5"/>
              </a:solidFill>
              <a:latin typeface="Arial"/>
              <a:cs typeface="Calibri"/>
            </a:endParaRPr>
          </a:p>
          <a:p>
            <a:pPr>
              <a:lnSpc>
                <a:spcPct val="90000"/>
              </a:lnSpc>
              <a:spcBef>
                <a:spcPts val="600"/>
              </a:spcBef>
              <a:spcAft>
                <a:spcPts val="600"/>
              </a:spcAft>
            </a:pPr>
            <a:r>
              <a:rPr lang="en-GB" sz="2600" dirty="0">
                <a:latin typeface="Arial"/>
                <a:ea typeface="+mn-lt"/>
                <a:cs typeface="+mn-lt"/>
              </a:rPr>
              <a:t>Residents </a:t>
            </a:r>
            <a:r>
              <a:rPr lang="en-GB" sz="2600" b="1" dirty="0">
                <a:latin typeface="Arial"/>
                <a:ea typeface="+mn-lt"/>
                <a:cs typeface="+mn-lt"/>
              </a:rPr>
              <a:t>did not always </a:t>
            </a:r>
            <a:r>
              <a:rPr lang="en-GB" sz="2600" dirty="0">
                <a:latin typeface="Arial"/>
                <a:ea typeface="+mn-lt"/>
                <a:cs typeface="+mn-lt"/>
              </a:rPr>
              <a:t>have access to a dentist</a:t>
            </a:r>
          </a:p>
          <a:p>
            <a:pPr>
              <a:lnSpc>
                <a:spcPct val="90000"/>
              </a:lnSpc>
              <a:spcBef>
                <a:spcPts val="600"/>
              </a:spcBef>
              <a:spcAft>
                <a:spcPts val="600"/>
              </a:spcAft>
            </a:pPr>
            <a:r>
              <a:rPr lang="en-GB" sz="2600" dirty="0">
                <a:latin typeface="Arial"/>
                <a:ea typeface="+mn-lt"/>
                <a:cs typeface="+mn-lt"/>
              </a:rPr>
              <a:t>Residents were </a:t>
            </a:r>
            <a:r>
              <a:rPr lang="en-GB" sz="2600" b="1" dirty="0">
                <a:latin typeface="Arial"/>
                <a:ea typeface="+mn-lt"/>
                <a:cs typeface="+mn-lt"/>
              </a:rPr>
              <a:t>not getting </a:t>
            </a:r>
            <a:r>
              <a:rPr lang="en-GB" sz="2600" dirty="0">
                <a:latin typeface="Arial"/>
                <a:ea typeface="+mn-lt"/>
                <a:cs typeface="+mn-lt"/>
              </a:rPr>
              <a:t>the support they needed to look after their teeth</a:t>
            </a:r>
          </a:p>
          <a:p>
            <a:pPr>
              <a:lnSpc>
                <a:spcPct val="90000"/>
              </a:lnSpc>
              <a:spcBef>
                <a:spcPts val="600"/>
              </a:spcBef>
              <a:spcAft>
                <a:spcPts val="600"/>
              </a:spcAft>
            </a:pPr>
            <a:r>
              <a:rPr lang="en-GB" sz="2600" dirty="0">
                <a:latin typeface="Arial"/>
                <a:cs typeface="Calibri"/>
              </a:rPr>
              <a:t>Around half of the homes </a:t>
            </a:r>
            <a:r>
              <a:rPr lang="en-GB" sz="2600" b="1" dirty="0">
                <a:latin typeface="Arial"/>
                <a:cs typeface="Calibri"/>
              </a:rPr>
              <a:t>did not provide </a:t>
            </a:r>
            <a:r>
              <a:rPr lang="en-GB" sz="2600" dirty="0">
                <a:latin typeface="Arial"/>
                <a:cs typeface="Calibri"/>
              </a:rPr>
              <a:t>training for their staff on oral health care</a:t>
            </a:r>
          </a:p>
          <a:p>
            <a:pPr>
              <a:lnSpc>
                <a:spcPct val="90000"/>
              </a:lnSpc>
              <a:spcBef>
                <a:spcPts val="600"/>
              </a:spcBef>
              <a:spcAft>
                <a:spcPts val="600"/>
              </a:spcAft>
            </a:pPr>
            <a:r>
              <a:rPr lang="en-GB" sz="2600" dirty="0">
                <a:latin typeface="Arial"/>
                <a:ea typeface="+mn-lt"/>
                <a:cs typeface="+mn-lt"/>
              </a:rPr>
              <a:t>Nearly three-quarters of individual care plans </a:t>
            </a:r>
            <a:r>
              <a:rPr lang="en-GB" sz="2600" b="1" dirty="0">
                <a:latin typeface="Arial"/>
                <a:ea typeface="+mn-lt"/>
                <a:cs typeface="+mn-lt"/>
              </a:rPr>
              <a:t>did not </a:t>
            </a:r>
            <a:r>
              <a:rPr lang="en-GB" sz="2600" dirty="0">
                <a:latin typeface="Arial"/>
                <a:ea typeface="+mn-lt"/>
                <a:cs typeface="+mn-lt"/>
              </a:rPr>
              <a:t>cover oral health sufficiently</a:t>
            </a:r>
          </a:p>
          <a:p>
            <a:pPr>
              <a:lnSpc>
                <a:spcPct val="90000"/>
              </a:lnSpc>
              <a:spcBef>
                <a:spcPts val="600"/>
              </a:spcBef>
              <a:spcAft>
                <a:spcPts val="600"/>
              </a:spcAft>
            </a:pPr>
            <a:r>
              <a:rPr lang="en-GB" sz="2600" dirty="0">
                <a:latin typeface="Arial"/>
                <a:ea typeface="+mn-lt"/>
                <a:cs typeface="+mn-lt"/>
              </a:rPr>
              <a:t>One-in-six care homes reported they </a:t>
            </a:r>
            <a:r>
              <a:rPr lang="en-GB" sz="2600" b="1" dirty="0">
                <a:latin typeface="Arial"/>
                <a:ea typeface="+mn-lt"/>
                <a:cs typeface="+mn-lt"/>
              </a:rPr>
              <a:t>did not </a:t>
            </a:r>
            <a:r>
              <a:rPr lang="en-GB" sz="2600" dirty="0">
                <a:latin typeface="Arial"/>
                <a:ea typeface="+mn-lt"/>
                <a:cs typeface="+mn-lt"/>
              </a:rPr>
              <a:t>assess resident's oral health on admission</a:t>
            </a:r>
          </a:p>
          <a:p>
            <a:pPr marL="0" indent="0">
              <a:lnSpc>
                <a:spcPct val="90000"/>
              </a:lnSpc>
              <a:buNone/>
            </a:pPr>
            <a:endParaRPr lang="en-GB" sz="2000" dirty="0">
              <a:cs typeface="Calibri"/>
            </a:endParaRPr>
          </a:p>
          <a:p>
            <a:pPr marL="0" indent="0">
              <a:lnSpc>
                <a:spcPct val="90000"/>
              </a:lnSpc>
              <a:buNone/>
            </a:pPr>
            <a:endParaRPr lang="en-GB" sz="2000" dirty="0">
              <a:cs typeface="Calibri"/>
            </a:endParaRPr>
          </a:p>
        </p:txBody>
      </p:sp>
      <p:pic>
        <p:nvPicPr>
          <p:cNvPr id="3" name="Audio 2">
            <a:hlinkClick r:id="" action="ppaction://media"/>
            <a:extLst>
              <a:ext uri="{FF2B5EF4-FFF2-40B4-BE49-F238E27FC236}">
                <a16:creationId xmlns:a16="http://schemas.microsoft.com/office/drawing/2014/main" id="{4581CF9A-0E99-A644-8B0E-91A6466C557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552795449"/>
      </p:ext>
    </p:extLst>
  </p:cSld>
  <p:clrMapOvr>
    <a:masterClrMapping/>
  </p:clrMapOvr>
  <mc:AlternateContent xmlns:mc="http://schemas.openxmlformats.org/markup-compatibility/2006" xmlns:p14="http://schemas.microsoft.com/office/powerpoint/2010/main">
    <mc:Choice Requires="p14">
      <p:transition spd="slow" p14:dur="2000" advTm="38411"/>
    </mc:Choice>
    <mc:Fallback xmlns="">
      <p:transition spd="slow" advTm="38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81">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83">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899" y="634058"/>
            <a:ext cx="846286" cy="847206"/>
            <a:chOff x="5307830" y="325570"/>
            <a:chExt cx="1128382" cy="847206"/>
          </a:xfrm>
        </p:grpSpPr>
        <p:sp>
          <p:nvSpPr>
            <p:cNvPr id="85"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4"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95"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96630" y="1653645"/>
            <a:ext cx="351693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Shape 89">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7148" y="634058"/>
            <a:ext cx="2366002"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4" name="Picture 3">
            <a:extLst>
              <a:ext uri="{FF2B5EF4-FFF2-40B4-BE49-F238E27FC236}">
                <a16:creationId xmlns:a16="http://schemas.microsoft.com/office/drawing/2014/main" id="{9D3A6EFB-D4CB-4210-9D8E-52D8BBF06C7F}"/>
              </a:ext>
            </a:extLst>
          </p:cNvPr>
          <p:cNvPicPr>
            <a:picLocks noChangeAspect="1"/>
          </p:cNvPicPr>
          <p:nvPr/>
        </p:nvPicPr>
        <p:blipFill rotWithShape="1">
          <a:blip r:embed="rId6"/>
          <a:srcRect l="10243" t="23670" r="10325" b="21134"/>
          <a:stretch/>
        </p:blipFill>
        <p:spPr>
          <a:xfrm>
            <a:off x="3798014" y="1616688"/>
            <a:ext cx="1584269" cy="824777"/>
          </a:xfrm>
          <a:prstGeom prst="rect">
            <a:avLst/>
          </a:prstGeom>
        </p:spPr>
      </p:pic>
      <p:sp>
        <p:nvSpPr>
          <p:cNvPr id="3" name="Content Placeholder 2">
            <a:extLst>
              <a:ext uri="{FF2B5EF4-FFF2-40B4-BE49-F238E27FC236}">
                <a16:creationId xmlns:a16="http://schemas.microsoft.com/office/drawing/2014/main" id="{A83AB53F-275F-4B3E-8685-C190F279624D}"/>
              </a:ext>
            </a:extLst>
          </p:cNvPr>
          <p:cNvSpPr>
            <a:spLocks noGrp="1"/>
          </p:cNvSpPr>
          <p:nvPr>
            <p:ph idx="1"/>
          </p:nvPr>
        </p:nvSpPr>
        <p:spPr>
          <a:xfrm>
            <a:off x="78729" y="3268288"/>
            <a:ext cx="4789725" cy="3455241"/>
          </a:xfrm>
        </p:spPr>
        <p:txBody>
          <a:bodyPr vert="horz" lIns="91440" tIns="45720" rIns="91440" bIns="45720" rtlCol="0">
            <a:normAutofit/>
          </a:bodyPr>
          <a:lstStyle/>
          <a:p>
            <a:pPr marL="114300" indent="0">
              <a:lnSpc>
                <a:spcPct val="90000"/>
              </a:lnSpc>
              <a:spcBef>
                <a:spcPts val="600"/>
              </a:spcBef>
              <a:spcAft>
                <a:spcPts val="600"/>
              </a:spcAft>
              <a:buClr>
                <a:srgbClr val="762B7D"/>
              </a:buClr>
              <a:buNone/>
            </a:pPr>
            <a:endParaRPr lang="en-US" sz="800" b="1" dirty="0">
              <a:latin typeface="Arial" panose="020B0604020202020204" pitchFamily="34" charset="0"/>
              <a:cs typeface="Arial" panose="020B0604020202020204" pitchFamily="34" charset="0"/>
            </a:endParaRP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Care providers and managers to take account of nationally recognised guidance demonstrating evidence of how they support those they care for to maintain good oral health</a:t>
            </a: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All care staff have oral health training</a:t>
            </a:r>
            <a:endParaRPr lang="en-US" sz="2000" b="1" dirty="0">
              <a:latin typeface="Arial" panose="020B0604020202020204" pitchFamily="34" charset="0"/>
              <a:cs typeface="Arial" panose="020B0604020202020204" pitchFamily="34" charset="0"/>
            </a:endParaRP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All individuals should have a mouth care assessment, an individual mouth care plan on arrival and access to a dentist – this needs be evidenced</a:t>
            </a:r>
          </a:p>
        </p:txBody>
      </p:sp>
      <p:pic>
        <p:nvPicPr>
          <p:cNvPr id="6" name="Picture 5" descr="A close up of a logo&#10;&#10;Description automatically generated">
            <a:extLst>
              <a:ext uri="{FF2B5EF4-FFF2-40B4-BE49-F238E27FC236}">
                <a16:creationId xmlns:a16="http://schemas.microsoft.com/office/drawing/2014/main" id="{FD1A8F76-9579-E047-991F-D1BFA85016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7528" y="2277965"/>
            <a:ext cx="2035134" cy="2866385"/>
          </a:xfrm>
          <a:prstGeom prst="rect">
            <a:avLst/>
          </a:prstGeom>
        </p:spPr>
      </p:pic>
      <p:sp>
        <p:nvSpPr>
          <p:cNvPr id="7" name="Rectangle 6">
            <a:extLst>
              <a:ext uri="{FF2B5EF4-FFF2-40B4-BE49-F238E27FC236}">
                <a16:creationId xmlns:a16="http://schemas.microsoft.com/office/drawing/2014/main" id="{E27A4D25-88E8-3041-8834-B1463D184C4E}"/>
              </a:ext>
            </a:extLst>
          </p:cNvPr>
          <p:cNvSpPr/>
          <p:nvPr/>
        </p:nvSpPr>
        <p:spPr>
          <a:xfrm>
            <a:off x="78729" y="2052073"/>
            <a:ext cx="3172663" cy="590931"/>
          </a:xfrm>
          <a:prstGeom prst="rect">
            <a:avLst/>
          </a:prstGeom>
        </p:spPr>
        <p:txBody>
          <a:bodyPr wrap="none">
            <a:spAutoFit/>
          </a:bodyPr>
          <a:lstStyle/>
          <a:p>
            <a:pPr marL="114300" indent="0">
              <a:lnSpc>
                <a:spcPct val="90000"/>
              </a:lnSpc>
              <a:spcBef>
                <a:spcPts val="600"/>
              </a:spcBef>
              <a:spcAft>
                <a:spcPts val="600"/>
              </a:spcAft>
              <a:buClr>
                <a:srgbClr val="762B7D"/>
              </a:buClr>
              <a:buNone/>
            </a:pPr>
            <a:r>
              <a:rPr lang="en-US" sz="3600" b="1" dirty="0">
                <a:solidFill>
                  <a:schemeClr val="accent5">
                    <a:lumMod val="75000"/>
                  </a:schemeClr>
                </a:solidFill>
                <a:latin typeface="Arial" panose="020B0604020202020204" pitchFamily="34" charset="0"/>
                <a:cs typeface="Arial" panose="020B0604020202020204" pitchFamily="34" charset="0"/>
              </a:rPr>
              <a:t>CQC expects</a:t>
            </a:r>
          </a:p>
        </p:txBody>
      </p:sp>
      <p:pic>
        <p:nvPicPr>
          <p:cNvPr id="2" name="Audio 1">
            <a:hlinkClick r:id="" action="ppaction://media"/>
            <a:extLst>
              <a:ext uri="{FF2B5EF4-FFF2-40B4-BE49-F238E27FC236}">
                <a16:creationId xmlns:a16="http://schemas.microsoft.com/office/drawing/2014/main" id="{7BDF7351-8AA1-D44F-B80F-441F16430E8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864197245"/>
      </p:ext>
    </p:extLst>
  </p:cSld>
  <p:clrMapOvr>
    <a:masterClrMapping/>
  </p:clrMapOvr>
  <mc:AlternateContent xmlns:mc="http://schemas.openxmlformats.org/markup-compatibility/2006" xmlns:p14="http://schemas.microsoft.com/office/powerpoint/2010/main">
    <mc:Choice Requires="p14">
      <p:transition spd="slow" p14:dur="2000" advTm="53497"/>
    </mc:Choice>
    <mc:Fallback xmlns="">
      <p:transition spd="slow" advTm="53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13F9D3-8946-4766-A08B-90E885621367}"/>
              </a:ext>
            </a:extLst>
          </p:cNvPr>
          <p:cNvSpPr txBox="1"/>
          <p:nvPr/>
        </p:nvSpPr>
        <p:spPr>
          <a:xfrm>
            <a:off x="3310200" y="106075"/>
            <a:ext cx="5578983" cy="1167618"/>
          </a:xfrm>
          <a:prstGeom prst="rect">
            <a:avLst/>
          </a:prstGeom>
          <a:solidFill>
            <a:schemeClr val="tx2">
              <a:lumMod val="40000"/>
              <a:lumOff val="60000"/>
            </a:schemeClr>
          </a:solidFill>
        </p:spPr>
        <p:txBody>
          <a:bodyPr vert="horz" lIns="91440" tIns="45720" rIns="91440" bIns="45720" rtlCol="0" anchor="ctr">
            <a:normAutofit/>
          </a:bodyPr>
          <a:lstStyle/>
          <a:p>
            <a:pPr algn="ctr">
              <a:lnSpc>
                <a:spcPct val="90000"/>
              </a:lnSpc>
              <a:spcBef>
                <a:spcPct val="0"/>
              </a:spcBef>
              <a:spcAft>
                <a:spcPts val="600"/>
              </a:spcAft>
            </a:pPr>
            <a:r>
              <a:rPr lang="en-US" sz="2800" b="1" dirty="0">
                <a:solidFill>
                  <a:schemeClr val="bg1"/>
                </a:solidFill>
                <a:latin typeface="Arial" panose="020B0604020202020204" pitchFamily="34" charset="0"/>
                <a:ea typeface="+mj-ea"/>
                <a:cs typeface="Arial" panose="020B0604020202020204" pitchFamily="34" charset="0"/>
              </a:rPr>
              <a:t>Challenges of ensuring                      good mouth care</a:t>
            </a:r>
          </a:p>
        </p:txBody>
      </p:sp>
      <p:sp>
        <p:nvSpPr>
          <p:cNvPr id="88" name="Rectangle 87">
            <a:extLst>
              <a:ext uri="{FF2B5EF4-FFF2-40B4-BE49-F238E27FC236}">
                <a16:creationId xmlns:a16="http://schemas.microsoft.com/office/drawing/2014/main" id="{F88DA1F7-243F-4238-B2E5-D9BC0A53C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9">
            <a:extLst>
              <a:ext uri="{FF2B5EF4-FFF2-40B4-BE49-F238E27FC236}">
                <a16:creationId xmlns:a16="http://schemas.microsoft.com/office/drawing/2014/main" id="{A7FC5E3B-10AB-47E5-A8FC-14E8B42CE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34886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Brain in head">
            <a:extLst>
              <a:ext uri="{FF2B5EF4-FFF2-40B4-BE49-F238E27FC236}">
                <a16:creationId xmlns:a16="http://schemas.microsoft.com/office/drawing/2014/main" id="{BD91C3BD-C4C9-42E1-A5A0-5F06E235AF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0197" y="803049"/>
            <a:ext cx="1635351" cy="1635351"/>
          </a:xfrm>
          <a:prstGeom prst="rect">
            <a:avLst/>
          </a:prstGeom>
        </p:spPr>
      </p:pic>
      <p:pic>
        <p:nvPicPr>
          <p:cNvPr id="16" name="Graphic 15" descr="Sad face outline">
            <a:extLst>
              <a:ext uri="{FF2B5EF4-FFF2-40B4-BE49-F238E27FC236}">
                <a16:creationId xmlns:a16="http://schemas.microsoft.com/office/drawing/2014/main" id="{FAF4C012-AA9C-4AAA-9319-9F983A47E8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0765" y="2558128"/>
            <a:ext cx="1594214" cy="1594214"/>
          </a:xfrm>
          <a:prstGeom prst="rect">
            <a:avLst/>
          </a:prstGeom>
        </p:spPr>
      </p:pic>
      <p:pic>
        <p:nvPicPr>
          <p:cNvPr id="18" name="Graphic 17" descr="Confused person">
            <a:extLst>
              <a:ext uri="{FF2B5EF4-FFF2-40B4-BE49-F238E27FC236}">
                <a16:creationId xmlns:a16="http://schemas.microsoft.com/office/drawing/2014/main" id="{3CA20FD3-42BE-4A5A-B9EB-D93AC9E537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4605" y="4313208"/>
            <a:ext cx="1586535" cy="1586535"/>
          </a:xfrm>
          <a:prstGeom prst="rect">
            <a:avLst/>
          </a:prstGeom>
          <a:effectLst/>
        </p:spPr>
      </p:pic>
      <p:sp>
        <p:nvSpPr>
          <p:cNvPr id="3" name="Content Placeholder 2">
            <a:extLst>
              <a:ext uri="{FF2B5EF4-FFF2-40B4-BE49-F238E27FC236}">
                <a16:creationId xmlns:a16="http://schemas.microsoft.com/office/drawing/2014/main" id="{A83AB53F-275F-4B3E-8685-C190F279624D}"/>
              </a:ext>
            </a:extLst>
          </p:cNvPr>
          <p:cNvSpPr>
            <a:spLocks noGrp="1"/>
          </p:cNvSpPr>
          <p:nvPr>
            <p:ph idx="1"/>
          </p:nvPr>
        </p:nvSpPr>
        <p:spPr>
          <a:xfrm>
            <a:off x="3236012" y="1321056"/>
            <a:ext cx="5653171" cy="3785419"/>
          </a:xfrm>
        </p:spPr>
        <p:txBody>
          <a:bodyPr vert="horz" lIns="91440" tIns="45720" rIns="91440" bIns="45720" rtlCol="0">
            <a:noAutofit/>
          </a:bodyPr>
          <a:lstStyle/>
          <a:p>
            <a:pPr marL="0" indent="0">
              <a:lnSpc>
                <a:spcPct val="90000"/>
              </a:lnSpc>
              <a:spcBef>
                <a:spcPts val="600"/>
              </a:spcBef>
              <a:spcAft>
                <a:spcPts val="600"/>
              </a:spcAft>
              <a:buClr>
                <a:srgbClr val="762B7D"/>
              </a:buClr>
              <a:buNone/>
            </a:pPr>
            <a:r>
              <a:rPr lang="en-US" sz="2000" b="1" dirty="0">
                <a:latin typeface="Arial" panose="020B0604020202020204" pitchFamily="34" charset="0"/>
                <a:cs typeface="Arial" panose="020B0604020202020204" pitchFamily="34" charset="0"/>
              </a:rPr>
              <a:t>CARERS:</a:t>
            </a: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may not know how best to clean someone else’s mouth and dentures</a:t>
            </a: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may not recognise the impact good mouth care has in relation to dignity, health and general well-being</a:t>
            </a: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may not know that poor mouth care is related to other health conditions such as aspiration pneumonia, diabetes, coronary heart disease, strokes and peripheral vascular disease</a:t>
            </a: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may consider it distasteful or invasive to clean someone else’s mouth and dentures</a:t>
            </a: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may have concerns and confusion about mental capacity and consent</a:t>
            </a:r>
          </a:p>
        </p:txBody>
      </p:sp>
      <p:pic>
        <p:nvPicPr>
          <p:cNvPr id="2" name="Audio 1">
            <a:hlinkClick r:id="" action="ppaction://media"/>
            <a:extLst>
              <a:ext uri="{FF2B5EF4-FFF2-40B4-BE49-F238E27FC236}">
                <a16:creationId xmlns:a16="http://schemas.microsoft.com/office/drawing/2014/main" id="{6A29B978-A1C3-A643-8697-3D87B386BBA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75596637"/>
      </p:ext>
    </p:extLst>
  </p:cSld>
  <p:clrMapOvr>
    <a:masterClrMapping/>
  </p:clrMapOvr>
  <mc:AlternateContent xmlns:mc="http://schemas.openxmlformats.org/markup-compatibility/2006" xmlns:p14="http://schemas.microsoft.com/office/powerpoint/2010/main">
    <mc:Choice Requires="p14">
      <p:transition spd="slow" p14:dur="2000" advTm="52426"/>
    </mc:Choice>
    <mc:Fallback xmlns="">
      <p:transition spd="slow" advTm="5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13F9D3-8946-4766-A08B-90E885621367}"/>
              </a:ext>
            </a:extLst>
          </p:cNvPr>
          <p:cNvSpPr txBox="1"/>
          <p:nvPr/>
        </p:nvSpPr>
        <p:spPr>
          <a:xfrm>
            <a:off x="3407784" y="146753"/>
            <a:ext cx="5177790" cy="1032590"/>
          </a:xfrm>
          <a:prstGeom prst="rect">
            <a:avLst/>
          </a:prstGeom>
          <a:solidFill>
            <a:schemeClr val="tx2">
              <a:lumMod val="40000"/>
              <a:lumOff val="60000"/>
            </a:schemeClr>
          </a:solidFill>
        </p:spPr>
        <p:txBody>
          <a:bodyPr vert="horz" lIns="91440" tIns="45720" rIns="91440" bIns="45720" rtlCol="0" anchor="ctr">
            <a:normAutofit/>
          </a:bodyPr>
          <a:lstStyle/>
          <a:p>
            <a:pPr algn="ctr">
              <a:lnSpc>
                <a:spcPct val="90000"/>
              </a:lnSpc>
              <a:spcBef>
                <a:spcPct val="0"/>
              </a:spcBef>
              <a:spcAft>
                <a:spcPts val="600"/>
              </a:spcAft>
            </a:pPr>
            <a:r>
              <a:rPr lang="en-US" sz="2800" b="1" dirty="0">
                <a:solidFill>
                  <a:schemeClr val="bg1"/>
                </a:solidFill>
                <a:latin typeface="Arial" panose="020B0604020202020204" pitchFamily="34" charset="0"/>
                <a:ea typeface="+mj-ea"/>
                <a:cs typeface="Arial" panose="020B0604020202020204" pitchFamily="34" charset="0"/>
              </a:rPr>
              <a:t>Challenges of ensuring good mouth care</a:t>
            </a:r>
          </a:p>
        </p:txBody>
      </p:sp>
      <p:sp>
        <p:nvSpPr>
          <p:cNvPr id="123" name="Rectangle 122">
            <a:extLst>
              <a:ext uri="{FF2B5EF4-FFF2-40B4-BE49-F238E27FC236}">
                <a16:creationId xmlns:a16="http://schemas.microsoft.com/office/drawing/2014/main" id="{F88DA1F7-243F-4238-B2E5-D9BC0A53C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9">
            <a:extLst>
              <a:ext uri="{FF2B5EF4-FFF2-40B4-BE49-F238E27FC236}">
                <a16:creationId xmlns:a16="http://schemas.microsoft.com/office/drawing/2014/main" id="{A7FC5E3B-10AB-47E5-A8FC-14E8B42CE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34886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Brain in head">
            <a:extLst>
              <a:ext uri="{FF2B5EF4-FFF2-40B4-BE49-F238E27FC236}">
                <a16:creationId xmlns:a16="http://schemas.microsoft.com/office/drawing/2014/main" id="{5CC3803F-0BB7-4A03-AE31-FD6A3D68A1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0197" y="803049"/>
            <a:ext cx="1635351" cy="1635351"/>
          </a:xfrm>
          <a:prstGeom prst="rect">
            <a:avLst/>
          </a:prstGeom>
        </p:spPr>
      </p:pic>
      <p:pic>
        <p:nvPicPr>
          <p:cNvPr id="14" name="Graphic 13" descr="Watch">
            <a:extLst>
              <a:ext uri="{FF2B5EF4-FFF2-40B4-BE49-F238E27FC236}">
                <a16:creationId xmlns:a16="http://schemas.microsoft.com/office/drawing/2014/main" id="{9BA634E8-DFD3-4F62-9641-750A6B08AE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750765" y="2558128"/>
            <a:ext cx="1594214" cy="1594214"/>
          </a:xfrm>
          <a:prstGeom prst="rect">
            <a:avLst/>
          </a:prstGeom>
        </p:spPr>
      </p:pic>
      <p:pic>
        <p:nvPicPr>
          <p:cNvPr id="4" name="Graphic 3" descr="Confused face outline">
            <a:extLst>
              <a:ext uri="{FF2B5EF4-FFF2-40B4-BE49-F238E27FC236}">
                <a16:creationId xmlns:a16="http://schemas.microsoft.com/office/drawing/2014/main" id="{ACE92F55-A30C-4C0A-A7D8-5273CE6CB1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4605" y="4313208"/>
            <a:ext cx="1586535" cy="1586535"/>
          </a:xfrm>
          <a:prstGeom prst="rect">
            <a:avLst/>
          </a:prstGeom>
          <a:effectLst/>
        </p:spPr>
      </p:pic>
      <p:sp>
        <p:nvSpPr>
          <p:cNvPr id="3" name="Content Placeholder 2">
            <a:extLst>
              <a:ext uri="{FF2B5EF4-FFF2-40B4-BE49-F238E27FC236}">
                <a16:creationId xmlns:a16="http://schemas.microsoft.com/office/drawing/2014/main" id="{A83AB53F-275F-4B3E-8685-C190F279624D}"/>
              </a:ext>
            </a:extLst>
          </p:cNvPr>
          <p:cNvSpPr>
            <a:spLocks noGrp="1"/>
          </p:cNvSpPr>
          <p:nvPr>
            <p:ph idx="1"/>
          </p:nvPr>
        </p:nvSpPr>
        <p:spPr>
          <a:xfrm>
            <a:off x="3407784" y="1223535"/>
            <a:ext cx="5177790" cy="5396485"/>
          </a:xfrm>
        </p:spPr>
        <p:txBody>
          <a:bodyPr vert="horz" lIns="91440" tIns="45720" rIns="91440" bIns="45720" rtlCol="0">
            <a:normAutofit/>
          </a:bodyPr>
          <a:lstStyle/>
          <a:p>
            <a:pPr marL="0" indent="0">
              <a:lnSpc>
                <a:spcPct val="90000"/>
              </a:lnSpc>
              <a:spcBef>
                <a:spcPts val="600"/>
              </a:spcBef>
              <a:spcAft>
                <a:spcPts val="600"/>
              </a:spcAft>
              <a:buClr>
                <a:srgbClr val="762B7D"/>
              </a:buClr>
              <a:buNone/>
            </a:pPr>
            <a:r>
              <a:rPr lang="en-US" sz="2000" b="1" dirty="0">
                <a:latin typeface="Arial" panose="020B0604020202020204" pitchFamily="34" charset="0"/>
                <a:cs typeface="Arial" panose="020B0604020202020204" pitchFamily="34" charset="0"/>
              </a:rPr>
              <a:t>CARERS</a:t>
            </a: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may not know how to support people who are resistant to mouth care</a:t>
            </a: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may be under time pressure and experience a high turnover of staff in some areas</a:t>
            </a: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may be unaware of the products and techniques that can help with the provision of good daily mouth care</a:t>
            </a: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may be unaware of the common oral health conditions and diseases and how to facilitate appropriate access to dental services</a:t>
            </a:r>
          </a:p>
          <a:p>
            <a:pPr indent="-228600">
              <a:lnSpc>
                <a:spcPct val="90000"/>
              </a:lnSpc>
              <a:spcBef>
                <a:spcPts val="600"/>
              </a:spcBef>
              <a:spcAft>
                <a:spcPts val="600"/>
              </a:spcAft>
              <a:buClr>
                <a:srgbClr val="762B7D"/>
              </a:buClr>
            </a:pPr>
            <a:r>
              <a:rPr lang="en-US" sz="2000" dirty="0">
                <a:latin typeface="Arial" panose="020B0604020202020204" pitchFamily="34" charset="0"/>
                <a:cs typeface="Arial" panose="020B0604020202020204" pitchFamily="34" charset="0"/>
              </a:rPr>
              <a:t>unaware of NICE guidance and the quality standards required for CQC compliance in relation to mouth care</a:t>
            </a:r>
          </a:p>
          <a:p>
            <a:pPr marL="0" indent="-228600">
              <a:lnSpc>
                <a:spcPct val="90000"/>
              </a:lnSpc>
              <a:spcBef>
                <a:spcPts val="600"/>
              </a:spcBef>
              <a:spcAft>
                <a:spcPts val="600"/>
              </a:spcAft>
              <a:buClr>
                <a:srgbClr val="762B7D"/>
              </a:buClr>
            </a:pPr>
            <a:endParaRPr lang="en-US" sz="1400" dirty="0"/>
          </a:p>
        </p:txBody>
      </p:sp>
      <p:pic>
        <p:nvPicPr>
          <p:cNvPr id="2" name="Audio 1">
            <a:hlinkClick r:id="" action="ppaction://media"/>
            <a:extLst>
              <a:ext uri="{FF2B5EF4-FFF2-40B4-BE49-F238E27FC236}">
                <a16:creationId xmlns:a16="http://schemas.microsoft.com/office/drawing/2014/main" id="{0B6F22A5-6EA1-B347-A738-D05B4C8E61A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418531581"/>
      </p:ext>
    </p:extLst>
  </p:cSld>
  <p:clrMapOvr>
    <a:masterClrMapping/>
  </p:clrMapOvr>
  <mc:AlternateContent xmlns:mc="http://schemas.openxmlformats.org/markup-compatibility/2006" xmlns:p14="http://schemas.microsoft.com/office/powerpoint/2010/main">
    <mc:Choice Requires="p14">
      <p:transition spd="slow" p14:dur="2000" advTm="46037"/>
    </mc:Choice>
    <mc:Fallback xmlns="">
      <p:transition spd="slow" advTm="46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72F7E4-BF5A-41C1-993D-B786792A5905}"/>
              </a:ext>
            </a:extLst>
          </p:cNvPr>
          <p:cNvPicPr>
            <a:picLocks noChangeAspect="1"/>
          </p:cNvPicPr>
          <p:nvPr/>
        </p:nvPicPr>
        <p:blipFill rotWithShape="1">
          <a:blip r:embed="rId6">
            <a:alphaModFix/>
          </a:blip>
          <a:srcRect t="18487"/>
          <a:stretch/>
        </p:blipFill>
        <p:spPr>
          <a:xfrm>
            <a:off x="4348157" y="15250"/>
            <a:ext cx="4795614" cy="5143490"/>
          </a:xfrm>
          <a:prstGeom prst="rect">
            <a:avLst/>
          </a:prstGeom>
        </p:spPr>
      </p:pic>
      <p:pic>
        <p:nvPicPr>
          <p:cNvPr id="131" name="Picture 13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7" name="TextBox 6">
            <a:extLst>
              <a:ext uri="{FF2B5EF4-FFF2-40B4-BE49-F238E27FC236}">
                <a16:creationId xmlns:a16="http://schemas.microsoft.com/office/drawing/2014/main" id="{0CC93B34-9D79-4BE8-B721-A0888C37A631}"/>
              </a:ext>
            </a:extLst>
          </p:cNvPr>
          <p:cNvSpPr txBox="1"/>
          <p:nvPr/>
        </p:nvSpPr>
        <p:spPr>
          <a:xfrm>
            <a:off x="133804" y="243840"/>
            <a:ext cx="4214123" cy="899160"/>
          </a:xfrm>
          <a:prstGeom prst="rect">
            <a:avLst/>
          </a:prstGeom>
          <a:solidFill>
            <a:schemeClr val="accent1">
              <a:lumMod val="40000"/>
              <a:lumOff val="60000"/>
            </a:schemeClr>
          </a:solidFill>
        </p:spPr>
        <p:txBody>
          <a:bodyPr vert="horz" lIns="91440" tIns="45720" rIns="91440" bIns="45720" rtlCol="0" anchor="ctr">
            <a:normAutofit/>
          </a:bodyPr>
          <a:lstStyle/>
          <a:p>
            <a:pPr algn="ctr">
              <a:lnSpc>
                <a:spcPct val="90000"/>
              </a:lnSpc>
              <a:spcBef>
                <a:spcPct val="0"/>
              </a:spcBef>
              <a:spcAft>
                <a:spcPts val="600"/>
              </a:spcAft>
            </a:pPr>
            <a:r>
              <a:rPr lang="en-US" sz="4400" b="1" kern="1200" dirty="0">
                <a:solidFill>
                  <a:srgbClr val="000000"/>
                </a:solidFill>
                <a:latin typeface="+mj-lt"/>
                <a:ea typeface="+mj-ea"/>
                <a:cs typeface="+mj-cs"/>
              </a:rPr>
              <a:t>KEY PRIORITIES</a:t>
            </a:r>
          </a:p>
        </p:txBody>
      </p:sp>
      <p:sp>
        <p:nvSpPr>
          <p:cNvPr id="3" name="Content Placeholder 2">
            <a:extLst>
              <a:ext uri="{FF2B5EF4-FFF2-40B4-BE49-F238E27FC236}">
                <a16:creationId xmlns:a16="http://schemas.microsoft.com/office/drawing/2014/main" id="{9262E7CA-5442-4C61-8303-570632AAE5AC}"/>
              </a:ext>
            </a:extLst>
          </p:cNvPr>
          <p:cNvSpPr>
            <a:spLocks noGrp="1"/>
          </p:cNvSpPr>
          <p:nvPr>
            <p:ph idx="1"/>
          </p:nvPr>
        </p:nvSpPr>
        <p:spPr>
          <a:xfrm>
            <a:off x="133574" y="1143000"/>
            <a:ext cx="4331746" cy="5715000"/>
          </a:xfrm>
        </p:spPr>
        <p:txBody>
          <a:bodyPr vert="horz" lIns="91440" tIns="45720" rIns="91440" bIns="45720" rtlCol="0" anchor="ctr">
            <a:normAutofit fontScale="77500" lnSpcReduction="20000"/>
          </a:bodyPr>
          <a:lstStyle/>
          <a:p>
            <a:pPr indent="-228600">
              <a:lnSpc>
                <a:spcPct val="120000"/>
              </a:lnSpc>
              <a:spcBef>
                <a:spcPts val="600"/>
              </a:spcBef>
              <a:spcAft>
                <a:spcPts val="600"/>
              </a:spcAft>
              <a:buClr>
                <a:srgbClr val="9BE342"/>
              </a:buClr>
            </a:pPr>
            <a:r>
              <a:rPr lang="en-US" sz="2000" dirty="0">
                <a:solidFill>
                  <a:srgbClr val="000000"/>
                </a:solidFill>
                <a:latin typeface="Arial" panose="020B0604020202020204" pitchFamily="34" charset="0"/>
                <a:cs typeface="Arial" panose="020B0604020202020204" pitchFamily="34" charset="0"/>
              </a:rPr>
              <a:t>Putting the mouth back into the body</a:t>
            </a:r>
          </a:p>
          <a:p>
            <a:pPr indent="-228600">
              <a:lnSpc>
                <a:spcPct val="120000"/>
              </a:lnSpc>
              <a:spcBef>
                <a:spcPts val="600"/>
              </a:spcBef>
              <a:spcAft>
                <a:spcPts val="600"/>
              </a:spcAft>
              <a:buClr>
                <a:srgbClr val="9BE342"/>
              </a:buClr>
            </a:pPr>
            <a:r>
              <a:rPr lang="en-US" sz="2000" dirty="0">
                <a:solidFill>
                  <a:srgbClr val="000000"/>
                </a:solidFill>
                <a:latin typeface="Arial" panose="020B0604020202020204" pitchFamily="34" charset="0"/>
                <a:cs typeface="Arial" panose="020B0604020202020204" pitchFamily="34" charset="0"/>
              </a:rPr>
              <a:t>Recognising that poor oral health     impacts on dignity, general health and well-being</a:t>
            </a:r>
          </a:p>
          <a:p>
            <a:pPr indent="-228600">
              <a:lnSpc>
                <a:spcPct val="120000"/>
              </a:lnSpc>
              <a:spcBef>
                <a:spcPts val="600"/>
              </a:spcBef>
              <a:spcAft>
                <a:spcPts val="600"/>
              </a:spcAft>
              <a:buClr>
                <a:srgbClr val="9BE342"/>
              </a:buClr>
            </a:pPr>
            <a:r>
              <a:rPr lang="en-US" sz="2000" dirty="0">
                <a:solidFill>
                  <a:srgbClr val="000000"/>
                </a:solidFill>
                <a:latin typeface="Arial" panose="020B0604020202020204" pitchFamily="34" charset="0"/>
                <a:cs typeface="Arial" panose="020B0604020202020204" pitchFamily="34" charset="0"/>
              </a:rPr>
              <a:t>Encouraging self-care, as well as up-skilling and increasing carer’s knowledge and confidence in delivering mouth care, and facilitating access to dental services</a:t>
            </a:r>
          </a:p>
          <a:p>
            <a:pPr indent="-228600">
              <a:lnSpc>
                <a:spcPct val="120000"/>
              </a:lnSpc>
              <a:spcBef>
                <a:spcPts val="600"/>
              </a:spcBef>
              <a:spcAft>
                <a:spcPts val="600"/>
              </a:spcAft>
              <a:buClr>
                <a:srgbClr val="9BE342"/>
              </a:buClr>
            </a:pPr>
            <a:r>
              <a:rPr lang="en-US" sz="2000" dirty="0">
                <a:solidFill>
                  <a:srgbClr val="000000"/>
                </a:solidFill>
                <a:latin typeface="Arial" panose="020B0604020202020204" pitchFamily="34" charset="0"/>
                <a:cs typeface="Arial" panose="020B0604020202020204" pitchFamily="34" charset="0"/>
              </a:rPr>
              <a:t>Ensuring mouth care is integrated into general personal care</a:t>
            </a:r>
          </a:p>
          <a:p>
            <a:pPr indent="-228600">
              <a:lnSpc>
                <a:spcPct val="120000"/>
              </a:lnSpc>
              <a:spcBef>
                <a:spcPts val="600"/>
              </a:spcBef>
              <a:spcAft>
                <a:spcPts val="600"/>
              </a:spcAft>
              <a:buClr>
                <a:srgbClr val="9BE342"/>
              </a:buClr>
            </a:pPr>
            <a:r>
              <a:rPr lang="en-US" sz="2000" dirty="0">
                <a:solidFill>
                  <a:srgbClr val="000000"/>
                </a:solidFill>
                <a:latin typeface="Arial" panose="020B0604020202020204" pitchFamily="34" charset="0"/>
                <a:cs typeface="Arial" panose="020B0604020202020204" pitchFamily="34" charset="0"/>
              </a:rPr>
              <a:t>Ensuring that all individuals have a mouth care assessment and a personal mouth care plan, that can be evidenced</a:t>
            </a:r>
          </a:p>
          <a:p>
            <a:pPr indent="-228600">
              <a:lnSpc>
                <a:spcPct val="120000"/>
              </a:lnSpc>
              <a:spcBef>
                <a:spcPts val="600"/>
              </a:spcBef>
              <a:spcAft>
                <a:spcPts val="600"/>
              </a:spcAft>
              <a:buClr>
                <a:srgbClr val="9BE342"/>
              </a:buClr>
            </a:pPr>
            <a:r>
              <a:rPr lang="en-US" sz="2000" dirty="0">
                <a:solidFill>
                  <a:srgbClr val="000000"/>
                </a:solidFill>
                <a:latin typeface="Arial" panose="020B0604020202020204" pitchFamily="34" charset="0"/>
                <a:cs typeface="Arial" panose="020B0604020202020204" pitchFamily="34" charset="0"/>
              </a:rPr>
              <a:t>Nominating a mouth care champion(s) for all care provider organisations</a:t>
            </a:r>
          </a:p>
          <a:p>
            <a:pPr indent="-228600">
              <a:lnSpc>
                <a:spcPct val="120000"/>
              </a:lnSpc>
              <a:spcBef>
                <a:spcPts val="600"/>
              </a:spcBef>
              <a:spcAft>
                <a:spcPts val="600"/>
              </a:spcAft>
              <a:buClr>
                <a:srgbClr val="9BE342"/>
              </a:buClr>
            </a:pPr>
            <a:r>
              <a:rPr lang="en-US" sz="2000" dirty="0">
                <a:solidFill>
                  <a:srgbClr val="000000"/>
                </a:solidFill>
                <a:latin typeface="Arial" panose="020B0604020202020204" pitchFamily="34" charset="0"/>
                <a:cs typeface="Arial" panose="020B0604020202020204" pitchFamily="34" charset="0"/>
              </a:rPr>
              <a:t>Engagement with carers, family and friends</a:t>
            </a:r>
          </a:p>
          <a:p>
            <a:pPr indent="-228600">
              <a:lnSpc>
                <a:spcPct val="90000"/>
              </a:lnSpc>
              <a:buClr>
                <a:srgbClr val="9BE342"/>
              </a:buClr>
            </a:pPr>
            <a:endParaRPr lang="en-US" sz="900" dirty="0">
              <a:solidFill>
                <a:srgbClr val="000000"/>
              </a:solidFill>
            </a:endParaRPr>
          </a:p>
        </p:txBody>
      </p:sp>
      <p:pic>
        <p:nvPicPr>
          <p:cNvPr id="4" name="Audio 3">
            <a:hlinkClick r:id="" action="ppaction://media"/>
            <a:extLst>
              <a:ext uri="{FF2B5EF4-FFF2-40B4-BE49-F238E27FC236}">
                <a16:creationId xmlns:a16="http://schemas.microsoft.com/office/drawing/2014/main" id="{B4F4C8BD-82E4-AC48-8193-66CD35F494C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38613748"/>
      </p:ext>
    </p:extLst>
  </p:cSld>
  <p:clrMapOvr>
    <a:masterClrMapping/>
  </p:clrMapOvr>
  <mc:AlternateContent xmlns:mc="http://schemas.openxmlformats.org/markup-compatibility/2006" xmlns:p14="http://schemas.microsoft.com/office/powerpoint/2010/main">
    <mc:Choice Requires="p14">
      <p:transition spd="slow" p14:dur="2000" advTm="50718"/>
    </mc:Choice>
    <mc:Fallback xmlns="">
      <p:transition spd="slow" advTm="50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Arc 47">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Content Placeholder 2">
            <a:extLst>
              <a:ext uri="{FF2B5EF4-FFF2-40B4-BE49-F238E27FC236}">
                <a16:creationId xmlns:a16="http://schemas.microsoft.com/office/drawing/2014/main" id="{A5B21622-8DEC-4D14-BBD8-637F8D52B17F}"/>
              </a:ext>
            </a:extLst>
          </p:cNvPr>
          <p:cNvSpPr>
            <a:spLocks noGrp="1"/>
          </p:cNvSpPr>
          <p:nvPr>
            <p:ph idx="1"/>
          </p:nvPr>
        </p:nvSpPr>
        <p:spPr>
          <a:xfrm>
            <a:off x="3484083" y="1883578"/>
            <a:ext cx="5519240" cy="4796007"/>
          </a:xfrm>
          <a:solidFill>
            <a:schemeClr val="bg1"/>
          </a:solidFill>
        </p:spPr>
        <p:txBody>
          <a:bodyPr vert="horz" lIns="91440" tIns="45720" rIns="91440" bIns="45720" rtlCol="0">
            <a:normAutofit/>
          </a:bodyPr>
          <a:lstStyle/>
          <a:p>
            <a:pPr marL="0" indent="0">
              <a:lnSpc>
                <a:spcPct val="90000"/>
              </a:lnSpc>
              <a:spcBef>
                <a:spcPts val="1200"/>
              </a:spcBef>
              <a:spcAft>
                <a:spcPts val="600"/>
              </a:spcAft>
              <a:buNone/>
            </a:pPr>
            <a:r>
              <a:rPr lang="en-GB" sz="2000" b="1" dirty="0">
                <a:solidFill>
                  <a:schemeClr val="accent5"/>
                </a:solidFill>
                <a:latin typeface="Arial" panose="020B0604020202020204" pitchFamily="34" charset="0"/>
                <a:ea typeface="+mn-lt"/>
                <a:cs typeface="Arial" panose="020B0604020202020204" pitchFamily="34" charset="0"/>
              </a:rPr>
              <a:t>It is the responsibility of the care provider manager to ensure:</a:t>
            </a:r>
          </a:p>
          <a:p>
            <a:pPr marL="457200" indent="-457200">
              <a:lnSpc>
                <a:spcPct val="90000"/>
              </a:lnSpc>
              <a:spcBef>
                <a:spcPts val="600"/>
              </a:spcBef>
              <a:spcAft>
                <a:spcPts val="600"/>
              </a:spcAft>
              <a:buFont typeface="+mj-lt"/>
              <a:buAutoNum type="arabicPeriod"/>
            </a:pPr>
            <a:r>
              <a:rPr lang="en-GB" sz="2000" dirty="0">
                <a:latin typeface="Arial" panose="020B0604020202020204" pitchFamily="34" charset="0"/>
                <a:ea typeface="+mn-lt"/>
                <a:cs typeface="Arial" panose="020B0604020202020204" pitchFamily="34" charset="0"/>
              </a:rPr>
              <a:t>Mouth care is integrated into local care setting core management frameworks, policies and procedures, in-line with NICE guidance and quality standards</a:t>
            </a:r>
          </a:p>
          <a:p>
            <a:pPr marL="457200" indent="-457200">
              <a:lnSpc>
                <a:spcPct val="90000"/>
              </a:lnSpc>
              <a:spcBef>
                <a:spcPts val="600"/>
              </a:spcBef>
              <a:spcAft>
                <a:spcPts val="600"/>
              </a:spcAft>
              <a:buFont typeface="+mj-lt"/>
              <a:buAutoNum type="arabicPeriod"/>
            </a:pPr>
            <a:r>
              <a:rPr lang="en-GB" sz="2000" dirty="0">
                <a:latin typeface="Arial" panose="020B0604020202020204" pitchFamily="34" charset="0"/>
                <a:ea typeface="+mn-lt"/>
                <a:cs typeface="Arial" panose="020B0604020202020204" pitchFamily="34" charset="0"/>
              </a:rPr>
              <a:t>All individuals have a mouth care assessment within 24 hours of arrival, conducted by an appropriately trained team member</a:t>
            </a:r>
          </a:p>
          <a:p>
            <a:pPr marL="457200" indent="-457200">
              <a:lnSpc>
                <a:spcPct val="90000"/>
              </a:lnSpc>
              <a:spcBef>
                <a:spcPts val="600"/>
              </a:spcBef>
              <a:spcAft>
                <a:spcPts val="600"/>
              </a:spcAft>
              <a:buFont typeface="+mj-lt"/>
              <a:buAutoNum type="arabicPeriod"/>
            </a:pPr>
            <a:r>
              <a:rPr lang="en-GB" sz="2000" dirty="0">
                <a:latin typeface="Arial" panose="020B0604020202020204" pitchFamily="34" charset="0"/>
                <a:ea typeface="+mn-lt"/>
                <a:cs typeface="Arial" panose="020B0604020202020204" pitchFamily="34" charset="0"/>
              </a:rPr>
              <a:t>All individuals have a daily mouth care plan, that is reviewed regularly to ensure that it meets individual needs and/or preferences</a:t>
            </a:r>
          </a:p>
          <a:p>
            <a:pPr>
              <a:lnSpc>
                <a:spcPct val="90000"/>
              </a:lnSpc>
            </a:pPr>
            <a:endParaRPr lang="en-GB" sz="1500" dirty="0">
              <a:cs typeface="Calibri"/>
            </a:endParaRPr>
          </a:p>
        </p:txBody>
      </p:sp>
      <p:sp>
        <p:nvSpPr>
          <p:cNvPr id="2" name="TextBox 1">
            <a:extLst>
              <a:ext uri="{FF2B5EF4-FFF2-40B4-BE49-F238E27FC236}">
                <a16:creationId xmlns:a16="http://schemas.microsoft.com/office/drawing/2014/main" id="{552C446C-69D4-475A-99F9-FAB50139B712}"/>
              </a:ext>
            </a:extLst>
          </p:cNvPr>
          <p:cNvSpPr txBox="1"/>
          <p:nvPr/>
        </p:nvSpPr>
        <p:spPr>
          <a:xfrm>
            <a:off x="3442551" y="98474"/>
            <a:ext cx="5560772" cy="1785104"/>
          </a:xfrm>
          <a:prstGeom prst="rect">
            <a:avLst/>
          </a:prstGeom>
          <a:solidFill>
            <a:schemeClr val="tx2">
              <a:lumMod val="40000"/>
              <a:lumOff val="60000"/>
            </a:schemeClr>
          </a:solid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Good mouth care should be the concern of the whole                                   multi-disciplinary care team and regarded as an essential aspect of personal care for all</a:t>
            </a:r>
          </a:p>
        </p:txBody>
      </p:sp>
      <p:pic>
        <p:nvPicPr>
          <p:cNvPr id="4" name="Picture 3" descr="Business man smiling">
            <a:extLst>
              <a:ext uri="{FF2B5EF4-FFF2-40B4-BE49-F238E27FC236}">
                <a16:creationId xmlns:a16="http://schemas.microsoft.com/office/drawing/2014/main" id="{86A04765-6EDE-47C0-B349-F0CB9E608D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677" y="426720"/>
            <a:ext cx="2825277" cy="6004560"/>
          </a:xfrm>
          <a:prstGeom prst="rect">
            <a:avLst/>
          </a:prstGeom>
        </p:spPr>
      </p:pic>
      <p:sp>
        <p:nvSpPr>
          <p:cNvPr id="29" name="TextBox 28">
            <a:extLst>
              <a:ext uri="{FF2B5EF4-FFF2-40B4-BE49-F238E27FC236}">
                <a16:creationId xmlns:a16="http://schemas.microsoft.com/office/drawing/2014/main" id="{E50151A9-85AB-4240-BA77-3FCDC16D9CE1}"/>
              </a:ext>
            </a:extLst>
          </p:cNvPr>
          <p:cNvSpPr txBox="1"/>
          <p:nvPr/>
        </p:nvSpPr>
        <p:spPr>
          <a:xfrm>
            <a:off x="558692" y="1557784"/>
            <a:ext cx="1956535" cy="1477328"/>
          </a:xfrm>
          <a:custGeom>
            <a:avLst/>
            <a:gdLst>
              <a:gd name="connsiteX0" fmla="*/ 0 w 1956535"/>
              <a:gd name="connsiteY0" fmla="*/ 0 h 1477328"/>
              <a:gd name="connsiteX1" fmla="*/ 1956535 w 1956535"/>
              <a:gd name="connsiteY1" fmla="*/ 0 h 1477328"/>
              <a:gd name="connsiteX2" fmla="*/ 1956535 w 1956535"/>
              <a:gd name="connsiteY2" fmla="*/ 1477328 h 1477328"/>
              <a:gd name="connsiteX3" fmla="*/ 0 w 1956535"/>
              <a:gd name="connsiteY3" fmla="*/ 1477328 h 1477328"/>
              <a:gd name="connsiteX4" fmla="*/ 0 w 1956535"/>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535" h="1477328" extrusionOk="0">
                <a:moveTo>
                  <a:pt x="0" y="0"/>
                </a:moveTo>
                <a:cubicBezTo>
                  <a:pt x="669483" y="167620"/>
                  <a:pt x="1031223" y="-30953"/>
                  <a:pt x="1956535" y="0"/>
                </a:cubicBezTo>
                <a:cubicBezTo>
                  <a:pt x="1935302" y="698670"/>
                  <a:pt x="2071130" y="1145050"/>
                  <a:pt x="1956535" y="1477328"/>
                </a:cubicBezTo>
                <a:cubicBezTo>
                  <a:pt x="1076949" y="1481825"/>
                  <a:pt x="774565" y="1506278"/>
                  <a:pt x="0" y="1477328"/>
                </a:cubicBezTo>
                <a:cubicBezTo>
                  <a:pt x="5725" y="803640"/>
                  <a:pt x="11623" y="570723"/>
                  <a:pt x="0" y="0"/>
                </a:cubicBezTo>
                <a:close/>
              </a:path>
            </a:pathLst>
          </a:custGeom>
          <a:noFill/>
          <a:ln w="57150">
            <a:solidFill>
              <a:schemeClr val="accent5"/>
            </a:solidFill>
            <a:extLst>
              <a:ext uri="{C807C97D-BFC1-408E-A445-0C87EB9F89A2}">
                <ask:lineSketchStyleProps xmlns:ask="http://schemas.microsoft.com/office/drawing/2018/sketchyshapes" sd="270592775">
                  <a:prstGeom prst="rect">
                    <a:avLst/>
                  </a:prstGeom>
                  <ask:type>
                    <ask:lineSketchCurved/>
                  </ask:type>
                </ask:lineSketchStyleProps>
              </a:ext>
            </a:extLst>
          </a:ln>
        </p:spPr>
        <p:txBody>
          <a:bodyPr wrap="square">
            <a:spAutoFit/>
          </a:bodyPr>
          <a:lstStyle/>
          <a:p>
            <a:pPr algn="ctr">
              <a:spcBef>
                <a:spcPts val="600"/>
              </a:spcBef>
              <a:spcAft>
                <a:spcPts val="600"/>
              </a:spcAft>
            </a:pPr>
            <a:endParaRPr lang="en-GB" sz="800" b="1" i="1" dirty="0">
              <a:solidFill>
                <a:schemeClr val="tx2"/>
              </a:solidFill>
              <a:latin typeface="Arial" panose="020B0604020202020204" pitchFamily="34" charset="0"/>
              <a:cs typeface="Arial" panose="020B0604020202020204" pitchFamily="34" charset="0"/>
            </a:endParaRPr>
          </a:p>
          <a:p>
            <a:pPr algn="ctr">
              <a:spcBef>
                <a:spcPts val="600"/>
              </a:spcBef>
              <a:spcAft>
                <a:spcPts val="600"/>
              </a:spcAft>
            </a:pPr>
            <a:r>
              <a:rPr lang="en-GB" b="1" i="1" dirty="0">
                <a:solidFill>
                  <a:schemeClr val="tx2"/>
                </a:solidFill>
                <a:latin typeface="Arial" panose="020B0604020202020204" pitchFamily="34" charset="0"/>
                <a:cs typeface="Arial" panose="020B0604020202020204" pitchFamily="34" charset="0"/>
              </a:rPr>
              <a:t>Management                     roles and responsibilities</a:t>
            </a:r>
          </a:p>
          <a:p>
            <a:pPr algn="ctr">
              <a:spcBef>
                <a:spcPts val="600"/>
              </a:spcBef>
              <a:spcAft>
                <a:spcPts val="600"/>
              </a:spcAft>
            </a:pPr>
            <a:endParaRPr lang="en-GB" sz="800" b="1" i="1" dirty="0">
              <a:solidFill>
                <a:schemeClr val="tx2"/>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7C41818C-3FF2-AD4E-A672-04FFE2A448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09181897"/>
      </p:ext>
    </p:extLst>
  </p:cSld>
  <p:clrMapOvr>
    <a:masterClrMapping/>
  </p:clrMapOvr>
  <mc:AlternateContent xmlns:mc="http://schemas.openxmlformats.org/markup-compatibility/2006" xmlns:p14="http://schemas.microsoft.com/office/powerpoint/2010/main">
    <mc:Choice Requires="p14">
      <p:transition spd="slow" p14:dur="2000" advTm="48433"/>
    </mc:Choice>
    <mc:Fallback xmlns="">
      <p:transition spd="slow" advTm="48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A4656-89EA-7F4E-9E11-9E09FFCC1B7D}"/>
              </a:ext>
            </a:extLst>
          </p:cNvPr>
          <p:cNvSpPr/>
          <p:nvPr/>
        </p:nvSpPr>
        <p:spPr>
          <a:xfrm>
            <a:off x="0" y="-27384"/>
            <a:ext cx="9144000" cy="1140697"/>
          </a:xfrm>
          <a:prstGeom prst="rect">
            <a:avLst/>
          </a:prstGeom>
          <a:solidFill>
            <a:schemeClr val="tx2">
              <a:lumMod val="40000"/>
              <a:lumOff val="60000"/>
            </a:schemeClr>
          </a:solidFill>
        </p:spPr>
        <p:txBody>
          <a:bodyPr wrap="square">
            <a:spAutoFit/>
          </a:bodyPr>
          <a:lstStyle/>
          <a:p>
            <a:pPr algn="ctr">
              <a:lnSpc>
                <a:spcPct val="150000"/>
              </a:lnSpc>
            </a:pPr>
            <a:r>
              <a:rPr lang="en-GB" sz="2400" b="1" dirty="0">
                <a:solidFill>
                  <a:schemeClr val="bg1"/>
                </a:solidFill>
                <a:latin typeface="Arial" panose="020B0604020202020204" pitchFamily="34" charset="0"/>
              </a:rPr>
              <a:t>This slide set has been produced by the following partner organisations for use within the North West Region</a:t>
            </a:r>
            <a:endParaRPr lang="en-US" sz="2400" dirty="0">
              <a:solidFill>
                <a:schemeClr val="bg1"/>
              </a:solidFill>
            </a:endParaRPr>
          </a:p>
        </p:txBody>
      </p:sp>
      <p:pic>
        <p:nvPicPr>
          <p:cNvPr id="2054" name="Picture 6">
            <a:extLst>
              <a:ext uri="{FF2B5EF4-FFF2-40B4-BE49-F238E27FC236}">
                <a16:creationId xmlns:a16="http://schemas.microsoft.com/office/drawing/2014/main" id="{2525A6D6-1E12-0C4A-9EF7-3B6DC2E17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98" y="1594302"/>
            <a:ext cx="2922947" cy="8572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6">
            <a:extLst>
              <a:ext uri="{FF2B5EF4-FFF2-40B4-BE49-F238E27FC236}">
                <a16:creationId xmlns:a16="http://schemas.microsoft.com/office/drawing/2014/main" id="{D38684C3-8FEE-4631-815F-E4087203A77B}"/>
              </a:ext>
            </a:extLst>
          </p:cNvPr>
          <p:cNvGraphicFramePr>
            <a:graphicFrameLocks noGrp="1"/>
          </p:cNvGraphicFramePr>
          <p:nvPr>
            <p:extLst>
              <p:ext uri="{D42A27DB-BD31-4B8C-83A1-F6EECF244321}">
                <p14:modId xmlns:p14="http://schemas.microsoft.com/office/powerpoint/2010/main" val="2614939"/>
              </p:ext>
            </p:extLst>
          </p:nvPr>
        </p:nvGraphicFramePr>
        <p:xfrm>
          <a:off x="147631" y="3744778"/>
          <a:ext cx="8738840" cy="2763520"/>
        </p:xfrm>
        <a:graphic>
          <a:graphicData uri="http://schemas.openxmlformats.org/drawingml/2006/table">
            <a:tbl>
              <a:tblPr firstRow="1" bandRow="1">
                <a:tableStyleId>{93296810-A885-4BE3-A3E7-6D5BEEA58F35}</a:tableStyleId>
              </a:tblPr>
              <a:tblGrid>
                <a:gridCol w="1430412">
                  <a:extLst>
                    <a:ext uri="{9D8B030D-6E8A-4147-A177-3AD203B41FA5}">
                      <a16:colId xmlns:a16="http://schemas.microsoft.com/office/drawing/2014/main" val="3461900111"/>
                    </a:ext>
                  </a:extLst>
                </a:gridCol>
                <a:gridCol w="7308428">
                  <a:extLst>
                    <a:ext uri="{9D8B030D-6E8A-4147-A177-3AD203B41FA5}">
                      <a16:colId xmlns:a16="http://schemas.microsoft.com/office/drawing/2014/main" val="274119567"/>
                    </a:ext>
                  </a:extLst>
                </a:gridCol>
              </a:tblGrid>
              <a:tr h="370840">
                <a:tc gridSpan="2">
                  <a:txBody>
                    <a:bodyPr/>
                    <a:lstStyle/>
                    <a:p>
                      <a:r>
                        <a:rPr lang="en-US" dirty="0"/>
                        <a:t>Mouth Care Matters - SECTION 2</a:t>
                      </a:r>
                      <a:endParaRPr lang="en-GB" dirty="0"/>
                    </a:p>
                  </a:txBody>
                  <a:tcPr>
                    <a:solidFill>
                      <a:schemeClr val="tx2">
                        <a:lumMod val="40000"/>
                        <a:lumOff val="60000"/>
                      </a:schemeClr>
                    </a:solidFill>
                  </a:tcPr>
                </a:tc>
                <a:tc hMerge="1">
                  <a:txBody>
                    <a:bodyPr/>
                    <a:lstStyle/>
                    <a:p>
                      <a:endParaRPr lang="en-GB" dirty="0"/>
                    </a:p>
                  </a:txBody>
                  <a:tcPr/>
                </a:tc>
                <a:extLst>
                  <a:ext uri="{0D108BD9-81ED-4DB2-BD59-A6C34878D82A}">
                    <a16:rowId xmlns:a16="http://schemas.microsoft.com/office/drawing/2014/main" val="2374823534"/>
                  </a:ext>
                </a:extLst>
              </a:tr>
              <a:tr h="370840">
                <a:tc>
                  <a:txBody>
                    <a:bodyPr/>
                    <a:lstStyle/>
                    <a:p>
                      <a:r>
                        <a:rPr lang="en-US" dirty="0"/>
                        <a:t>Editor(s)</a:t>
                      </a:r>
                      <a:endParaRPr lang="en-GB" dirty="0"/>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NHS England – Queries /comments should be emailed to DWT@nhs.net</a:t>
                      </a:r>
                      <a:endParaRPr lang="en-GB" sz="1800" dirty="0"/>
                    </a:p>
                  </a:txBody>
                  <a:tcPr>
                    <a:solidFill>
                      <a:schemeClr val="bg1">
                        <a:lumMod val="85000"/>
                      </a:schemeClr>
                    </a:solidFill>
                  </a:tcPr>
                </a:tc>
                <a:extLst>
                  <a:ext uri="{0D108BD9-81ED-4DB2-BD59-A6C34878D82A}">
                    <a16:rowId xmlns:a16="http://schemas.microsoft.com/office/drawing/2014/main" val="1580799212"/>
                  </a:ext>
                </a:extLst>
              </a:tr>
              <a:tr h="370840">
                <a:tc>
                  <a:txBody>
                    <a:bodyPr/>
                    <a:lstStyle/>
                    <a:p>
                      <a:r>
                        <a:rPr lang="en-US" dirty="0"/>
                        <a:t>Contributors</a:t>
                      </a:r>
                      <a:endParaRPr lang="en-GB"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Lesley Gough, Lynne Smith, Vicky Brand, Sue Hodgkiss, Helen Parsley and Emma Stonier</a:t>
                      </a:r>
                    </a:p>
                  </a:txBody>
                  <a:tcPr>
                    <a:noFill/>
                  </a:tcPr>
                </a:tc>
                <a:extLst>
                  <a:ext uri="{0D108BD9-81ED-4DB2-BD59-A6C34878D82A}">
                    <a16:rowId xmlns:a16="http://schemas.microsoft.com/office/drawing/2014/main" val="3770631790"/>
                  </a:ext>
                </a:extLst>
              </a:tr>
              <a:tr h="370840">
                <a:tc>
                  <a:txBody>
                    <a:bodyPr/>
                    <a:lstStyle/>
                    <a:p>
                      <a:r>
                        <a:rPr lang="en-US" dirty="0"/>
                        <a:t>Version</a:t>
                      </a:r>
                      <a:endParaRPr lang="en-GB" dirty="0"/>
                    </a:p>
                  </a:txBody>
                  <a:tcPr>
                    <a:solidFill>
                      <a:schemeClr val="bg1">
                        <a:lumMod val="85000"/>
                      </a:schemeClr>
                    </a:solidFill>
                  </a:tcPr>
                </a:tc>
                <a:tc>
                  <a:txBody>
                    <a:bodyPr/>
                    <a:lstStyle/>
                    <a:p>
                      <a:r>
                        <a:rPr lang="en-US" dirty="0"/>
                        <a:t>2</a:t>
                      </a:r>
                      <a:endParaRPr lang="en-GB" dirty="0"/>
                    </a:p>
                  </a:txBody>
                  <a:tcPr>
                    <a:solidFill>
                      <a:schemeClr val="bg1">
                        <a:lumMod val="85000"/>
                      </a:schemeClr>
                    </a:solidFill>
                  </a:tcPr>
                </a:tc>
                <a:extLst>
                  <a:ext uri="{0D108BD9-81ED-4DB2-BD59-A6C34878D82A}">
                    <a16:rowId xmlns:a16="http://schemas.microsoft.com/office/drawing/2014/main" val="1940705967"/>
                  </a:ext>
                </a:extLst>
              </a:tr>
              <a:tr h="370840">
                <a:tc>
                  <a:txBody>
                    <a:bodyPr/>
                    <a:lstStyle/>
                    <a:p>
                      <a:r>
                        <a:rPr lang="en-US" dirty="0"/>
                        <a:t>Issue date</a:t>
                      </a:r>
                      <a:endParaRPr lang="en-GB" dirty="0"/>
                    </a:p>
                  </a:txBody>
                  <a:tcPr>
                    <a:noFill/>
                  </a:tcPr>
                </a:tc>
                <a:tc>
                  <a:txBody>
                    <a:bodyPr/>
                    <a:lstStyle/>
                    <a:p>
                      <a:r>
                        <a:rPr lang="en-US" dirty="0"/>
                        <a:t>October 2020</a:t>
                      </a:r>
                      <a:endParaRPr lang="en-GB" dirty="0"/>
                    </a:p>
                  </a:txBody>
                  <a:tcPr>
                    <a:noFill/>
                  </a:tcPr>
                </a:tc>
                <a:extLst>
                  <a:ext uri="{0D108BD9-81ED-4DB2-BD59-A6C34878D82A}">
                    <a16:rowId xmlns:a16="http://schemas.microsoft.com/office/drawing/2014/main" val="1523369925"/>
                  </a:ext>
                </a:extLst>
              </a:tr>
              <a:tr h="370840">
                <a:tc>
                  <a:txBody>
                    <a:bodyPr/>
                    <a:lstStyle/>
                    <a:p>
                      <a:r>
                        <a:rPr lang="en-US" dirty="0"/>
                        <a:t> 1</a:t>
                      </a:r>
                      <a:r>
                        <a:rPr lang="en-US" baseline="30000" dirty="0"/>
                        <a:t>st</a:t>
                      </a:r>
                      <a:r>
                        <a:rPr lang="en-US" dirty="0"/>
                        <a:t> Review</a:t>
                      </a:r>
                    </a:p>
                    <a:p>
                      <a:r>
                        <a:rPr lang="en-US" dirty="0"/>
                        <a:t>Next Review</a:t>
                      </a:r>
                      <a:endParaRPr lang="en-GB" dirty="0"/>
                    </a:p>
                  </a:txBody>
                  <a:tcPr>
                    <a:solidFill>
                      <a:schemeClr val="bg1">
                        <a:lumMod val="85000"/>
                      </a:schemeClr>
                    </a:solidFill>
                  </a:tcPr>
                </a:tc>
                <a:tc>
                  <a:txBody>
                    <a:bodyPr/>
                    <a:lstStyle/>
                    <a:p>
                      <a:r>
                        <a:rPr lang="en-GB" dirty="0"/>
                        <a:t>October 2023</a:t>
                      </a:r>
                    </a:p>
                    <a:p>
                      <a:r>
                        <a:rPr lang="en-GB"/>
                        <a:t>October </a:t>
                      </a:r>
                      <a:r>
                        <a:rPr lang="en-GB" dirty="0"/>
                        <a:t>2025</a:t>
                      </a:r>
                    </a:p>
                  </a:txBody>
                  <a:tcPr>
                    <a:solidFill>
                      <a:schemeClr val="bg1">
                        <a:lumMod val="85000"/>
                      </a:schemeClr>
                    </a:solidFill>
                  </a:tcPr>
                </a:tc>
                <a:extLst>
                  <a:ext uri="{0D108BD9-81ED-4DB2-BD59-A6C34878D82A}">
                    <a16:rowId xmlns:a16="http://schemas.microsoft.com/office/drawing/2014/main" val="3404108588"/>
                  </a:ext>
                </a:extLst>
              </a:tr>
            </a:tbl>
          </a:graphicData>
        </a:graphic>
      </p:graphicFrame>
      <p:sp>
        <p:nvSpPr>
          <p:cNvPr id="2" name="Rectangle 1">
            <a:extLst>
              <a:ext uri="{FF2B5EF4-FFF2-40B4-BE49-F238E27FC236}">
                <a16:creationId xmlns:a16="http://schemas.microsoft.com/office/drawing/2014/main" id="{90B424D5-9DCE-8744-B7ED-0B03261A3FED}"/>
              </a:ext>
            </a:extLst>
          </p:cNvPr>
          <p:cNvSpPr/>
          <p:nvPr/>
        </p:nvSpPr>
        <p:spPr>
          <a:xfrm>
            <a:off x="147631" y="2566289"/>
            <a:ext cx="8660793" cy="1200329"/>
          </a:xfrm>
          <a:prstGeom prst="rect">
            <a:avLst/>
          </a:prstGeom>
        </p:spPr>
        <p:txBody>
          <a:bodyPr wrap="square">
            <a:spAutoFit/>
          </a:bodyPr>
          <a:lstStyle/>
          <a:p>
            <a:r>
              <a:rPr lang="en-GB" b="1" dirty="0"/>
              <a:t>Disclaimer</a:t>
            </a:r>
          </a:p>
          <a:p>
            <a:r>
              <a:rPr lang="en-US" i="1" dirty="0"/>
              <a:t>The authors take no responsibility for any actions undertaken when following this guidance. Health and Social Care professionals should only carry out procedures that they are trained in and that are within their competencies.</a:t>
            </a:r>
            <a:endParaRPr lang="en-GB" dirty="0"/>
          </a:p>
        </p:txBody>
      </p:sp>
      <p:pic>
        <p:nvPicPr>
          <p:cNvPr id="5" name="Audio 4">
            <a:hlinkClick r:id="" action="ppaction://media"/>
            <a:extLst>
              <a:ext uri="{FF2B5EF4-FFF2-40B4-BE49-F238E27FC236}">
                <a16:creationId xmlns:a16="http://schemas.microsoft.com/office/drawing/2014/main" id="{B915D3DC-0329-8044-8D84-C172178E95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descr="A blue and white logo&#10;&#10;Description automatically generated">
            <a:extLst>
              <a:ext uri="{FF2B5EF4-FFF2-40B4-BE49-F238E27FC236}">
                <a16:creationId xmlns:a16="http://schemas.microsoft.com/office/drawing/2014/main" id="{6C8FC6EF-CF97-3B48-E346-05EEA920B2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9834" y="1348903"/>
            <a:ext cx="1485900" cy="1123137"/>
          </a:xfrm>
          <a:prstGeom prst="rect">
            <a:avLst/>
          </a:prstGeom>
        </p:spPr>
      </p:pic>
      <p:pic>
        <p:nvPicPr>
          <p:cNvPr id="8" name="Picture 7" descr="A blue and white logo&#10;&#10;Description automatically generated">
            <a:extLst>
              <a:ext uri="{FF2B5EF4-FFF2-40B4-BE49-F238E27FC236}">
                <a16:creationId xmlns:a16="http://schemas.microsoft.com/office/drawing/2014/main" id="{7C09F48C-846F-04EF-0DF4-211CA0F3D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765" y="1291269"/>
            <a:ext cx="1485900" cy="1408711"/>
          </a:xfrm>
          <a:prstGeom prst="rect">
            <a:avLst/>
          </a:prstGeom>
        </p:spPr>
      </p:pic>
    </p:spTree>
    <p:extLst>
      <p:ext uri="{BB962C8B-B14F-4D97-AF65-F5344CB8AC3E}">
        <p14:creationId xmlns:p14="http://schemas.microsoft.com/office/powerpoint/2010/main" val="399340626"/>
      </p:ext>
    </p:extLst>
  </p:cSld>
  <p:clrMapOvr>
    <a:masterClrMapping/>
  </p:clrMapOvr>
  <mc:AlternateContent xmlns:mc="http://schemas.openxmlformats.org/markup-compatibility/2006" xmlns:p14="http://schemas.microsoft.com/office/powerpoint/2010/main">
    <mc:Choice Requires="p14">
      <p:transition spd="slow" p14:dur="2000" advTm="11532"/>
    </mc:Choice>
    <mc:Fallback xmlns="">
      <p:transition spd="slow" advTm="1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Arc 47">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Content Placeholder 2">
            <a:extLst>
              <a:ext uri="{FF2B5EF4-FFF2-40B4-BE49-F238E27FC236}">
                <a16:creationId xmlns:a16="http://schemas.microsoft.com/office/drawing/2014/main" id="{A5B21622-8DEC-4D14-BBD8-637F8D52B17F}"/>
              </a:ext>
            </a:extLst>
          </p:cNvPr>
          <p:cNvSpPr>
            <a:spLocks noGrp="1"/>
          </p:cNvSpPr>
          <p:nvPr>
            <p:ph idx="1"/>
          </p:nvPr>
        </p:nvSpPr>
        <p:spPr>
          <a:xfrm>
            <a:off x="3788306" y="-33114"/>
            <a:ext cx="5355694" cy="6858000"/>
          </a:xfrm>
          <a:solidFill>
            <a:schemeClr val="bg1"/>
          </a:solidFill>
        </p:spPr>
        <p:txBody>
          <a:bodyPr vert="horz" lIns="91440" tIns="45720" rIns="91440" bIns="45720" rtlCol="0">
            <a:normAutofit/>
          </a:bodyPr>
          <a:lstStyle/>
          <a:p>
            <a:pPr marL="0" indent="0">
              <a:lnSpc>
                <a:spcPct val="90000"/>
              </a:lnSpc>
              <a:spcBef>
                <a:spcPts val="600"/>
              </a:spcBef>
              <a:spcAft>
                <a:spcPts val="600"/>
              </a:spcAft>
              <a:buNone/>
            </a:pPr>
            <a:endParaRPr lang="en-GB" sz="1500" b="1" dirty="0">
              <a:latin typeface="Arial" panose="020B0604020202020204" pitchFamily="34" charset="0"/>
              <a:ea typeface="+mn-lt"/>
              <a:cs typeface="Arial" panose="020B0604020202020204" pitchFamily="34" charset="0"/>
            </a:endParaRPr>
          </a:p>
          <a:p>
            <a:pPr marL="0" indent="0">
              <a:lnSpc>
                <a:spcPct val="90000"/>
              </a:lnSpc>
              <a:spcBef>
                <a:spcPts val="600"/>
              </a:spcBef>
              <a:spcAft>
                <a:spcPts val="600"/>
              </a:spcAft>
              <a:buNone/>
            </a:pPr>
            <a:r>
              <a:rPr lang="en-GB" sz="2200" b="1" dirty="0">
                <a:solidFill>
                  <a:schemeClr val="accent5"/>
                </a:solidFill>
                <a:latin typeface="Arial" panose="020B0604020202020204" pitchFamily="34" charset="0"/>
                <a:ea typeface="+mn-lt"/>
                <a:cs typeface="Arial" panose="020B0604020202020204" pitchFamily="34" charset="0"/>
              </a:rPr>
              <a:t>It is the responsibility of the care provider manager to ensure:</a:t>
            </a:r>
          </a:p>
          <a:p>
            <a:pPr marL="457200" indent="-457200">
              <a:lnSpc>
                <a:spcPct val="90000"/>
              </a:lnSpc>
              <a:spcBef>
                <a:spcPts val="600"/>
              </a:spcBef>
              <a:spcAft>
                <a:spcPts val="600"/>
              </a:spcAft>
              <a:buFont typeface="+mj-lt"/>
              <a:buAutoNum type="arabicPeriod" startAt="4"/>
            </a:pPr>
            <a:r>
              <a:rPr lang="en-GB" sz="2200" dirty="0">
                <a:latin typeface="Arial" panose="020B0604020202020204" pitchFamily="34" charset="0"/>
                <a:ea typeface="+mn-lt"/>
                <a:cs typeface="Arial" panose="020B0604020202020204" pitchFamily="34" charset="0"/>
              </a:rPr>
              <a:t>All staff know how to facilitate access to urgent or routine dental care</a:t>
            </a:r>
          </a:p>
          <a:p>
            <a:pPr marL="457200" indent="-457200">
              <a:lnSpc>
                <a:spcPct val="90000"/>
              </a:lnSpc>
              <a:spcBef>
                <a:spcPts val="600"/>
              </a:spcBef>
              <a:spcAft>
                <a:spcPts val="600"/>
              </a:spcAft>
              <a:buFont typeface="+mj-lt"/>
              <a:buAutoNum type="arabicPeriod" startAt="4"/>
            </a:pPr>
            <a:r>
              <a:rPr lang="en-GB" sz="2200" dirty="0">
                <a:latin typeface="Arial" panose="020B0604020202020204" pitchFamily="34" charset="0"/>
                <a:ea typeface="+mn-lt"/>
                <a:cs typeface="Arial" panose="020B0604020202020204" pitchFamily="34" charset="0"/>
              </a:rPr>
              <a:t>All individuals have access to mouth care equipment, such as toothbrushes, toothpaste, dry mouth and denture cleaning and marking products, appropriate to need and/or preferences</a:t>
            </a:r>
          </a:p>
          <a:p>
            <a:pPr marL="457200" indent="-457200">
              <a:lnSpc>
                <a:spcPct val="90000"/>
              </a:lnSpc>
              <a:spcBef>
                <a:spcPts val="600"/>
              </a:spcBef>
              <a:spcAft>
                <a:spcPts val="600"/>
              </a:spcAft>
              <a:buFont typeface="+mj-lt"/>
              <a:buAutoNum type="arabicPeriod" startAt="4"/>
            </a:pPr>
            <a:r>
              <a:rPr lang="en-GB" sz="2200" dirty="0">
                <a:latin typeface="Arial" panose="020B0604020202020204" pitchFamily="34" charset="0"/>
                <a:ea typeface="+mn-lt"/>
                <a:cs typeface="Arial" panose="020B0604020202020204" pitchFamily="34" charset="0"/>
              </a:rPr>
              <a:t>All staff understand their role and responsibility to deliver safe daily mouth care regarding infection control and adherence to the Health and Social Care Act 2008, Code of Practice 2010 and local policies and procedures</a:t>
            </a:r>
            <a:endParaRPr lang="en-GB" sz="2200" dirty="0">
              <a:latin typeface="Arial" panose="020B0604020202020204" pitchFamily="34" charset="0"/>
              <a:cs typeface="Arial" panose="020B0604020202020204" pitchFamily="34" charset="0"/>
            </a:endParaRPr>
          </a:p>
          <a:p>
            <a:pPr>
              <a:lnSpc>
                <a:spcPct val="90000"/>
              </a:lnSpc>
            </a:pPr>
            <a:endParaRPr lang="en-GB" sz="1500" dirty="0">
              <a:cs typeface="Calibri"/>
            </a:endParaRPr>
          </a:p>
        </p:txBody>
      </p:sp>
      <p:pic>
        <p:nvPicPr>
          <p:cNvPr id="7" name="Picture 6" descr="Young woman">
            <a:extLst>
              <a:ext uri="{FF2B5EF4-FFF2-40B4-BE49-F238E27FC236}">
                <a16:creationId xmlns:a16="http://schemas.microsoft.com/office/drawing/2014/main" id="{583CF2A0-ED6C-43AA-9DC9-0DBA3E312B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42" y="195379"/>
            <a:ext cx="3442457" cy="6374258"/>
          </a:xfrm>
          <a:prstGeom prst="rect">
            <a:avLst/>
          </a:prstGeom>
        </p:spPr>
      </p:pic>
      <p:sp>
        <p:nvSpPr>
          <p:cNvPr id="29" name="TextBox 28">
            <a:extLst>
              <a:ext uri="{FF2B5EF4-FFF2-40B4-BE49-F238E27FC236}">
                <a16:creationId xmlns:a16="http://schemas.microsoft.com/office/drawing/2014/main" id="{E50151A9-85AB-4240-BA77-3FCDC16D9CE1}"/>
              </a:ext>
            </a:extLst>
          </p:cNvPr>
          <p:cNvSpPr txBox="1"/>
          <p:nvPr/>
        </p:nvSpPr>
        <p:spPr>
          <a:xfrm rot="21419361">
            <a:off x="561696" y="1980267"/>
            <a:ext cx="2444546" cy="1600438"/>
          </a:xfrm>
          <a:custGeom>
            <a:avLst/>
            <a:gdLst>
              <a:gd name="connsiteX0" fmla="*/ 0 w 2444546"/>
              <a:gd name="connsiteY0" fmla="*/ 0 h 1600438"/>
              <a:gd name="connsiteX1" fmla="*/ 2444546 w 2444546"/>
              <a:gd name="connsiteY1" fmla="*/ 0 h 1600438"/>
              <a:gd name="connsiteX2" fmla="*/ 2444546 w 2444546"/>
              <a:gd name="connsiteY2" fmla="*/ 1600438 h 1600438"/>
              <a:gd name="connsiteX3" fmla="*/ 0 w 2444546"/>
              <a:gd name="connsiteY3" fmla="*/ 1600438 h 1600438"/>
              <a:gd name="connsiteX4" fmla="*/ 0 w 2444546"/>
              <a:gd name="connsiteY4" fmla="*/ 0 h 1600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546" h="1600438" extrusionOk="0">
                <a:moveTo>
                  <a:pt x="0" y="0"/>
                </a:moveTo>
                <a:cubicBezTo>
                  <a:pt x="521687" y="145509"/>
                  <a:pt x="1557618" y="78338"/>
                  <a:pt x="2444546" y="0"/>
                </a:cubicBezTo>
                <a:cubicBezTo>
                  <a:pt x="2340029" y="229438"/>
                  <a:pt x="2527322" y="1092889"/>
                  <a:pt x="2444546" y="1600438"/>
                </a:cubicBezTo>
                <a:cubicBezTo>
                  <a:pt x="1275448" y="1764070"/>
                  <a:pt x="1125715" y="1526628"/>
                  <a:pt x="0" y="1600438"/>
                </a:cubicBezTo>
                <a:cubicBezTo>
                  <a:pt x="12459" y="1289952"/>
                  <a:pt x="-65283" y="199397"/>
                  <a:pt x="0" y="0"/>
                </a:cubicBezTo>
                <a:close/>
              </a:path>
            </a:pathLst>
          </a:custGeom>
          <a:noFill/>
          <a:ln w="57150">
            <a:solidFill>
              <a:schemeClr val="accent1">
                <a:lumMod val="60000"/>
                <a:lumOff val="40000"/>
              </a:schemeClr>
            </a:solidFill>
            <a:extLst>
              <a:ext uri="{C807C97D-BFC1-408E-A445-0C87EB9F89A2}">
                <ask:lineSketchStyleProps xmlns:ask="http://schemas.microsoft.com/office/drawing/2018/sketchyshapes" sd="4218526959">
                  <a:prstGeom prst="rect">
                    <a:avLst/>
                  </a:prstGeom>
                  <ask:type>
                    <ask:lineSketchCurved/>
                  </ask:type>
                </ask:lineSketchStyleProps>
              </a:ext>
            </a:extLst>
          </a:ln>
        </p:spPr>
        <p:txBody>
          <a:bodyPr wrap="square">
            <a:spAutoFit/>
          </a:bodyPr>
          <a:lstStyle/>
          <a:p>
            <a:pPr algn="ctr">
              <a:spcAft>
                <a:spcPts val="600"/>
              </a:spcAft>
            </a:pPr>
            <a:endParaRPr lang="en-GB" sz="800" b="1" i="1" dirty="0">
              <a:solidFill>
                <a:schemeClr val="tx2"/>
              </a:solidFill>
              <a:latin typeface="Arial" panose="020B0604020202020204" pitchFamily="34" charset="0"/>
              <a:cs typeface="Arial" panose="020B0604020202020204" pitchFamily="34" charset="0"/>
            </a:endParaRPr>
          </a:p>
          <a:p>
            <a:pPr algn="ctr">
              <a:spcAft>
                <a:spcPts val="600"/>
              </a:spcAft>
            </a:pPr>
            <a:r>
              <a:rPr lang="en-GB" sz="2400" b="1" i="1" dirty="0">
                <a:solidFill>
                  <a:schemeClr val="tx2"/>
                </a:solidFill>
                <a:latin typeface="Arial" panose="020B0604020202020204" pitchFamily="34" charset="0"/>
                <a:cs typeface="Arial" panose="020B0604020202020204" pitchFamily="34" charset="0"/>
              </a:rPr>
              <a:t>Management                   roles and responsibilities</a:t>
            </a:r>
          </a:p>
          <a:p>
            <a:pPr algn="ctr">
              <a:spcAft>
                <a:spcPts val="600"/>
              </a:spcAft>
            </a:pPr>
            <a:endParaRPr lang="en-GB" sz="800" b="1" i="1" dirty="0">
              <a:solidFill>
                <a:schemeClr val="tx2"/>
              </a:solidFill>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C1CE7968-F4A8-D646-AE71-4EE94C2349E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959961015"/>
      </p:ext>
    </p:extLst>
  </p:cSld>
  <p:clrMapOvr>
    <a:masterClrMapping/>
  </p:clrMapOvr>
  <mc:AlternateContent xmlns:mc="http://schemas.openxmlformats.org/markup-compatibility/2006" xmlns:p14="http://schemas.microsoft.com/office/powerpoint/2010/main">
    <mc:Choice Requires="p14">
      <p:transition spd="slow" p14:dur="2000" advTm="37172"/>
    </mc:Choice>
    <mc:Fallback xmlns="">
      <p:transition spd="slow" advTm="37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Arc 47">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Content Placeholder 2">
            <a:extLst>
              <a:ext uri="{FF2B5EF4-FFF2-40B4-BE49-F238E27FC236}">
                <a16:creationId xmlns:a16="http://schemas.microsoft.com/office/drawing/2014/main" id="{A5B21622-8DEC-4D14-BBD8-637F8D52B17F}"/>
              </a:ext>
            </a:extLst>
          </p:cNvPr>
          <p:cNvSpPr>
            <a:spLocks noGrp="1"/>
          </p:cNvSpPr>
          <p:nvPr>
            <p:ph idx="1"/>
          </p:nvPr>
        </p:nvSpPr>
        <p:spPr>
          <a:xfrm>
            <a:off x="3115131" y="0"/>
            <a:ext cx="6028869" cy="6858000"/>
          </a:xfrm>
          <a:solidFill>
            <a:schemeClr val="bg1"/>
          </a:solidFill>
        </p:spPr>
        <p:txBody>
          <a:bodyPr vert="horz" lIns="91440" tIns="45720" rIns="91440" bIns="45720" rtlCol="0">
            <a:normAutofit lnSpcReduction="10000"/>
          </a:bodyPr>
          <a:lstStyle/>
          <a:p>
            <a:pPr marL="0" indent="0">
              <a:lnSpc>
                <a:spcPct val="90000"/>
              </a:lnSpc>
              <a:spcBef>
                <a:spcPts val="600"/>
              </a:spcBef>
              <a:spcAft>
                <a:spcPts val="600"/>
              </a:spcAft>
              <a:buNone/>
            </a:pPr>
            <a:endParaRPr lang="en-GB" sz="1000" b="1" dirty="0">
              <a:latin typeface="Arial" panose="020B0604020202020204" pitchFamily="34" charset="0"/>
              <a:ea typeface="+mn-lt"/>
              <a:cs typeface="Arial" panose="020B0604020202020204" pitchFamily="34" charset="0"/>
            </a:endParaRPr>
          </a:p>
          <a:p>
            <a:pPr>
              <a:lnSpc>
                <a:spcPct val="90000"/>
              </a:lnSpc>
            </a:pPr>
            <a:endParaRPr lang="en-US" sz="1000" dirty="0">
              <a:latin typeface="Arial" panose="020B0604020202020204" pitchFamily="34" charset="0"/>
              <a:cs typeface="Arial" panose="020B0604020202020204" pitchFamily="34" charset="0"/>
            </a:endParaRPr>
          </a:p>
          <a:p>
            <a:pPr marL="457200" indent="-457200">
              <a:spcBef>
                <a:spcPts val="600"/>
              </a:spcBef>
              <a:spcAft>
                <a:spcPts val="600"/>
              </a:spcAft>
              <a:buFont typeface="+mj-lt"/>
              <a:buAutoNum type="arabicPeriod" startAt="7"/>
            </a:pPr>
            <a:r>
              <a:rPr lang="en-US" sz="2000" dirty="0">
                <a:latin typeface="Arial" panose="020B0604020202020204" pitchFamily="34" charset="0"/>
                <a:cs typeface="Arial" panose="020B0604020202020204" pitchFamily="34" charset="0"/>
              </a:rPr>
              <a:t>All staff have access to and understand their responsibility in relation to consent and the Mental Capacity Act 2005, Deprivation of Liberty Safeguards and Lasting Power of Attorney</a:t>
            </a:r>
          </a:p>
          <a:p>
            <a:pPr marL="457200" indent="-457200">
              <a:spcBef>
                <a:spcPts val="600"/>
              </a:spcBef>
              <a:spcAft>
                <a:spcPts val="600"/>
              </a:spcAft>
              <a:buFont typeface="+mj-lt"/>
              <a:buAutoNum type="arabicPeriod" startAt="7"/>
            </a:pPr>
            <a:r>
              <a:rPr lang="en-US" sz="2000" dirty="0">
                <a:latin typeface="Arial" panose="020B0604020202020204" pitchFamily="34" charset="0"/>
                <a:cs typeface="Arial" panose="020B0604020202020204" pitchFamily="34" charset="0"/>
              </a:rPr>
              <a:t>All staff understand the importance, with permission, the need to engage with </a:t>
            </a:r>
            <a:r>
              <a:rPr lang="en-US" sz="2000" dirty="0" err="1">
                <a:latin typeface="Arial" panose="020B0604020202020204" pitchFamily="34" charset="0"/>
                <a:cs typeface="Arial" panose="020B0604020202020204" pitchFamily="34" charset="0"/>
              </a:rPr>
              <a:t>carers</a:t>
            </a:r>
            <a:r>
              <a:rPr lang="en-US" sz="2000" dirty="0">
                <a:latin typeface="Arial" panose="020B0604020202020204" pitchFamily="34" charset="0"/>
                <a:cs typeface="Arial" panose="020B0604020202020204" pitchFamily="34" charset="0"/>
              </a:rPr>
              <a:t>, family and friends on issues related to mouth care and access to urgent or routine dental care</a:t>
            </a:r>
          </a:p>
          <a:p>
            <a:pPr marL="457200" indent="-457200">
              <a:spcBef>
                <a:spcPts val="600"/>
              </a:spcBef>
              <a:spcAft>
                <a:spcPts val="600"/>
              </a:spcAft>
              <a:buFont typeface="+mj-lt"/>
              <a:buAutoNum type="arabicPeriod" startAt="7"/>
            </a:pPr>
            <a:r>
              <a:rPr lang="en-US" sz="2000" dirty="0">
                <a:latin typeface="Arial" panose="020B0604020202020204" pitchFamily="34" charset="0"/>
                <a:cs typeface="Arial" panose="020B0604020202020204" pitchFamily="34" charset="0"/>
              </a:rPr>
              <a:t>That there are processes in place to audit, monitor and evidence quality standards in relation to local policies and procedures for CQC compliance related to mouth care</a:t>
            </a:r>
          </a:p>
          <a:p>
            <a:pPr marL="457200" indent="-457200">
              <a:spcBef>
                <a:spcPts val="600"/>
              </a:spcBef>
              <a:spcAft>
                <a:spcPts val="600"/>
              </a:spcAft>
              <a:buFont typeface="+mj-lt"/>
              <a:buAutoNum type="arabicPeriod" startAt="7"/>
            </a:pPr>
            <a:r>
              <a:rPr lang="en-US" sz="2000" dirty="0">
                <a:latin typeface="Arial" panose="020B0604020202020204" pitchFamily="34" charset="0"/>
                <a:cs typeface="Arial" panose="020B0604020202020204" pitchFamily="34" charset="0"/>
              </a:rPr>
              <a:t>That any adverse events or challenges are reported via local systems to highlight learning and where improvement may be needed</a:t>
            </a:r>
          </a:p>
          <a:p>
            <a:pPr marL="457200" indent="-457200">
              <a:spcBef>
                <a:spcPts val="600"/>
              </a:spcBef>
              <a:spcAft>
                <a:spcPts val="600"/>
              </a:spcAft>
              <a:buFont typeface="+mj-lt"/>
              <a:buAutoNum type="arabicPeriod" startAt="7"/>
            </a:pPr>
            <a:r>
              <a:rPr lang="en-US" sz="2000" dirty="0">
                <a:latin typeface="Arial" panose="020B0604020202020204" pitchFamily="34" charset="0"/>
                <a:cs typeface="Arial" panose="020B0604020202020204" pitchFamily="34" charset="0"/>
              </a:rPr>
              <a:t>All staff receive mouth care training that is regularly updated (for best practice approximately every two years)</a:t>
            </a:r>
          </a:p>
        </p:txBody>
      </p:sp>
      <p:pic>
        <p:nvPicPr>
          <p:cNvPr id="5" name="Picture 4" descr="Business woman holding sign">
            <a:extLst>
              <a:ext uri="{FF2B5EF4-FFF2-40B4-BE49-F238E27FC236}">
                <a16:creationId xmlns:a16="http://schemas.microsoft.com/office/drawing/2014/main" id="{2A22D7A8-262F-41B3-83FB-C742901FA6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10" y="607952"/>
            <a:ext cx="2925911" cy="5928852"/>
          </a:xfrm>
          <a:prstGeom prst="rect">
            <a:avLst/>
          </a:prstGeom>
        </p:spPr>
      </p:pic>
      <p:sp>
        <p:nvSpPr>
          <p:cNvPr id="29" name="TextBox 28">
            <a:extLst>
              <a:ext uri="{FF2B5EF4-FFF2-40B4-BE49-F238E27FC236}">
                <a16:creationId xmlns:a16="http://schemas.microsoft.com/office/drawing/2014/main" id="{E50151A9-85AB-4240-BA77-3FCDC16D9CE1}"/>
              </a:ext>
            </a:extLst>
          </p:cNvPr>
          <p:cNvSpPr txBox="1"/>
          <p:nvPr/>
        </p:nvSpPr>
        <p:spPr>
          <a:xfrm rot="21370976">
            <a:off x="220613" y="2609892"/>
            <a:ext cx="2579292" cy="1384995"/>
          </a:xfrm>
          <a:custGeom>
            <a:avLst/>
            <a:gdLst>
              <a:gd name="connsiteX0" fmla="*/ 0 w 2579292"/>
              <a:gd name="connsiteY0" fmla="*/ 0 h 1384995"/>
              <a:gd name="connsiteX1" fmla="*/ 619030 w 2579292"/>
              <a:gd name="connsiteY1" fmla="*/ 0 h 1384995"/>
              <a:gd name="connsiteX2" fmla="*/ 1186474 w 2579292"/>
              <a:gd name="connsiteY2" fmla="*/ 0 h 1384995"/>
              <a:gd name="connsiteX3" fmla="*/ 1753919 w 2579292"/>
              <a:gd name="connsiteY3" fmla="*/ 0 h 1384995"/>
              <a:gd name="connsiteX4" fmla="*/ 2579292 w 2579292"/>
              <a:gd name="connsiteY4" fmla="*/ 0 h 1384995"/>
              <a:gd name="connsiteX5" fmla="*/ 2579292 w 2579292"/>
              <a:gd name="connsiteY5" fmla="*/ 664798 h 1384995"/>
              <a:gd name="connsiteX6" fmla="*/ 2579292 w 2579292"/>
              <a:gd name="connsiteY6" fmla="*/ 1384995 h 1384995"/>
              <a:gd name="connsiteX7" fmla="*/ 1960262 w 2579292"/>
              <a:gd name="connsiteY7" fmla="*/ 1384995 h 1384995"/>
              <a:gd name="connsiteX8" fmla="*/ 1315439 w 2579292"/>
              <a:gd name="connsiteY8" fmla="*/ 1384995 h 1384995"/>
              <a:gd name="connsiteX9" fmla="*/ 696409 w 2579292"/>
              <a:gd name="connsiteY9" fmla="*/ 1384995 h 1384995"/>
              <a:gd name="connsiteX10" fmla="*/ 0 w 2579292"/>
              <a:gd name="connsiteY10" fmla="*/ 1384995 h 1384995"/>
              <a:gd name="connsiteX11" fmla="*/ 0 w 2579292"/>
              <a:gd name="connsiteY11" fmla="*/ 720197 h 1384995"/>
              <a:gd name="connsiteX12" fmla="*/ 0 w 2579292"/>
              <a:gd name="connsiteY1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292" h="1384995" extrusionOk="0">
                <a:moveTo>
                  <a:pt x="0" y="0"/>
                </a:moveTo>
                <a:cubicBezTo>
                  <a:pt x="277535" y="-28469"/>
                  <a:pt x="364644" y="25928"/>
                  <a:pt x="619030" y="0"/>
                </a:cubicBezTo>
                <a:cubicBezTo>
                  <a:pt x="873416" y="-25928"/>
                  <a:pt x="923758" y="-28055"/>
                  <a:pt x="1186474" y="0"/>
                </a:cubicBezTo>
                <a:cubicBezTo>
                  <a:pt x="1449190" y="28055"/>
                  <a:pt x="1630733" y="27735"/>
                  <a:pt x="1753919" y="0"/>
                </a:cubicBezTo>
                <a:cubicBezTo>
                  <a:pt x="1877106" y="-27735"/>
                  <a:pt x="2288001" y="-30851"/>
                  <a:pt x="2579292" y="0"/>
                </a:cubicBezTo>
                <a:cubicBezTo>
                  <a:pt x="2568917" y="291929"/>
                  <a:pt x="2564633" y="335006"/>
                  <a:pt x="2579292" y="664798"/>
                </a:cubicBezTo>
                <a:cubicBezTo>
                  <a:pt x="2593951" y="994590"/>
                  <a:pt x="2548239" y="1211590"/>
                  <a:pt x="2579292" y="1384995"/>
                </a:cubicBezTo>
                <a:cubicBezTo>
                  <a:pt x="2441695" y="1358951"/>
                  <a:pt x="2163839" y="1403636"/>
                  <a:pt x="1960262" y="1384995"/>
                </a:cubicBezTo>
                <a:cubicBezTo>
                  <a:pt x="1756685" y="1366355"/>
                  <a:pt x="1500726" y="1355486"/>
                  <a:pt x="1315439" y="1384995"/>
                </a:cubicBezTo>
                <a:cubicBezTo>
                  <a:pt x="1130152" y="1414504"/>
                  <a:pt x="963747" y="1371798"/>
                  <a:pt x="696409" y="1384995"/>
                </a:cubicBezTo>
                <a:cubicBezTo>
                  <a:pt x="429071" y="1398193"/>
                  <a:pt x="244151" y="1355156"/>
                  <a:pt x="0" y="1384995"/>
                </a:cubicBezTo>
                <a:cubicBezTo>
                  <a:pt x="-30331" y="1161487"/>
                  <a:pt x="-7897" y="873651"/>
                  <a:pt x="0" y="720197"/>
                </a:cubicBezTo>
                <a:cubicBezTo>
                  <a:pt x="7897" y="566743"/>
                  <a:pt x="31214" y="337539"/>
                  <a:pt x="0" y="0"/>
                </a:cubicBezTo>
                <a:close/>
              </a:path>
            </a:pathLst>
          </a:custGeom>
          <a:noFill/>
          <a:ln w="38100">
            <a:solidFill>
              <a:schemeClr val="tx2">
                <a:lumMod val="40000"/>
                <a:lumOff val="60000"/>
              </a:schemeClr>
            </a:solidFill>
            <a:extLst>
              <a:ext uri="{C807C97D-BFC1-408E-A445-0C87EB9F89A2}">
                <ask:lineSketchStyleProps xmlns:ask="http://schemas.microsoft.com/office/drawing/2018/sketchyshapes" sd="508853019">
                  <a:prstGeom prst="rect">
                    <a:avLst/>
                  </a:prstGeom>
                  <ask:type>
                    <ask:lineSketchFreehand/>
                  </ask:type>
                </ask:lineSketchStyleProps>
              </a:ext>
            </a:extLst>
          </a:ln>
        </p:spPr>
        <p:txBody>
          <a:bodyPr wrap="square">
            <a:spAutoFit/>
          </a:bodyPr>
          <a:lstStyle/>
          <a:p>
            <a:pPr algn="ctr">
              <a:spcAft>
                <a:spcPts val="600"/>
              </a:spcAft>
            </a:pPr>
            <a:r>
              <a:rPr lang="en-GB" sz="2800" b="1" i="1" dirty="0">
                <a:solidFill>
                  <a:schemeClr val="tx2"/>
                </a:solidFill>
                <a:latin typeface="Arial" panose="020B0604020202020204" pitchFamily="34" charset="0"/>
                <a:cs typeface="Arial" panose="020B0604020202020204" pitchFamily="34" charset="0"/>
              </a:rPr>
              <a:t>Management should also ensure</a:t>
            </a:r>
          </a:p>
        </p:txBody>
      </p:sp>
      <p:pic>
        <p:nvPicPr>
          <p:cNvPr id="2" name="Audio 1">
            <a:hlinkClick r:id="" action="ppaction://media"/>
            <a:extLst>
              <a:ext uri="{FF2B5EF4-FFF2-40B4-BE49-F238E27FC236}">
                <a16:creationId xmlns:a16="http://schemas.microsoft.com/office/drawing/2014/main" id="{A69BB097-83A1-2F41-A2D6-0467F093866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029776143"/>
      </p:ext>
    </p:extLst>
  </p:cSld>
  <p:clrMapOvr>
    <a:masterClrMapping/>
  </p:clrMapOvr>
  <mc:AlternateContent xmlns:mc="http://schemas.openxmlformats.org/markup-compatibility/2006" xmlns:p14="http://schemas.microsoft.com/office/powerpoint/2010/main">
    <mc:Choice Requires="p14">
      <p:transition spd="slow" p14:dur="2000" advTm="58940"/>
    </mc:Choice>
    <mc:Fallback xmlns="">
      <p:transition spd="slow" advTm="5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9D03470-30BD-4E41-B955-E081BAE424D6}"/>
              </a:ext>
            </a:extLst>
          </p:cNvPr>
          <p:cNvSpPr>
            <a:spLocks noGrp="1"/>
          </p:cNvSpPr>
          <p:nvPr>
            <p:ph type="title"/>
          </p:nvPr>
        </p:nvSpPr>
        <p:spPr>
          <a:xfrm>
            <a:off x="0" y="0"/>
            <a:ext cx="9144000" cy="842034"/>
          </a:xfrm>
          <a:solidFill>
            <a:schemeClr val="tx2">
              <a:lumMod val="40000"/>
              <a:lumOff val="60000"/>
            </a:schemeClr>
          </a:solidFill>
        </p:spPr>
        <p:txBody>
          <a:bodyPr>
            <a:normAutofit/>
          </a:bodyPr>
          <a:lstStyle/>
          <a:p>
            <a:r>
              <a:rPr lang="en-US" sz="4000" b="1" dirty="0">
                <a:solidFill>
                  <a:srgbClr val="FFFFFF"/>
                </a:solidFill>
                <a:latin typeface="Arial" panose="020B0604020202020204" pitchFamily="34" charset="0"/>
                <a:cs typeface="Arial" panose="020B0604020202020204" pitchFamily="34" charset="0"/>
              </a:rPr>
              <a:t>SUMMARY</a:t>
            </a:r>
            <a:endParaRPr lang="en-GB" sz="4000" b="1" dirty="0">
              <a:solidFill>
                <a:srgbClr val="FFFFFF"/>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A9121A34-8D82-4677-95C2-B2F44AB07779}"/>
              </a:ext>
            </a:extLst>
          </p:cNvPr>
          <p:cNvSpPr>
            <a:spLocks noGrp="1"/>
          </p:cNvSpPr>
          <p:nvPr>
            <p:ph idx="1"/>
          </p:nvPr>
        </p:nvSpPr>
        <p:spPr>
          <a:xfrm>
            <a:off x="0" y="842034"/>
            <a:ext cx="9144000" cy="5943600"/>
          </a:xfrm>
          <a:solidFill>
            <a:schemeClr val="bg1"/>
          </a:solidFill>
        </p:spPr>
        <p:txBody>
          <a:bodyPr>
            <a:normAutofit/>
          </a:bodyPr>
          <a:lstStyle/>
          <a:p>
            <a:pPr marL="0" indent="0">
              <a:buNone/>
            </a:pPr>
            <a:r>
              <a:rPr lang="en-US" sz="2300" dirty="0"/>
              <a:t> </a:t>
            </a:r>
          </a:p>
          <a:p>
            <a:pPr marL="0" indent="0">
              <a:buNone/>
            </a:pPr>
            <a:endParaRPr lang="en-US" sz="2300" dirty="0"/>
          </a:p>
          <a:p>
            <a:pPr marL="0" indent="0">
              <a:buNone/>
            </a:pPr>
            <a:endParaRPr lang="en-GB" sz="2300" dirty="0"/>
          </a:p>
        </p:txBody>
      </p:sp>
      <p:graphicFrame>
        <p:nvGraphicFramePr>
          <p:cNvPr id="3" name="Diagram 2">
            <a:extLst>
              <a:ext uri="{FF2B5EF4-FFF2-40B4-BE49-F238E27FC236}">
                <a16:creationId xmlns:a16="http://schemas.microsoft.com/office/drawing/2014/main" id="{5113833F-7C48-459F-B31C-E13C8961A819}"/>
              </a:ext>
            </a:extLst>
          </p:cNvPr>
          <p:cNvGraphicFramePr/>
          <p:nvPr>
            <p:extLst>
              <p:ext uri="{D42A27DB-BD31-4B8C-83A1-F6EECF244321}">
                <p14:modId xmlns:p14="http://schemas.microsoft.com/office/powerpoint/2010/main" val="2002573518"/>
              </p:ext>
            </p:extLst>
          </p:nvPr>
        </p:nvGraphicFramePr>
        <p:xfrm>
          <a:off x="-1502606" y="951837"/>
          <a:ext cx="12149211" cy="57740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2CE5B702-EED6-8347-BB6D-66BC22B902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1476189"/>
      </p:ext>
    </p:extLst>
  </p:cSld>
  <p:clrMapOvr>
    <a:masterClrMapping/>
  </p:clrMapOvr>
  <mc:AlternateContent xmlns:mc="http://schemas.openxmlformats.org/markup-compatibility/2006" xmlns:p14="http://schemas.microsoft.com/office/powerpoint/2010/main">
    <mc:Choice Requires="p14">
      <p:transition spd="slow" p14:dur="2000" advTm="71845"/>
    </mc:Choice>
    <mc:Fallback xmlns="">
      <p:transition spd="slow" advTm="7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22">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2E1B5-5B34-48B2-8CA8-5A64E3FA7D8D}"/>
              </a:ext>
            </a:extLst>
          </p:cNvPr>
          <p:cNvSpPr>
            <a:spLocks noGrp="1"/>
          </p:cNvSpPr>
          <p:nvPr>
            <p:ph type="title"/>
          </p:nvPr>
        </p:nvSpPr>
        <p:spPr>
          <a:xfrm>
            <a:off x="0" y="1"/>
            <a:ext cx="9143997" cy="1111347"/>
          </a:xfrm>
          <a:solidFill>
            <a:schemeClr val="tx2">
              <a:lumMod val="40000"/>
              <a:lumOff val="60000"/>
            </a:schemeClr>
          </a:solidFill>
        </p:spPr>
        <p:txBody>
          <a:bodyPr>
            <a:normAutofit/>
          </a:bodyPr>
          <a:lstStyle/>
          <a:p>
            <a:pPr algn="l"/>
            <a:r>
              <a:rPr lang="en-US" sz="4000" b="1" dirty="0">
                <a:solidFill>
                  <a:srgbClr val="FFFFFF"/>
                </a:solidFill>
                <a:latin typeface="Arial"/>
                <a:cs typeface="Arial"/>
              </a:rPr>
              <a:t>  Contents  </a:t>
            </a:r>
            <a:endParaRPr lang="en-US" sz="4000" b="1" dirty="0">
              <a:solidFill>
                <a:srgbClr val="FFFFFF"/>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F4F2EC3-BA0A-417E-BE3C-C9168862A294}"/>
              </a:ext>
            </a:extLst>
          </p:cNvPr>
          <p:cNvSpPr>
            <a:spLocks noGrp="1"/>
          </p:cNvSpPr>
          <p:nvPr>
            <p:ph idx="1"/>
          </p:nvPr>
        </p:nvSpPr>
        <p:spPr>
          <a:xfrm>
            <a:off x="-1" y="1111348"/>
            <a:ext cx="9143999" cy="5746652"/>
          </a:xfrm>
          <a:solidFill>
            <a:schemeClr val="bg1"/>
          </a:solidFill>
        </p:spPr>
        <p:txBody>
          <a:bodyPr vert="horz" lIns="91440" tIns="45720" rIns="91440" bIns="45720" rtlCol="0">
            <a:normAutofit/>
          </a:bodyPr>
          <a:lstStyle/>
          <a:p>
            <a:pPr>
              <a:lnSpc>
                <a:spcPct val="110000"/>
              </a:lnSpc>
              <a:spcBef>
                <a:spcPts val="600"/>
              </a:spcBef>
              <a:spcAft>
                <a:spcPts val="600"/>
              </a:spcAft>
            </a:pPr>
            <a:r>
              <a:rPr lang="en-GB" sz="2400" dirty="0">
                <a:latin typeface="Arial" panose="020B0604020202020204" pitchFamily="34" charset="0"/>
                <a:cs typeface="Arial" panose="020B0604020202020204" pitchFamily="34" charset="0"/>
              </a:rPr>
              <a:t>Learning outcomes</a:t>
            </a: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Rationale</a:t>
            </a:r>
            <a:endParaRPr lang="en-GB" sz="2400" dirty="0">
              <a:latin typeface="Arial" panose="020B0604020202020204" pitchFamily="34" charset="0"/>
              <a:cs typeface="Arial" panose="020B0604020202020204" pitchFamily="34" charset="0"/>
            </a:endParaRP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National drivers</a:t>
            </a:r>
            <a:endParaRPr lang="en-GB" sz="2400" dirty="0">
              <a:latin typeface="Arial" panose="020B0604020202020204" pitchFamily="34" charset="0"/>
              <a:cs typeface="Arial" panose="020B0604020202020204" pitchFamily="34" charset="0"/>
            </a:endParaRPr>
          </a:p>
          <a:p>
            <a:pPr lvl="1">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National Institute of Clinical Excellence (NICE) requirements</a:t>
            </a:r>
            <a:endParaRPr lang="en-GB" sz="2400" dirty="0">
              <a:latin typeface="Arial" panose="020B0604020202020204" pitchFamily="34" charset="0"/>
              <a:cs typeface="Arial" panose="020B0604020202020204" pitchFamily="34" charset="0"/>
            </a:endParaRPr>
          </a:p>
          <a:p>
            <a:pPr lvl="1">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Care Quality Commission (CQC) requirements (2019)</a:t>
            </a:r>
          </a:p>
          <a:p>
            <a:pPr lvl="1">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The NHS Long Term Plan (2019)</a:t>
            </a:r>
            <a:endParaRPr lang="en-GB" sz="2400" dirty="0">
              <a:latin typeface="Arial" panose="020B0604020202020204" pitchFamily="34" charset="0"/>
              <a:cs typeface="Arial" panose="020B0604020202020204" pitchFamily="34" charset="0"/>
            </a:endParaRPr>
          </a:p>
          <a:p>
            <a:pPr>
              <a:lnSpc>
                <a:spcPct val="110000"/>
              </a:lnSpc>
              <a:spcBef>
                <a:spcPts val="600"/>
              </a:spcBef>
              <a:spcAft>
                <a:spcPts val="600"/>
              </a:spcAft>
            </a:pPr>
            <a:r>
              <a:rPr lang="en-GB" sz="2400" dirty="0">
                <a:latin typeface="Arial" panose="020B0604020202020204" pitchFamily="34" charset="0"/>
                <a:ea typeface="+mn-lt"/>
                <a:cs typeface="Arial" panose="020B0604020202020204" pitchFamily="34" charset="0"/>
              </a:rPr>
              <a:t>Key priorities</a:t>
            </a:r>
            <a:endParaRPr lang="en-GB" sz="2400" dirty="0">
              <a:latin typeface="Arial" panose="020B0604020202020204" pitchFamily="34" charset="0"/>
              <a:cs typeface="Arial" panose="020B0604020202020204" pitchFamily="34" charset="0"/>
            </a:endParaRPr>
          </a:p>
          <a:p>
            <a:pPr>
              <a:lnSpc>
                <a:spcPct val="110000"/>
              </a:lnSpc>
              <a:spcBef>
                <a:spcPts val="600"/>
              </a:spcBef>
              <a:spcAft>
                <a:spcPts val="600"/>
              </a:spcAft>
            </a:pPr>
            <a:r>
              <a:rPr lang="en-GB" sz="2400" dirty="0">
                <a:latin typeface="Arial" panose="020B0604020202020204" pitchFamily="34" charset="0"/>
                <a:cs typeface="Arial" panose="020B0604020202020204" pitchFamily="34" charset="0"/>
              </a:rPr>
              <a:t>Management roles and responsibilities</a:t>
            </a:r>
          </a:p>
        </p:txBody>
      </p:sp>
      <p:pic>
        <p:nvPicPr>
          <p:cNvPr id="6" name="Audio 5">
            <a:hlinkClick r:id="" action="ppaction://media"/>
            <a:extLst>
              <a:ext uri="{FF2B5EF4-FFF2-40B4-BE49-F238E27FC236}">
                <a16:creationId xmlns:a16="http://schemas.microsoft.com/office/drawing/2014/main" id="{39F56396-44AE-9647-8840-1386624F1B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43023114"/>
      </p:ext>
    </p:extLst>
  </p:cSld>
  <p:clrMapOvr>
    <a:masterClrMapping/>
  </p:clrMapOvr>
  <mc:AlternateContent xmlns:mc="http://schemas.openxmlformats.org/markup-compatibility/2006" xmlns:p14="http://schemas.microsoft.com/office/powerpoint/2010/main">
    <mc:Choice Requires="p14">
      <p:transition spd="slow" p14:dur="2000" advTm="29196"/>
    </mc:Choice>
    <mc:Fallback xmlns="">
      <p:transition spd="slow" advTm="2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C1B8ED-2E51-4045-AE3D-5A061CB92294}"/>
              </a:ext>
            </a:extLst>
          </p:cNvPr>
          <p:cNvSpPr>
            <a:spLocks noGrp="1"/>
          </p:cNvSpPr>
          <p:nvPr>
            <p:ph type="title"/>
          </p:nvPr>
        </p:nvSpPr>
        <p:spPr>
          <a:xfrm>
            <a:off x="13302" y="4973"/>
            <a:ext cx="4558698" cy="826064"/>
          </a:xfrm>
          <a:solidFill>
            <a:schemeClr val="tx2">
              <a:lumMod val="40000"/>
              <a:lumOff val="60000"/>
            </a:schemeClr>
          </a:solidFill>
        </p:spPr>
        <p:txBody>
          <a:bodyPr anchor="ctr">
            <a:normAutofit/>
          </a:bodyPr>
          <a:lstStyle/>
          <a:p>
            <a:pPr algn="l"/>
            <a:r>
              <a:rPr lang="en-US" sz="3500" b="1" dirty="0">
                <a:solidFill>
                  <a:schemeClr val="bg1"/>
                </a:solidFill>
                <a:latin typeface="Arial"/>
                <a:cs typeface="Arial"/>
              </a:rPr>
              <a:t> Learning outcomes </a:t>
            </a:r>
            <a:endParaRPr lang="en-US" sz="3500" b="1" dirty="0">
              <a:solidFill>
                <a:schemeClr val="bg1"/>
              </a:solidFill>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A94A2FC9-6D19-473C-B868-99FDB204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7057" y="435547"/>
            <a:ext cx="1477113" cy="1775389"/>
          </a:xfrm>
          <a:custGeom>
            <a:avLst/>
            <a:gdLst>
              <a:gd name="connsiteX0" fmla="*/ 530616 w 1859834"/>
              <a:gd name="connsiteY0" fmla="*/ 0 h 1676546"/>
              <a:gd name="connsiteX1" fmla="*/ 1331006 w 1859834"/>
              <a:gd name="connsiteY1" fmla="*/ 0 h 1676546"/>
              <a:gd name="connsiteX2" fmla="*/ 1445347 w 1859834"/>
              <a:gd name="connsiteY2" fmla="*/ 65415 h 1676546"/>
              <a:gd name="connsiteX3" fmla="*/ 1845541 w 1859834"/>
              <a:gd name="connsiteY3" fmla="*/ 770436 h 1676546"/>
              <a:gd name="connsiteX4" fmla="*/ 1845541 w 1859834"/>
              <a:gd name="connsiteY4" fmla="*/ 906111 h 1676546"/>
              <a:gd name="connsiteX5" fmla="*/ 1445347 w 1859834"/>
              <a:gd name="connsiteY5" fmla="*/ 1611131 h 1676546"/>
              <a:gd name="connsiteX6" fmla="*/ 1331006 w 1859834"/>
              <a:gd name="connsiteY6" fmla="*/ 1676546 h 1676546"/>
              <a:gd name="connsiteX7" fmla="*/ 530616 w 1859834"/>
              <a:gd name="connsiteY7" fmla="*/ 1676546 h 1676546"/>
              <a:gd name="connsiteX8" fmla="*/ 416275 w 1859834"/>
              <a:gd name="connsiteY8" fmla="*/ 1611131 h 1676546"/>
              <a:gd name="connsiteX9" fmla="*/ 16080 w 1859834"/>
              <a:gd name="connsiteY9" fmla="*/ 906111 h 1676546"/>
              <a:gd name="connsiteX10" fmla="*/ 16080 w 1859834"/>
              <a:gd name="connsiteY10" fmla="*/ 770436 h 1676546"/>
              <a:gd name="connsiteX11" fmla="*/ 416275 w 1859834"/>
              <a:gd name="connsiteY11" fmla="*/ 65415 h 1676546"/>
              <a:gd name="connsiteX12" fmla="*/ 530616 w 1859834"/>
              <a:gd name="connsiteY12" fmla="*/ 0 h 167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9834" h="1676546">
                <a:moveTo>
                  <a:pt x="530616" y="0"/>
                </a:moveTo>
                <a:cubicBezTo>
                  <a:pt x="1331006" y="0"/>
                  <a:pt x="1331006" y="0"/>
                  <a:pt x="1331006" y="0"/>
                </a:cubicBezTo>
                <a:cubicBezTo>
                  <a:pt x="1371502" y="0"/>
                  <a:pt x="1423909" y="29073"/>
                  <a:pt x="1445347" y="65415"/>
                </a:cubicBezTo>
                <a:cubicBezTo>
                  <a:pt x="1845541" y="770436"/>
                  <a:pt x="1845541" y="770436"/>
                  <a:pt x="1845541" y="770436"/>
                </a:cubicBezTo>
                <a:cubicBezTo>
                  <a:pt x="1864599" y="809200"/>
                  <a:pt x="1864599" y="867346"/>
                  <a:pt x="1845541" y="906111"/>
                </a:cubicBezTo>
                <a:cubicBezTo>
                  <a:pt x="1445347" y="1611131"/>
                  <a:pt x="1445347" y="1611131"/>
                  <a:pt x="1445347" y="1611131"/>
                </a:cubicBezTo>
                <a:cubicBezTo>
                  <a:pt x="1423909" y="1647474"/>
                  <a:pt x="1371502" y="1676546"/>
                  <a:pt x="1331006" y="1676546"/>
                </a:cubicBezTo>
                <a:lnTo>
                  <a:pt x="530616" y="1676546"/>
                </a:lnTo>
                <a:cubicBezTo>
                  <a:pt x="487738" y="1676546"/>
                  <a:pt x="435332" y="1647474"/>
                  <a:pt x="416275" y="1611131"/>
                </a:cubicBezTo>
                <a:cubicBezTo>
                  <a:pt x="16080" y="906111"/>
                  <a:pt x="16080" y="906111"/>
                  <a:pt x="16080" y="906111"/>
                </a:cubicBezTo>
                <a:cubicBezTo>
                  <a:pt x="-5359" y="867346"/>
                  <a:pt x="-5359" y="809200"/>
                  <a:pt x="16080" y="770436"/>
                </a:cubicBezTo>
                <a:cubicBezTo>
                  <a:pt x="416275" y="65415"/>
                  <a:pt x="416275" y="65415"/>
                  <a:pt x="416275" y="65415"/>
                </a:cubicBezTo>
                <a:cubicBezTo>
                  <a:pt x="435332" y="29073"/>
                  <a:pt x="487738" y="0"/>
                  <a:pt x="530616"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Idea">
            <a:extLst>
              <a:ext uri="{FF2B5EF4-FFF2-40B4-BE49-F238E27FC236}">
                <a16:creationId xmlns:a16="http://schemas.microsoft.com/office/drawing/2014/main" id="{1E8761D5-A47F-4848-8584-1BEBDCE718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57070" y="863273"/>
            <a:ext cx="917086" cy="917086"/>
          </a:xfrm>
          <a:prstGeom prst="rect">
            <a:avLst/>
          </a:prstGeom>
        </p:spPr>
      </p:pic>
      <p:sp>
        <p:nvSpPr>
          <p:cNvPr id="3" name="Content Placeholder 2">
            <a:extLst>
              <a:ext uri="{FF2B5EF4-FFF2-40B4-BE49-F238E27FC236}">
                <a16:creationId xmlns:a16="http://schemas.microsoft.com/office/drawing/2014/main" id="{ABEFFB7C-E9C3-4C95-9226-1E6BD3195B09}"/>
              </a:ext>
            </a:extLst>
          </p:cNvPr>
          <p:cNvSpPr>
            <a:spLocks noGrp="1"/>
          </p:cNvSpPr>
          <p:nvPr>
            <p:ph idx="1"/>
          </p:nvPr>
        </p:nvSpPr>
        <p:spPr>
          <a:xfrm>
            <a:off x="214010" y="1071133"/>
            <a:ext cx="5214009" cy="5781895"/>
          </a:xfrm>
        </p:spPr>
        <p:txBody>
          <a:bodyPr vert="horz" lIns="91440" tIns="45720" rIns="91440" bIns="45720" rtlCol="0" anchor="t">
            <a:noAutofit/>
          </a:bodyPr>
          <a:lstStyle/>
          <a:p>
            <a:pPr marL="0" indent="0">
              <a:lnSpc>
                <a:spcPct val="90000"/>
              </a:lnSpc>
              <a:spcBef>
                <a:spcPts val="600"/>
              </a:spcBef>
              <a:spcAft>
                <a:spcPts val="600"/>
              </a:spcAft>
              <a:buNone/>
            </a:pPr>
            <a:r>
              <a:rPr lang="en-GB" sz="2200" b="1" dirty="0">
                <a:solidFill>
                  <a:schemeClr val="accent5">
                    <a:lumMod val="75000"/>
                  </a:schemeClr>
                </a:solidFill>
                <a:latin typeface="Arial" panose="020B0604020202020204" pitchFamily="34" charset="0"/>
                <a:cs typeface="Arial" panose="020B0604020202020204" pitchFamily="34" charset="0"/>
              </a:rPr>
              <a:t>Participant will gain an increase knowledge and understanding of:</a:t>
            </a:r>
            <a:r>
              <a:rPr lang="en-GB" sz="2200" dirty="0">
                <a:solidFill>
                  <a:schemeClr val="accent5">
                    <a:lumMod val="75000"/>
                  </a:schemeClr>
                </a:solidFill>
                <a:latin typeface="Arial" panose="020B0604020202020204" pitchFamily="34" charset="0"/>
                <a:cs typeface="Arial" panose="020B0604020202020204" pitchFamily="34" charset="0"/>
              </a:rPr>
              <a:t> </a:t>
            </a:r>
          </a:p>
          <a:p>
            <a:pPr>
              <a:lnSpc>
                <a:spcPct val="90000"/>
              </a:lnSpc>
              <a:spcBef>
                <a:spcPts val="600"/>
              </a:spcBef>
              <a:spcAft>
                <a:spcPts val="600"/>
              </a:spcAft>
              <a:buFont typeface="Wingdings" panose="05000000000000000000" pitchFamily="2" charset="2"/>
              <a:buChar char="§"/>
            </a:pPr>
            <a:r>
              <a:rPr lang="en-GB" sz="2200" dirty="0">
                <a:latin typeface="Arial" panose="020B0604020202020204" pitchFamily="34" charset="0"/>
                <a:cs typeface="Arial" panose="020B0604020202020204" pitchFamily="34" charset="0"/>
              </a:rPr>
              <a:t>Why mouth care is important</a:t>
            </a:r>
          </a:p>
          <a:p>
            <a:pPr>
              <a:lnSpc>
                <a:spcPct val="90000"/>
              </a:lnSpc>
              <a:spcBef>
                <a:spcPts val="600"/>
              </a:spcBef>
              <a:spcAft>
                <a:spcPts val="600"/>
              </a:spcAft>
              <a:buFont typeface="Wingdings" panose="05000000000000000000" pitchFamily="2" charset="2"/>
              <a:buChar char="§"/>
            </a:pPr>
            <a:r>
              <a:rPr lang="en-GB" sz="2200" dirty="0">
                <a:latin typeface="Arial" panose="020B0604020202020204" pitchFamily="34" charset="0"/>
                <a:cs typeface="Arial" panose="020B0604020202020204" pitchFamily="34" charset="0"/>
              </a:rPr>
              <a:t>The links between oral health               and general health</a:t>
            </a:r>
            <a:endParaRPr lang="en-US" sz="2200" dirty="0">
              <a:latin typeface="Arial" panose="020B0604020202020204" pitchFamily="34" charset="0"/>
              <a:ea typeface="+mn-lt"/>
              <a:cs typeface="Arial" panose="020B0604020202020204" pitchFamily="34" charset="0"/>
            </a:endParaRPr>
          </a:p>
          <a:p>
            <a:pPr>
              <a:lnSpc>
                <a:spcPct val="90000"/>
              </a:lnSpc>
              <a:spcBef>
                <a:spcPts val="600"/>
              </a:spcBef>
              <a:spcAft>
                <a:spcPts val="600"/>
              </a:spcAft>
              <a:buFont typeface="Wingdings" panose="05000000000000000000" pitchFamily="2" charset="2"/>
              <a:buChar char="§"/>
            </a:pPr>
            <a:r>
              <a:rPr lang="en-GB" sz="2200" dirty="0">
                <a:latin typeface="Arial" panose="020B0604020202020204" pitchFamily="34" charset="0"/>
                <a:cs typeface="Arial" panose="020B0604020202020204" pitchFamily="34" charset="0"/>
              </a:rPr>
              <a:t>NICE guidance and quality                        standards for mouth care                                                                        in a care setting</a:t>
            </a:r>
          </a:p>
          <a:p>
            <a:pPr>
              <a:lnSpc>
                <a:spcPct val="90000"/>
              </a:lnSpc>
              <a:spcBef>
                <a:spcPts val="600"/>
              </a:spcBef>
              <a:spcAft>
                <a:spcPts val="600"/>
              </a:spcAft>
              <a:buFont typeface="Wingdings" panose="05000000000000000000" pitchFamily="2" charset="2"/>
              <a:buChar char="§"/>
            </a:pPr>
            <a:r>
              <a:rPr lang="en-GB" sz="2200" dirty="0">
                <a:latin typeface="Arial" panose="020B0604020202020204" pitchFamily="34" charset="0"/>
                <a:cs typeface="Arial" panose="020B0604020202020204" pitchFamily="34" charset="0"/>
              </a:rPr>
              <a:t>CQC requirements for                               mouth care in care setting</a:t>
            </a:r>
          </a:p>
          <a:p>
            <a:pPr>
              <a:lnSpc>
                <a:spcPct val="90000"/>
              </a:lnSpc>
              <a:spcBef>
                <a:spcPts val="600"/>
              </a:spcBef>
              <a:spcAft>
                <a:spcPts val="600"/>
              </a:spcAft>
              <a:buFont typeface="Wingdings" panose="05000000000000000000" pitchFamily="2" charset="2"/>
              <a:buChar char="§"/>
            </a:pPr>
            <a:r>
              <a:rPr lang="en-GB" sz="2200" dirty="0">
                <a:latin typeface="Arial" panose="020B0604020202020204" pitchFamily="34" charset="0"/>
                <a:cs typeface="Arial" panose="020B0604020202020204" pitchFamily="34" charset="0"/>
              </a:rPr>
              <a:t>The NHS Long Term Plan</a:t>
            </a:r>
          </a:p>
          <a:p>
            <a:pPr>
              <a:lnSpc>
                <a:spcPct val="90000"/>
              </a:lnSpc>
              <a:spcBef>
                <a:spcPts val="600"/>
              </a:spcBef>
              <a:spcAft>
                <a:spcPts val="600"/>
              </a:spcAft>
              <a:buFont typeface="Wingdings" panose="05000000000000000000" pitchFamily="2" charset="2"/>
              <a:buChar char="§"/>
            </a:pPr>
            <a:r>
              <a:rPr lang="en-GB" sz="2200" dirty="0">
                <a:latin typeface="Arial" panose="020B0604020202020204" pitchFamily="34" charset="0"/>
                <a:cs typeface="Arial" panose="020B0604020202020204" pitchFamily="34" charset="0"/>
              </a:rPr>
              <a:t>Key mouth care priorities </a:t>
            </a:r>
          </a:p>
          <a:p>
            <a:pPr>
              <a:lnSpc>
                <a:spcPct val="90000"/>
              </a:lnSpc>
              <a:spcBef>
                <a:spcPts val="600"/>
              </a:spcBef>
              <a:spcAft>
                <a:spcPts val="600"/>
              </a:spcAft>
              <a:buFont typeface="Wingdings" panose="05000000000000000000" pitchFamily="2" charset="2"/>
              <a:buChar char="§"/>
            </a:pPr>
            <a:r>
              <a:rPr lang="en-GB" sz="2200" dirty="0">
                <a:latin typeface="Arial" panose="020B0604020202020204" pitchFamily="34" charset="0"/>
                <a:cs typeface="Arial" panose="020B0604020202020204" pitchFamily="34" charset="0"/>
              </a:rPr>
              <a:t>Management roles and responsibilities</a:t>
            </a:r>
          </a:p>
        </p:txBody>
      </p:sp>
      <p:sp>
        <p:nvSpPr>
          <p:cNvPr id="41" name="Freeform: Shape 40">
            <a:extLst>
              <a:ext uri="{FF2B5EF4-FFF2-40B4-BE49-F238E27FC236}">
                <a16:creationId xmlns:a16="http://schemas.microsoft.com/office/drawing/2014/main" id="{8BED0409-854E-49C4-876E-A78C6D881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246" y="2391339"/>
            <a:ext cx="3221568" cy="4226565"/>
          </a:xfrm>
          <a:custGeom>
            <a:avLst/>
            <a:gdLst>
              <a:gd name="connsiteX0" fmla="*/ 2353286 w 3293367"/>
              <a:gd name="connsiteY0" fmla="*/ 2104683 h 3240573"/>
              <a:gd name="connsiteX1" fmla="*/ 2868450 w 3293367"/>
              <a:gd name="connsiteY1" fmla="*/ 2104683 h 3240573"/>
              <a:gd name="connsiteX2" fmla="*/ 2892703 w 3293367"/>
              <a:gd name="connsiteY2" fmla="*/ 2107904 h 3240573"/>
              <a:gd name="connsiteX3" fmla="*/ 2909383 w 3293367"/>
              <a:gd name="connsiteY3" fmla="*/ 2114898 h 3240573"/>
              <a:gd name="connsiteX4" fmla="*/ 2899189 w 3293367"/>
              <a:gd name="connsiteY4" fmla="*/ 2132529 h 3240573"/>
              <a:gd name="connsiteX5" fmla="*/ 2538022 w 3293367"/>
              <a:gd name="connsiteY5" fmla="*/ 2757176 h 3240573"/>
              <a:gd name="connsiteX6" fmla="*/ 2322847 w 3293367"/>
              <a:gd name="connsiteY6" fmla="*/ 2882232 h 3240573"/>
              <a:gd name="connsiteX7" fmla="*/ 2149884 w 3293367"/>
              <a:gd name="connsiteY7" fmla="*/ 2882232 h 3240573"/>
              <a:gd name="connsiteX8" fmla="*/ 2129707 w 3293367"/>
              <a:gd name="connsiteY8" fmla="*/ 2882232 h 3240573"/>
              <a:gd name="connsiteX9" fmla="*/ 2110453 w 3293367"/>
              <a:gd name="connsiteY9" fmla="*/ 2849077 h 3240573"/>
              <a:gd name="connsiteX10" fmla="*/ 2016148 w 3293367"/>
              <a:gd name="connsiteY10" fmla="*/ 2686675 h 3240573"/>
              <a:gd name="connsiteX11" fmla="*/ 2016148 w 3293367"/>
              <a:gd name="connsiteY11" fmla="*/ 2595774 h 3240573"/>
              <a:gd name="connsiteX12" fmla="*/ 2274287 w 3293367"/>
              <a:gd name="connsiteY12" fmla="*/ 2151242 h 3240573"/>
              <a:gd name="connsiteX13" fmla="*/ 2353286 w 3293367"/>
              <a:gd name="connsiteY13" fmla="*/ 2104683 h 3240573"/>
              <a:gd name="connsiteX14" fmla="*/ 939150 w 3293367"/>
              <a:gd name="connsiteY14" fmla="*/ 0 h 3240573"/>
              <a:gd name="connsiteX15" fmla="*/ 2322847 w 3293367"/>
              <a:gd name="connsiteY15" fmla="*/ 0 h 3240573"/>
              <a:gd name="connsiteX16" fmla="*/ 2538022 w 3293367"/>
              <a:gd name="connsiteY16" fmla="*/ 125055 h 3240573"/>
              <a:gd name="connsiteX17" fmla="*/ 3228376 w 3293367"/>
              <a:gd name="connsiteY17" fmla="*/ 1319038 h 3240573"/>
              <a:gd name="connsiteX18" fmla="*/ 3228376 w 3293367"/>
              <a:gd name="connsiteY18" fmla="*/ 1563194 h 3240573"/>
              <a:gd name="connsiteX19" fmla="*/ 2972043 w 3293367"/>
              <a:gd name="connsiteY19" fmla="*/ 2006528 h 3240573"/>
              <a:gd name="connsiteX20" fmla="*/ 2950440 w 3293367"/>
              <a:gd name="connsiteY20" fmla="*/ 2043890 h 3240573"/>
              <a:gd name="connsiteX21" fmla="*/ 2951200 w 3293367"/>
              <a:gd name="connsiteY21" fmla="*/ 2044209 h 3240573"/>
              <a:gd name="connsiteX22" fmla="*/ 2989324 w 3293367"/>
              <a:gd name="connsiteY22" fmla="*/ 2082660 h 3240573"/>
              <a:gd name="connsiteX23" fmla="*/ 3279247 w 3293367"/>
              <a:gd name="connsiteY23" fmla="*/ 2584089 h 3240573"/>
              <a:gd name="connsiteX24" fmla="*/ 3279247 w 3293367"/>
              <a:gd name="connsiteY24" fmla="*/ 2686626 h 3240573"/>
              <a:gd name="connsiteX25" fmla="*/ 2989324 w 3293367"/>
              <a:gd name="connsiteY25" fmla="*/ 3188054 h 3240573"/>
              <a:gd name="connsiteX26" fmla="*/ 2898957 w 3293367"/>
              <a:gd name="connsiteY26" fmla="*/ 3240573 h 3240573"/>
              <a:gd name="connsiteX27" fmla="*/ 2317855 w 3293367"/>
              <a:gd name="connsiteY27" fmla="*/ 3240573 h 3240573"/>
              <a:gd name="connsiteX28" fmla="*/ 2228744 w 3293367"/>
              <a:gd name="connsiteY28" fmla="*/ 3188054 h 3240573"/>
              <a:gd name="connsiteX29" fmla="*/ 2072563 w 3293367"/>
              <a:gd name="connsiteY29" fmla="*/ 2919100 h 3240573"/>
              <a:gd name="connsiteX30" fmla="*/ 2054920 w 3293367"/>
              <a:gd name="connsiteY30" fmla="*/ 2888716 h 3240573"/>
              <a:gd name="connsiteX31" fmla="*/ 2068802 w 3293367"/>
              <a:gd name="connsiteY31" fmla="*/ 2888716 h 3240573"/>
              <a:gd name="connsiteX32" fmla="*/ 2134418 w 3293367"/>
              <a:gd name="connsiteY32" fmla="*/ 2888716 h 3240573"/>
              <a:gd name="connsiteX33" fmla="*/ 2162922 w 3293367"/>
              <a:gd name="connsiteY33" fmla="*/ 2937803 h 3240573"/>
              <a:gd name="connsiteX34" fmla="*/ 2271824 w 3293367"/>
              <a:gd name="connsiteY34" fmla="*/ 3125340 h 3240573"/>
              <a:gd name="connsiteX35" fmla="*/ 2350824 w 3293367"/>
              <a:gd name="connsiteY35" fmla="*/ 3171900 h 3240573"/>
              <a:gd name="connsiteX36" fmla="*/ 2865989 w 3293367"/>
              <a:gd name="connsiteY36" fmla="*/ 3171900 h 3240573"/>
              <a:gd name="connsiteX37" fmla="*/ 2946100 w 3293367"/>
              <a:gd name="connsiteY37" fmla="*/ 3125340 h 3240573"/>
              <a:gd name="connsiteX38" fmla="*/ 3203126 w 3293367"/>
              <a:gd name="connsiteY38" fmla="*/ 2680809 h 3240573"/>
              <a:gd name="connsiteX39" fmla="*/ 3203126 w 3293367"/>
              <a:gd name="connsiteY39" fmla="*/ 2589906 h 3240573"/>
              <a:gd name="connsiteX40" fmla="*/ 2946100 w 3293367"/>
              <a:gd name="connsiteY40" fmla="*/ 2145375 h 3240573"/>
              <a:gd name="connsiteX41" fmla="*/ 2912303 w 3293367"/>
              <a:gd name="connsiteY41" fmla="*/ 2111287 h 3240573"/>
              <a:gd name="connsiteX42" fmla="*/ 2908392 w 3293367"/>
              <a:gd name="connsiteY42" fmla="*/ 2109648 h 3240573"/>
              <a:gd name="connsiteX43" fmla="*/ 2929357 w 3293367"/>
              <a:gd name="connsiteY43" fmla="*/ 2073390 h 3240573"/>
              <a:gd name="connsiteX44" fmla="*/ 2944948 w 3293367"/>
              <a:gd name="connsiteY44" fmla="*/ 2046424 h 3240573"/>
              <a:gd name="connsiteX45" fmla="*/ 2928777 w 3293367"/>
              <a:gd name="connsiteY45" fmla="*/ 2039643 h 3240573"/>
              <a:gd name="connsiteX46" fmla="*/ 2901420 w 3293367"/>
              <a:gd name="connsiteY46" fmla="*/ 2036009 h 3240573"/>
              <a:gd name="connsiteX47" fmla="*/ 2320317 w 3293367"/>
              <a:gd name="connsiteY47" fmla="*/ 2036009 h 3240573"/>
              <a:gd name="connsiteX48" fmla="*/ 2231207 w 3293367"/>
              <a:gd name="connsiteY48" fmla="*/ 2088527 h 3240573"/>
              <a:gd name="connsiteX49" fmla="*/ 1940028 w 3293367"/>
              <a:gd name="connsiteY49" fmla="*/ 2589956 h 3240573"/>
              <a:gd name="connsiteX50" fmla="*/ 1940028 w 3293367"/>
              <a:gd name="connsiteY50" fmla="*/ 2692493 h 3240573"/>
              <a:gd name="connsiteX51" fmla="*/ 2036139 w 3293367"/>
              <a:gd name="connsiteY51" fmla="*/ 2858003 h 3240573"/>
              <a:gd name="connsiteX52" fmla="*/ 2050209 w 3293367"/>
              <a:gd name="connsiteY52" fmla="*/ 2882232 h 3240573"/>
              <a:gd name="connsiteX53" fmla="*/ 1985031 w 3293367"/>
              <a:gd name="connsiteY53" fmla="*/ 2882232 h 3240573"/>
              <a:gd name="connsiteX54" fmla="*/ 939150 w 3293367"/>
              <a:gd name="connsiteY54" fmla="*/ 2882232 h 3240573"/>
              <a:gd name="connsiteX55" fmla="*/ 726963 w 3293367"/>
              <a:gd name="connsiteY55" fmla="*/ 2757176 h 3240573"/>
              <a:gd name="connsiteX56" fmla="*/ 33622 w 3293367"/>
              <a:gd name="connsiteY56" fmla="*/ 1563194 h 3240573"/>
              <a:gd name="connsiteX57" fmla="*/ 33622 w 3293367"/>
              <a:gd name="connsiteY57" fmla="*/ 1319038 h 3240573"/>
              <a:gd name="connsiteX58" fmla="*/ 726963 w 3293367"/>
              <a:gd name="connsiteY58" fmla="*/ 125055 h 3240573"/>
              <a:gd name="connsiteX59" fmla="*/ 939150 w 3293367"/>
              <a:gd name="connsiteY59" fmla="*/ 0 h 32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93367" h="3240573">
                <a:moveTo>
                  <a:pt x="2353286" y="2104683"/>
                </a:moveTo>
                <a:cubicBezTo>
                  <a:pt x="2353286" y="2104683"/>
                  <a:pt x="2353286" y="2104683"/>
                  <a:pt x="2868450" y="2104683"/>
                </a:cubicBezTo>
                <a:cubicBezTo>
                  <a:pt x="2876795" y="2104683"/>
                  <a:pt x="2884932" y="2105791"/>
                  <a:pt x="2892703" y="2107904"/>
                </a:cubicBezTo>
                <a:lnTo>
                  <a:pt x="2909383" y="2114898"/>
                </a:lnTo>
                <a:lnTo>
                  <a:pt x="2899189" y="2132529"/>
                </a:lnTo>
                <a:cubicBezTo>
                  <a:pt x="2807017" y="2291942"/>
                  <a:pt x="2689037" y="2495992"/>
                  <a:pt x="2538022" y="2757176"/>
                </a:cubicBezTo>
                <a:cubicBezTo>
                  <a:pt x="2493195" y="2834591"/>
                  <a:pt x="2412503" y="2882232"/>
                  <a:pt x="2322847" y="2882232"/>
                </a:cubicBezTo>
                <a:cubicBezTo>
                  <a:pt x="2322847" y="2882232"/>
                  <a:pt x="2322847" y="2882232"/>
                  <a:pt x="2149884" y="2882232"/>
                </a:cubicBezTo>
                <a:lnTo>
                  <a:pt x="2129707" y="2882232"/>
                </a:lnTo>
                <a:lnTo>
                  <a:pt x="2110453" y="2849077"/>
                </a:lnTo>
                <a:cubicBezTo>
                  <a:pt x="2083644" y="2802909"/>
                  <a:pt x="2052449" y="2749188"/>
                  <a:pt x="2016148" y="2686675"/>
                </a:cubicBezTo>
                <a:cubicBezTo>
                  <a:pt x="1999459" y="2658961"/>
                  <a:pt x="1999459" y="2623488"/>
                  <a:pt x="2016148" y="2595774"/>
                </a:cubicBezTo>
                <a:cubicBezTo>
                  <a:pt x="2016148" y="2595774"/>
                  <a:pt x="2016148" y="2595774"/>
                  <a:pt x="2274287" y="2151242"/>
                </a:cubicBezTo>
                <a:cubicBezTo>
                  <a:pt x="2289865" y="2122420"/>
                  <a:pt x="2321018" y="2104683"/>
                  <a:pt x="2353286" y="2104683"/>
                </a:cubicBezTo>
                <a:close/>
                <a:moveTo>
                  <a:pt x="939150" y="0"/>
                </a:moveTo>
                <a:cubicBezTo>
                  <a:pt x="939150" y="0"/>
                  <a:pt x="939150" y="0"/>
                  <a:pt x="2322847" y="0"/>
                </a:cubicBezTo>
                <a:cubicBezTo>
                  <a:pt x="2412503" y="0"/>
                  <a:pt x="2493195" y="47640"/>
                  <a:pt x="2538022" y="125055"/>
                </a:cubicBezTo>
                <a:cubicBezTo>
                  <a:pt x="2538022" y="125055"/>
                  <a:pt x="2538022" y="125055"/>
                  <a:pt x="3228376" y="1319038"/>
                </a:cubicBezTo>
                <a:cubicBezTo>
                  <a:pt x="3273205" y="1393476"/>
                  <a:pt x="3273205" y="1488756"/>
                  <a:pt x="3228376" y="1563194"/>
                </a:cubicBezTo>
                <a:cubicBezTo>
                  <a:pt x="3228376" y="1563194"/>
                  <a:pt x="3228376" y="1563194"/>
                  <a:pt x="2972043" y="2006528"/>
                </a:cubicBezTo>
                <a:lnTo>
                  <a:pt x="2950440" y="2043890"/>
                </a:lnTo>
                <a:lnTo>
                  <a:pt x="2951200" y="2044209"/>
                </a:lnTo>
                <a:cubicBezTo>
                  <a:pt x="2966732" y="2053275"/>
                  <a:pt x="2979910" y="2066404"/>
                  <a:pt x="2989324" y="2082660"/>
                </a:cubicBezTo>
                <a:cubicBezTo>
                  <a:pt x="2989324" y="2082660"/>
                  <a:pt x="2989324" y="2082660"/>
                  <a:pt x="3279247" y="2584089"/>
                </a:cubicBezTo>
                <a:cubicBezTo>
                  <a:pt x="3298074" y="2615350"/>
                  <a:pt x="3298074" y="2655364"/>
                  <a:pt x="3279247" y="2686626"/>
                </a:cubicBezTo>
                <a:cubicBezTo>
                  <a:pt x="3279247" y="2686626"/>
                  <a:pt x="3279247" y="2686626"/>
                  <a:pt x="2989324" y="3188054"/>
                </a:cubicBezTo>
                <a:cubicBezTo>
                  <a:pt x="2970497" y="3220565"/>
                  <a:pt x="2936610" y="3240573"/>
                  <a:pt x="2898957" y="3240573"/>
                </a:cubicBezTo>
                <a:cubicBezTo>
                  <a:pt x="2898957" y="3240573"/>
                  <a:pt x="2898957" y="3240573"/>
                  <a:pt x="2317855" y="3240573"/>
                </a:cubicBezTo>
                <a:cubicBezTo>
                  <a:pt x="2281457" y="3240573"/>
                  <a:pt x="2246316" y="3220565"/>
                  <a:pt x="2228744" y="3188054"/>
                </a:cubicBezTo>
                <a:cubicBezTo>
                  <a:pt x="2228744" y="3188054"/>
                  <a:pt x="2228744" y="3188054"/>
                  <a:pt x="2072563" y="2919100"/>
                </a:cubicBezTo>
                <a:lnTo>
                  <a:pt x="2054920" y="2888716"/>
                </a:lnTo>
                <a:lnTo>
                  <a:pt x="2068802" y="2888716"/>
                </a:lnTo>
                <a:lnTo>
                  <a:pt x="2134418" y="2888716"/>
                </a:lnTo>
                <a:lnTo>
                  <a:pt x="2162922" y="2937803"/>
                </a:lnTo>
                <a:cubicBezTo>
                  <a:pt x="2271824" y="3125340"/>
                  <a:pt x="2271824" y="3125340"/>
                  <a:pt x="2271824" y="3125340"/>
                </a:cubicBezTo>
                <a:cubicBezTo>
                  <a:pt x="2287402" y="3154162"/>
                  <a:pt x="2318557" y="3171900"/>
                  <a:pt x="2350824" y="3171900"/>
                </a:cubicBezTo>
                <a:cubicBezTo>
                  <a:pt x="2865989" y="3171900"/>
                  <a:pt x="2865989" y="3171900"/>
                  <a:pt x="2865989" y="3171900"/>
                </a:cubicBezTo>
                <a:cubicBezTo>
                  <a:pt x="2899368" y="3171900"/>
                  <a:pt x="2929410" y="3154162"/>
                  <a:pt x="2946100" y="3125340"/>
                </a:cubicBezTo>
                <a:cubicBezTo>
                  <a:pt x="3203126" y="2680809"/>
                  <a:pt x="3203126" y="2680809"/>
                  <a:pt x="3203126" y="2680809"/>
                </a:cubicBezTo>
                <a:cubicBezTo>
                  <a:pt x="3219816" y="2653094"/>
                  <a:pt x="3219816" y="2617620"/>
                  <a:pt x="3203126" y="2589906"/>
                </a:cubicBezTo>
                <a:cubicBezTo>
                  <a:pt x="2946100" y="2145375"/>
                  <a:pt x="2946100" y="2145375"/>
                  <a:pt x="2946100" y="2145375"/>
                </a:cubicBezTo>
                <a:cubicBezTo>
                  <a:pt x="2937755" y="2130963"/>
                  <a:pt x="2926072" y="2119323"/>
                  <a:pt x="2912303" y="2111287"/>
                </a:cubicBezTo>
                <a:lnTo>
                  <a:pt x="2908392" y="2109648"/>
                </a:lnTo>
                <a:lnTo>
                  <a:pt x="2929357" y="2073390"/>
                </a:lnTo>
                <a:lnTo>
                  <a:pt x="2944948" y="2046424"/>
                </a:lnTo>
                <a:lnTo>
                  <a:pt x="2928777" y="2039643"/>
                </a:lnTo>
                <a:cubicBezTo>
                  <a:pt x="2920010" y="2037259"/>
                  <a:pt x="2910833" y="2036009"/>
                  <a:pt x="2901420" y="2036009"/>
                </a:cubicBezTo>
                <a:cubicBezTo>
                  <a:pt x="2320317" y="2036009"/>
                  <a:pt x="2320317" y="2036009"/>
                  <a:pt x="2320317" y="2036009"/>
                </a:cubicBezTo>
                <a:cubicBezTo>
                  <a:pt x="2283920" y="2036009"/>
                  <a:pt x="2248778" y="2056016"/>
                  <a:pt x="2231207" y="2088527"/>
                </a:cubicBezTo>
                <a:cubicBezTo>
                  <a:pt x="1940028" y="2589956"/>
                  <a:pt x="1940028" y="2589956"/>
                  <a:pt x="1940028" y="2589956"/>
                </a:cubicBezTo>
                <a:cubicBezTo>
                  <a:pt x="1921201" y="2621217"/>
                  <a:pt x="1921201" y="2661231"/>
                  <a:pt x="1940028" y="2692493"/>
                </a:cubicBezTo>
                <a:cubicBezTo>
                  <a:pt x="1976425" y="2755171"/>
                  <a:pt x="2008272" y="2810015"/>
                  <a:pt x="2036139" y="2858003"/>
                </a:cubicBezTo>
                <a:lnTo>
                  <a:pt x="2050209" y="2882232"/>
                </a:lnTo>
                <a:lnTo>
                  <a:pt x="1985031" y="2882232"/>
                </a:lnTo>
                <a:cubicBezTo>
                  <a:pt x="1782341" y="2882232"/>
                  <a:pt x="1458037" y="2882232"/>
                  <a:pt x="939150" y="2882232"/>
                </a:cubicBezTo>
                <a:cubicBezTo>
                  <a:pt x="852483" y="2882232"/>
                  <a:pt x="768803" y="2834591"/>
                  <a:pt x="726963" y="2757176"/>
                </a:cubicBezTo>
                <a:cubicBezTo>
                  <a:pt x="726963" y="2757176"/>
                  <a:pt x="726963" y="2757176"/>
                  <a:pt x="33622" y="1563194"/>
                </a:cubicBezTo>
                <a:cubicBezTo>
                  <a:pt x="-11207" y="1488756"/>
                  <a:pt x="-11207" y="1393476"/>
                  <a:pt x="33622" y="1319038"/>
                </a:cubicBezTo>
                <a:cubicBezTo>
                  <a:pt x="33622" y="1319038"/>
                  <a:pt x="33622" y="1319038"/>
                  <a:pt x="726963" y="125055"/>
                </a:cubicBezTo>
                <a:cubicBezTo>
                  <a:pt x="768803" y="47640"/>
                  <a:pt x="852483" y="0"/>
                  <a:pt x="939150"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D4340B2E-01FD-4F5D-9C4D-AD3923AD2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18799" y="843530"/>
            <a:ext cx="2482410" cy="2983688"/>
          </a:xfrm>
          <a:custGeom>
            <a:avLst/>
            <a:gdLst>
              <a:gd name="connsiteX0" fmla="*/ 944317 w 3309879"/>
              <a:gd name="connsiteY0" fmla="*/ 0 h 2983688"/>
              <a:gd name="connsiteX1" fmla="*/ 2368743 w 3309879"/>
              <a:gd name="connsiteY1" fmla="*/ 0 h 2983688"/>
              <a:gd name="connsiteX2" fmla="*/ 2572231 w 3309879"/>
              <a:gd name="connsiteY2" fmla="*/ 116416 h 2983688"/>
              <a:gd name="connsiteX3" fmla="*/ 3284443 w 3309879"/>
              <a:gd name="connsiteY3" fmla="*/ 1371117 h 2983688"/>
              <a:gd name="connsiteX4" fmla="*/ 3284443 w 3309879"/>
              <a:gd name="connsiteY4" fmla="*/ 1612573 h 2983688"/>
              <a:gd name="connsiteX5" fmla="*/ 2572231 w 3309879"/>
              <a:gd name="connsiteY5" fmla="*/ 2867272 h 2983688"/>
              <a:gd name="connsiteX6" fmla="*/ 2368743 w 3309879"/>
              <a:gd name="connsiteY6" fmla="*/ 2983688 h 2983688"/>
              <a:gd name="connsiteX7" fmla="*/ 944317 w 3309879"/>
              <a:gd name="connsiteY7" fmla="*/ 2983688 h 2983688"/>
              <a:gd name="connsiteX8" fmla="*/ 740830 w 3309879"/>
              <a:gd name="connsiteY8" fmla="*/ 2867272 h 2983688"/>
              <a:gd name="connsiteX9" fmla="*/ 28617 w 3309879"/>
              <a:gd name="connsiteY9" fmla="*/ 1612573 h 2983688"/>
              <a:gd name="connsiteX10" fmla="*/ 28617 w 3309879"/>
              <a:gd name="connsiteY10" fmla="*/ 1371117 h 2983688"/>
              <a:gd name="connsiteX11" fmla="*/ 740830 w 3309879"/>
              <a:gd name="connsiteY11" fmla="*/ 116416 h 2983688"/>
              <a:gd name="connsiteX12" fmla="*/ 944317 w 3309879"/>
              <a:gd name="connsiteY12" fmla="*/ 0 h 29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9879" h="2983688">
                <a:moveTo>
                  <a:pt x="944317" y="0"/>
                </a:moveTo>
                <a:cubicBezTo>
                  <a:pt x="2368743" y="0"/>
                  <a:pt x="2368743" y="0"/>
                  <a:pt x="2368743" y="0"/>
                </a:cubicBezTo>
                <a:cubicBezTo>
                  <a:pt x="2440811" y="0"/>
                  <a:pt x="2534078" y="51740"/>
                  <a:pt x="2572231" y="116416"/>
                </a:cubicBezTo>
                <a:cubicBezTo>
                  <a:pt x="3284443" y="1371117"/>
                  <a:pt x="3284443" y="1371117"/>
                  <a:pt x="3284443" y="1371117"/>
                </a:cubicBezTo>
                <a:cubicBezTo>
                  <a:pt x="3318358" y="1440104"/>
                  <a:pt x="3318358" y="1543584"/>
                  <a:pt x="3284443" y="1612573"/>
                </a:cubicBezTo>
                <a:cubicBezTo>
                  <a:pt x="2572231" y="2867272"/>
                  <a:pt x="2572231" y="2867272"/>
                  <a:pt x="2572231" y="2867272"/>
                </a:cubicBezTo>
                <a:cubicBezTo>
                  <a:pt x="2534078" y="2931949"/>
                  <a:pt x="2440811" y="2983688"/>
                  <a:pt x="2368743" y="2983688"/>
                </a:cubicBezTo>
                <a:lnTo>
                  <a:pt x="944317" y="2983688"/>
                </a:lnTo>
                <a:cubicBezTo>
                  <a:pt x="868010" y="2983688"/>
                  <a:pt x="774745" y="2931949"/>
                  <a:pt x="740830" y="2867272"/>
                </a:cubicBezTo>
                <a:cubicBezTo>
                  <a:pt x="28617" y="1612573"/>
                  <a:pt x="28617" y="1612573"/>
                  <a:pt x="28617" y="1612573"/>
                </a:cubicBezTo>
                <a:cubicBezTo>
                  <a:pt x="-9538" y="1543584"/>
                  <a:pt x="-9538" y="1440104"/>
                  <a:pt x="28617" y="1371117"/>
                </a:cubicBezTo>
                <a:cubicBezTo>
                  <a:pt x="740830" y="116416"/>
                  <a:pt x="740830" y="116416"/>
                  <a:pt x="740830" y="116416"/>
                </a:cubicBezTo>
                <a:cubicBezTo>
                  <a:pt x="774745" y="51740"/>
                  <a:pt x="868010" y="0"/>
                  <a:pt x="944317"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descr="Idea">
            <a:extLst>
              <a:ext uri="{FF2B5EF4-FFF2-40B4-BE49-F238E27FC236}">
                <a16:creationId xmlns:a16="http://schemas.microsoft.com/office/drawing/2014/main" id="{E9750B23-F4D5-4C20-B0B0-357E987223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92323" y="3168472"/>
            <a:ext cx="2223528" cy="2223528"/>
          </a:xfrm>
          <a:prstGeom prst="rect">
            <a:avLst/>
          </a:prstGeom>
        </p:spPr>
      </p:pic>
      <p:pic>
        <p:nvPicPr>
          <p:cNvPr id="9" name="Picture 8">
            <a:extLst>
              <a:ext uri="{FF2B5EF4-FFF2-40B4-BE49-F238E27FC236}">
                <a16:creationId xmlns:a16="http://schemas.microsoft.com/office/drawing/2014/main" id="{A1DC64BE-A4CF-4BB7-96A3-F70A2C396B27}"/>
              </a:ext>
            </a:extLst>
          </p:cNvPr>
          <p:cNvPicPr>
            <a:picLocks noChangeAspect="1"/>
          </p:cNvPicPr>
          <p:nvPr/>
        </p:nvPicPr>
        <p:blipFill>
          <a:blip r:embed="rId9"/>
          <a:stretch>
            <a:fillRect/>
          </a:stretch>
        </p:blipFill>
        <p:spPr>
          <a:xfrm>
            <a:off x="6959347" y="1532565"/>
            <a:ext cx="1601312" cy="1605616"/>
          </a:xfrm>
          <a:prstGeom prst="rect">
            <a:avLst/>
          </a:prstGeom>
          <a:noFill/>
        </p:spPr>
      </p:pic>
      <p:pic>
        <p:nvPicPr>
          <p:cNvPr id="4" name="Audio 3">
            <a:hlinkClick r:id="" action="ppaction://media"/>
            <a:extLst>
              <a:ext uri="{FF2B5EF4-FFF2-40B4-BE49-F238E27FC236}">
                <a16:creationId xmlns:a16="http://schemas.microsoft.com/office/drawing/2014/main" id="{80EAF5B1-DE1C-0646-8922-4C52F070E5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7776678"/>
      </p:ext>
    </p:extLst>
  </p:cSld>
  <p:clrMapOvr>
    <a:masterClrMapping/>
  </p:clrMapOvr>
  <mc:AlternateContent xmlns:mc="http://schemas.openxmlformats.org/markup-compatibility/2006" xmlns:p14="http://schemas.microsoft.com/office/powerpoint/2010/main">
    <mc:Choice Requires="p14">
      <p:transition spd="slow" p14:dur="2000" advTm="30567"/>
    </mc:Choice>
    <mc:Fallback xmlns="">
      <p:transition spd="slow" advTm="3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3A4F62-CF79-4465-A723-4CDA1DCA7C01}"/>
              </a:ext>
            </a:extLst>
          </p:cNvPr>
          <p:cNvSpPr>
            <a:spLocks noGrp="1"/>
          </p:cNvSpPr>
          <p:nvPr>
            <p:ph type="title"/>
          </p:nvPr>
        </p:nvSpPr>
        <p:spPr>
          <a:xfrm>
            <a:off x="284681" y="153769"/>
            <a:ext cx="3848096" cy="1019711"/>
          </a:xfrm>
          <a:solidFill>
            <a:schemeClr val="accent1">
              <a:lumMod val="60000"/>
              <a:lumOff val="40000"/>
            </a:schemeClr>
          </a:solidFill>
        </p:spPr>
        <p:txBody>
          <a:bodyPr vert="horz" lIns="91440" tIns="45720" rIns="91440" bIns="45720" rtlCol="0" anchor="ctr">
            <a:normAutofit fontScale="90000"/>
          </a:bodyPr>
          <a:lstStyle/>
          <a:p>
            <a:pPr>
              <a:lnSpc>
                <a:spcPct val="90000"/>
              </a:lnSpc>
            </a:pPr>
            <a:r>
              <a:rPr lang="en-US" sz="3500" b="1" kern="1200" dirty="0">
                <a:solidFill>
                  <a:schemeClr val="bg1"/>
                </a:solidFill>
                <a:latin typeface="Arial" panose="020B0604020202020204" pitchFamily="34" charset="0"/>
                <a:cs typeface="Arial" panose="020B0604020202020204" pitchFamily="34" charset="0"/>
              </a:rPr>
              <a:t>Why mouth care                      is essential?</a:t>
            </a:r>
          </a:p>
        </p:txBody>
      </p:sp>
      <p:sp>
        <p:nvSpPr>
          <p:cNvPr id="4" name="TextBox 3">
            <a:extLst>
              <a:ext uri="{FF2B5EF4-FFF2-40B4-BE49-F238E27FC236}">
                <a16:creationId xmlns:a16="http://schemas.microsoft.com/office/drawing/2014/main" id="{C6690A87-7523-4D42-BF03-5806B93A4089}"/>
              </a:ext>
            </a:extLst>
          </p:cNvPr>
          <p:cNvSpPr txBox="1"/>
          <p:nvPr/>
        </p:nvSpPr>
        <p:spPr>
          <a:xfrm>
            <a:off x="117040" y="1312008"/>
            <a:ext cx="4287319" cy="5154967"/>
          </a:xfrm>
          <a:prstGeom prst="rect">
            <a:avLst/>
          </a:prstGeom>
        </p:spPr>
        <p:txBody>
          <a:bodyPr vert="horz" lIns="91440" tIns="45720" rIns="91440" bIns="45720" rtlCol="0">
            <a:noAutofit/>
          </a:bodyPr>
          <a:lstStyle/>
          <a:p>
            <a:pPr marL="342900" indent="-228600">
              <a:lnSpc>
                <a:spcPct val="9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An essential part of promoting good health and quality of life for vulnerable people and people with learning disabilities  </a:t>
            </a:r>
          </a:p>
          <a:p>
            <a:pPr marL="342900" indent="-228600">
              <a:lnSpc>
                <a:spcPct val="9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Good oral health enables people to communicate effectively </a:t>
            </a:r>
          </a:p>
          <a:p>
            <a:pPr marL="342900" indent="-228600">
              <a:lnSpc>
                <a:spcPct val="9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Helps in ability to eat and enjoy a variety of foods</a:t>
            </a:r>
          </a:p>
          <a:p>
            <a:pPr marL="342900" indent="-228600">
              <a:lnSpc>
                <a:spcPct val="9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Care providers are delivering more complex care for an increasing number of                      vulnerable and older people </a:t>
            </a:r>
          </a:p>
          <a:p>
            <a:pPr marL="342900" indent="-228600">
              <a:lnSpc>
                <a:spcPct val="9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People are living longer and have complex health and social care needs  </a:t>
            </a:r>
          </a:p>
        </p:txBody>
      </p:sp>
      <p:sp>
        <p:nvSpPr>
          <p:cNvPr id="33" name="Freeform: Shape 3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2777" y="851518"/>
            <a:ext cx="4638605"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Tooth">
            <a:extLst>
              <a:ext uri="{FF2B5EF4-FFF2-40B4-BE49-F238E27FC236}">
                <a16:creationId xmlns:a16="http://schemas.microsoft.com/office/drawing/2014/main" id="{3CC8F08F-B525-4D30-9CF7-6061BD0B3C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51497" y="2507636"/>
            <a:ext cx="2413000" cy="2413000"/>
          </a:xfrm>
          <a:prstGeom prst="rect">
            <a:avLst/>
          </a:prstGeom>
        </p:spPr>
      </p:pic>
      <p:pic>
        <p:nvPicPr>
          <p:cNvPr id="3" name="Audio 2">
            <a:hlinkClick r:id="" action="ppaction://media"/>
            <a:extLst>
              <a:ext uri="{FF2B5EF4-FFF2-40B4-BE49-F238E27FC236}">
                <a16:creationId xmlns:a16="http://schemas.microsoft.com/office/drawing/2014/main" id="{FCFADA80-8434-4E48-B14F-9F2BA2205C2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740856322"/>
      </p:ext>
    </p:extLst>
  </p:cSld>
  <p:clrMapOvr>
    <a:masterClrMapping/>
  </p:clrMapOvr>
  <mc:AlternateContent xmlns:mc="http://schemas.openxmlformats.org/markup-compatibility/2006" xmlns:p14="http://schemas.microsoft.com/office/powerpoint/2010/main">
    <mc:Choice Requires="p14">
      <p:transition spd="slow" p14:dur="2000" advTm="32751"/>
    </mc:Choice>
    <mc:Fallback xmlns="">
      <p:transition spd="slow" advTm="32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3A4F62-CF79-4465-A723-4CDA1DCA7C01}"/>
              </a:ext>
            </a:extLst>
          </p:cNvPr>
          <p:cNvSpPr>
            <a:spLocks noGrp="1"/>
          </p:cNvSpPr>
          <p:nvPr>
            <p:ph type="title"/>
          </p:nvPr>
        </p:nvSpPr>
        <p:spPr>
          <a:xfrm>
            <a:off x="429262" y="197908"/>
            <a:ext cx="4035701" cy="1347108"/>
          </a:xfrm>
          <a:solidFill>
            <a:schemeClr val="accent1">
              <a:lumMod val="60000"/>
              <a:lumOff val="40000"/>
            </a:schemeClr>
          </a:solidFill>
        </p:spPr>
        <p:txBody>
          <a:bodyPr vert="horz" lIns="91440" tIns="45720" rIns="91440" bIns="45720" rtlCol="0" anchor="b">
            <a:normAutofit fontScale="90000"/>
          </a:bodyPr>
          <a:lstStyle/>
          <a:p>
            <a:pPr>
              <a:lnSpc>
                <a:spcPct val="90000"/>
              </a:lnSpc>
            </a:pPr>
            <a:br>
              <a:rPr lang="en-US" sz="2400" b="1" kern="1200" dirty="0">
                <a:solidFill>
                  <a:schemeClr val="bg1"/>
                </a:solidFill>
                <a:latin typeface="Arial" panose="020B0604020202020204" pitchFamily="34" charset="0"/>
                <a:cs typeface="Arial" panose="020B0604020202020204" pitchFamily="34" charset="0"/>
              </a:rPr>
            </a:br>
            <a:r>
              <a:rPr lang="en-US" sz="2800" b="1" kern="1200" dirty="0">
                <a:solidFill>
                  <a:schemeClr val="bg1"/>
                </a:solidFill>
                <a:latin typeface="Arial" panose="020B0604020202020204" pitchFamily="34" charset="0"/>
                <a:cs typeface="Arial" panose="020B0604020202020204" pitchFamily="34" charset="0"/>
              </a:rPr>
              <a:t>Good mouth care and independence are linked  </a:t>
            </a:r>
            <a:endParaRPr lang="en-US" sz="2400" kern="1200" dirty="0">
              <a:solidFill>
                <a:schemeClr val="bg1"/>
              </a:solidFill>
              <a:latin typeface="+mj-lt"/>
              <a:ea typeface="+mj-ea"/>
              <a:cs typeface="+mj-cs"/>
            </a:endParaRPr>
          </a:p>
        </p:txBody>
      </p:sp>
      <p:sp>
        <p:nvSpPr>
          <p:cNvPr id="40"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44031" y="1311536"/>
            <a:ext cx="506513"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2"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77448" y="1059710"/>
            <a:ext cx="412869"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EDCFF394-A473-4BD7-91A2-399F6F2B2C64}"/>
              </a:ext>
            </a:extLst>
          </p:cNvPr>
          <p:cNvSpPr txBox="1"/>
          <p:nvPr/>
        </p:nvSpPr>
        <p:spPr>
          <a:xfrm>
            <a:off x="429262" y="1752815"/>
            <a:ext cx="5116624" cy="4502303"/>
          </a:xfrm>
          <a:prstGeom prst="rect">
            <a:avLst/>
          </a:prstGeom>
        </p:spPr>
        <p:txBody>
          <a:bodyPr vert="horz" lIns="91440" tIns="45720" rIns="91440" bIns="45720" rtlCol="0">
            <a:noAutofit/>
          </a:bodyPr>
          <a:lstStyle/>
          <a:p>
            <a:pPr>
              <a:lnSpc>
                <a:spcPct val="90000"/>
              </a:lnSpc>
              <a:spcBef>
                <a:spcPts val="200"/>
              </a:spcBef>
              <a:spcAft>
                <a:spcPts val="200"/>
              </a:spcAft>
            </a:pPr>
            <a:r>
              <a:rPr lang="en-US" sz="2200" dirty="0">
                <a:latin typeface="Arial" panose="020B0604020202020204" pitchFamily="34" charset="0"/>
                <a:cs typeface="Arial" panose="020B0604020202020204" pitchFamily="34" charset="0"/>
              </a:rPr>
              <a:t>Loss of function - physical or cognitive can impact on people's ability to care for their mouth and rapidly increases the risk of dental disease.  </a:t>
            </a:r>
          </a:p>
          <a:p>
            <a:pPr indent="-228600">
              <a:lnSpc>
                <a:spcPct val="90000"/>
              </a:lnSpc>
              <a:spcBef>
                <a:spcPts val="200"/>
              </a:spcBef>
              <a:spcAft>
                <a:spcPts val="200"/>
              </a:spcAft>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a:lnSpc>
                <a:spcPct val="90000"/>
              </a:lnSpc>
              <a:spcBef>
                <a:spcPts val="200"/>
              </a:spcBef>
              <a:spcAft>
                <a:spcPts val="200"/>
              </a:spcAft>
            </a:pPr>
            <a:r>
              <a:rPr lang="en-US" sz="2200" dirty="0">
                <a:latin typeface="Arial" panose="020B0604020202020204" pitchFamily="34" charset="0"/>
                <a:cs typeface="Arial" panose="020B0604020202020204" pitchFamily="34" charset="0"/>
              </a:rPr>
              <a:t>The risk of dental disease increases quickly when someone has:</a:t>
            </a:r>
          </a:p>
          <a:p>
            <a:pPr marL="342900" indent="-228600">
              <a:lnSpc>
                <a:spcPct val="90000"/>
              </a:lnSpc>
              <a:spcBef>
                <a:spcPts val="200"/>
              </a:spcBef>
              <a:spcAft>
                <a:spcPts val="200"/>
              </a:spcAft>
              <a:buFont typeface="Arial" panose="020B0604020202020204" pitchFamily="34" charset="0"/>
              <a:buChar char="•"/>
            </a:pPr>
            <a:r>
              <a:rPr lang="en-US" sz="2200" dirty="0">
                <a:latin typeface="Arial" panose="020B0604020202020204" pitchFamily="34" charset="0"/>
                <a:cs typeface="Arial" panose="020B0604020202020204" pitchFamily="34" charset="0"/>
              </a:rPr>
              <a:t>Dementia</a:t>
            </a:r>
          </a:p>
          <a:p>
            <a:pPr marL="342900" indent="-228600">
              <a:lnSpc>
                <a:spcPct val="90000"/>
              </a:lnSpc>
              <a:spcBef>
                <a:spcPts val="200"/>
              </a:spcBef>
              <a:spcAft>
                <a:spcPts val="200"/>
              </a:spcAft>
              <a:buFont typeface="Arial" panose="020B0604020202020204" pitchFamily="34" charset="0"/>
              <a:buChar char="•"/>
            </a:pPr>
            <a:r>
              <a:rPr lang="en-US" sz="2200" dirty="0">
                <a:latin typeface="Arial" panose="020B0604020202020204" pitchFamily="34" charset="0"/>
                <a:cs typeface="Arial" panose="020B0604020202020204" pitchFamily="34" charset="0"/>
              </a:rPr>
              <a:t>A degenerative illness</a:t>
            </a:r>
          </a:p>
          <a:p>
            <a:pPr marL="342900" indent="-228600">
              <a:lnSpc>
                <a:spcPct val="90000"/>
              </a:lnSpc>
              <a:spcBef>
                <a:spcPts val="200"/>
              </a:spcBef>
              <a:spcAft>
                <a:spcPts val="200"/>
              </a:spcAft>
              <a:buFont typeface="Arial" panose="020B0604020202020204" pitchFamily="34" charset="0"/>
              <a:buChar char="•"/>
            </a:pPr>
            <a:r>
              <a:rPr lang="en-US" sz="2200" dirty="0">
                <a:latin typeface="Arial" panose="020B0604020202020204" pitchFamily="34" charset="0"/>
                <a:cs typeface="Arial" panose="020B0604020202020204" pitchFamily="34" charset="0"/>
              </a:rPr>
              <a:t>Suffered a stroke</a:t>
            </a:r>
          </a:p>
          <a:p>
            <a:pPr marL="342900" indent="-228600">
              <a:lnSpc>
                <a:spcPct val="90000"/>
              </a:lnSpc>
              <a:spcBef>
                <a:spcPts val="200"/>
              </a:spcBef>
              <a:spcAft>
                <a:spcPts val="200"/>
              </a:spcAft>
              <a:buFont typeface="Arial" panose="020B0604020202020204" pitchFamily="34" charset="0"/>
              <a:buChar char="•"/>
            </a:pPr>
            <a:r>
              <a:rPr lang="en-US" sz="2200" dirty="0">
                <a:latin typeface="Arial" panose="020B0604020202020204" pitchFamily="34" charset="0"/>
                <a:cs typeface="Arial" panose="020B0604020202020204" pitchFamily="34" charset="0"/>
              </a:rPr>
              <a:t>Autism </a:t>
            </a:r>
          </a:p>
          <a:p>
            <a:pPr marL="342900" indent="-228600">
              <a:lnSpc>
                <a:spcPct val="90000"/>
              </a:lnSpc>
              <a:spcBef>
                <a:spcPts val="200"/>
              </a:spcBef>
              <a:spcAft>
                <a:spcPts val="200"/>
              </a:spcAft>
              <a:buFont typeface="Arial" panose="020B0604020202020204" pitchFamily="34" charset="0"/>
              <a:buChar char="•"/>
            </a:pPr>
            <a:r>
              <a:rPr lang="en-US" sz="2200" dirty="0">
                <a:latin typeface="Arial" panose="020B0604020202020204" pitchFamily="34" charset="0"/>
                <a:cs typeface="Arial" panose="020B0604020202020204" pitchFamily="34" charset="0"/>
              </a:rPr>
              <a:t>Acquired a brain injury </a:t>
            </a:r>
          </a:p>
          <a:p>
            <a:pPr marL="342900" indent="-228600">
              <a:lnSpc>
                <a:spcPct val="90000"/>
              </a:lnSpc>
              <a:spcBef>
                <a:spcPts val="200"/>
              </a:spcBef>
              <a:spcAft>
                <a:spcPts val="200"/>
              </a:spcAft>
              <a:buFont typeface="Arial" panose="020B0604020202020204" pitchFamily="34" charset="0"/>
              <a:buChar char="•"/>
            </a:pPr>
            <a:r>
              <a:rPr lang="en-US" sz="2200" dirty="0">
                <a:latin typeface="Arial" panose="020B0604020202020204" pitchFamily="34" charset="0"/>
                <a:cs typeface="Arial" panose="020B0604020202020204" pitchFamily="34" charset="0"/>
              </a:rPr>
              <a:t>A mental health condition </a:t>
            </a:r>
          </a:p>
          <a:p>
            <a:pPr marL="342900" indent="-228600">
              <a:lnSpc>
                <a:spcPct val="90000"/>
              </a:lnSpc>
              <a:spcBef>
                <a:spcPts val="200"/>
              </a:spcBef>
              <a:spcAft>
                <a:spcPts val="200"/>
              </a:spcAft>
              <a:buFont typeface="Arial" panose="020B0604020202020204" pitchFamily="34" charset="0"/>
              <a:buChar char="•"/>
            </a:pPr>
            <a:r>
              <a:rPr lang="en-US" sz="2200" dirty="0">
                <a:latin typeface="Arial" panose="020B0604020202020204" pitchFamily="34" charset="0"/>
                <a:cs typeface="Arial" panose="020B0604020202020204" pitchFamily="34" charset="0"/>
              </a:rPr>
              <a:t>Severe learning difficulties</a:t>
            </a:r>
          </a:p>
        </p:txBody>
      </p:sp>
      <p:sp>
        <p:nvSpPr>
          <p:cNvPr id="44" name="Freeform 5">
            <a:extLst>
              <a:ext uri="{FF2B5EF4-FFF2-40B4-BE49-F238E27FC236}">
                <a16:creationId xmlns:a16="http://schemas.microsoft.com/office/drawing/2014/main" id="{09C89D1D-8C73-4FE3-BB9A-0A66D0F9C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162142" y="1645694"/>
            <a:ext cx="351693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7" name="Graphic 6" descr="Tooth">
            <a:extLst>
              <a:ext uri="{FF2B5EF4-FFF2-40B4-BE49-F238E27FC236}">
                <a16:creationId xmlns:a16="http://schemas.microsoft.com/office/drawing/2014/main" id="{3CC8F08F-B525-4D30-9CF7-6061BD0B3C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60258" y="2742857"/>
            <a:ext cx="1920698" cy="1920698"/>
          </a:xfrm>
          <a:prstGeom prst="rect">
            <a:avLst/>
          </a:prstGeom>
        </p:spPr>
      </p:pic>
      <p:sp>
        <p:nvSpPr>
          <p:cNvPr id="4" name="TextBox 3">
            <a:extLst>
              <a:ext uri="{FF2B5EF4-FFF2-40B4-BE49-F238E27FC236}">
                <a16:creationId xmlns:a16="http://schemas.microsoft.com/office/drawing/2014/main" id="{C6690A87-7523-4D42-BF03-5806B93A4089}"/>
              </a:ext>
            </a:extLst>
          </p:cNvPr>
          <p:cNvSpPr txBox="1"/>
          <p:nvPr/>
        </p:nvSpPr>
        <p:spPr>
          <a:xfrm>
            <a:off x="429262" y="1041009"/>
            <a:ext cx="4273842" cy="5368210"/>
          </a:xfrm>
          <a:prstGeom prst="rect">
            <a:avLst/>
          </a:prstGeom>
        </p:spPr>
        <p:txBody>
          <a:bodyPr vert="horz" lIns="91440" tIns="45720" rIns="91440" bIns="45720" rtlCol="0">
            <a:normAutofit/>
          </a:bodyPr>
          <a:lstStyle/>
          <a:p>
            <a:pPr marL="114300">
              <a:lnSpc>
                <a:spcPct val="90000"/>
              </a:lnSpc>
              <a:spcBef>
                <a:spcPts val="600"/>
              </a:spcBef>
              <a:spcAft>
                <a:spcPts val="600"/>
              </a:spcAft>
            </a:pPr>
            <a:endParaRPr lang="en-US" sz="1300" dirty="0"/>
          </a:p>
        </p:txBody>
      </p:sp>
      <p:pic>
        <p:nvPicPr>
          <p:cNvPr id="3" name="Audio 2">
            <a:hlinkClick r:id="" action="ppaction://media"/>
            <a:extLst>
              <a:ext uri="{FF2B5EF4-FFF2-40B4-BE49-F238E27FC236}">
                <a16:creationId xmlns:a16="http://schemas.microsoft.com/office/drawing/2014/main" id="{839514CC-1B5F-6C44-9759-A037B3DB896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35044081"/>
      </p:ext>
    </p:extLst>
  </p:cSld>
  <p:clrMapOvr>
    <a:masterClrMapping/>
  </p:clrMapOvr>
  <mc:AlternateContent xmlns:mc="http://schemas.openxmlformats.org/markup-compatibility/2006" xmlns:p14="http://schemas.microsoft.com/office/powerpoint/2010/main">
    <mc:Choice Requires="p14">
      <p:transition spd="slow" p14:dur="2000" advTm="35900"/>
    </mc:Choice>
    <mc:Fallback xmlns="">
      <p:transition spd="slow" advTm="3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 name="Rectangle 7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688568-69F6-460B-B870-A9F53EA5D35C}"/>
              </a:ext>
            </a:extLst>
          </p:cNvPr>
          <p:cNvSpPr>
            <a:spLocks noGrp="1"/>
          </p:cNvSpPr>
          <p:nvPr>
            <p:ph type="title"/>
          </p:nvPr>
        </p:nvSpPr>
        <p:spPr>
          <a:xfrm>
            <a:off x="613349" y="963877"/>
            <a:ext cx="2746498" cy="4930246"/>
          </a:xfrm>
        </p:spPr>
        <p:style>
          <a:lnRef idx="0">
            <a:scrgbClr r="0" g="0" b="0"/>
          </a:lnRef>
          <a:fillRef idx="0">
            <a:scrgbClr r="0" g="0" b="0"/>
          </a:fillRef>
          <a:effectRef idx="0">
            <a:scrgbClr r="0" g="0" b="0"/>
          </a:effectRef>
          <a:fontRef idx="minor">
            <a:schemeClr val="lt1"/>
          </a:fontRef>
        </p:style>
        <p:txBody>
          <a:bodyPr>
            <a:normAutofit/>
          </a:bodyPr>
          <a:lstStyle/>
          <a:p>
            <a:pPr algn="r">
              <a:lnSpc>
                <a:spcPct val="90000"/>
              </a:lnSpc>
              <a:spcBef>
                <a:spcPts val="600"/>
              </a:spcBef>
              <a:spcAft>
                <a:spcPts val="600"/>
              </a:spcAft>
            </a:pPr>
            <a:r>
              <a:rPr lang="en-US" sz="2400" b="1" dirty="0">
                <a:solidFill>
                  <a:schemeClr val="accent1"/>
                </a:solidFill>
                <a:latin typeface="Arial"/>
                <a:cs typeface="Calibri"/>
              </a:rPr>
              <a:t>People with </a:t>
            </a:r>
            <a:br>
              <a:rPr lang="en-US" sz="2400" b="1" dirty="0">
                <a:solidFill>
                  <a:schemeClr val="accent1"/>
                </a:solidFill>
                <a:latin typeface="Arial"/>
                <a:cs typeface="Calibri"/>
              </a:rPr>
            </a:br>
            <a:r>
              <a:rPr lang="en-US" sz="2400" b="1" dirty="0">
                <a:solidFill>
                  <a:schemeClr val="accent1"/>
                </a:solidFill>
                <a:latin typeface="Arial"/>
                <a:cs typeface="Calibri"/>
              </a:rPr>
              <a:t>good oral health</a:t>
            </a:r>
            <a:br>
              <a:rPr lang="en-US" sz="2400" b="1" dirty="0">
                <a:solidFill>
                  <a:schemeClr val="accent1"/>
                </a:solidFill>
                <a:latin typeface="Arial"/>
                <a:cs typeface="Calibri"/>
              </a:rPr>
            </a:br>
            <a:r>
              <a:rPr lang="en-US" sz="2400" b="1" dirty="0">
                <a:solidFill>
                  <a:schemeClr val="accent1"/>
                </a:solidFill>
                <a:latin typeface="Arial"/>
                <a:cs typeface="Calibri"/>
              </a:rPr>
              <a:t>are able to eat and drink properly, helping them take part in life, stay independent for longer and                      recover from                     episodes of frailty more quickly.</a:t>
            </a:r>
          </a:p>
        </p:txBody>
      </p:sp>
      <p:cxnSp>
        <p:nvCxnSpPr>
          <p:cNvPr id="204" name="Straight Connector 7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15E31A-325A-469D-BF17-EE90744C39E4}"/>
              </a:ext>
            </a:extLst>
          </p:cNvPr>
          <p:cNvSpPr>
            <a:spLocks noGrp="1"/>
          </p:cNvSpPr>
          <p:nvPr>
            <p:ph idx="1"/>
          </p:nvPr>
        </p:nvSpPr>
        <p:spPr>
          <a:xfrm>
            <a:off x="3610103" y="963877"/>
            <a:ext cx="5292717" cy="5574083"/>
          </a:xfrm>
        </p:spPr>
        <p:txBody>
          <a:bodyPr vert="horz" lIns="91440" tIns="45720" rIns="91440" bIns="45720" rtlCol="0" anchor="ctr">
            <a:normAutofit/>
          </a:bodyPr>
          <a:lstStyle/>
          <a:p>
            <a:pPr marL="0" indent="0">
              <a:lnSpc>
                <a:spcPct val="90000"/>
              </a:lnSpc>
              <a:spcBef>
                <a:spcPts val="600"/>
              </a:spcBef>
              <a:spcAft>
                <a:spcPts val="600"/>
              </a:spcAft>
              <a:buNone/>
            </a:pPr>
            <a:r>
              <a:rPr lang="en-GB" sz="2400" b="1" dirty="0">
                <a:latin typeface="Arial" panose="020B0604020202020204" pitchFamily="34" charset="0"/>
                <a:ea typeface="+mn-lt"/>
                <a:cs typeface="Arial" panose="020B0604020202020204" pitchFamily="34" charset="0"/>
              </a:rPr>
              <a:t>Poor oral health impacts on:</a:t>
            </a:r>
            <a:endParaRPr lang="en-GB" sz="2400" b="1" dirty="0">
              <a:latin typeface="Arial" panose="020B0604020202020204" pitchFamily="34" charset="0"/>
              <a:cs typeface="Arial" panose="020B0604020202020204" pitchFamily="34" charset="0"/>
            </a:endParaRPr>
          </a:p>
          <a:p>
            <a:pPr>
              <a:lnSpc>
                <a:spcPct val="90000"/>
              </a:lnSpc>
              <a:spcBef>
                <a:spcPts val="600"/>
              </a:spcBef>
              <a:spcAft>
                <a:spcPts val="600"/>
              </a:spcAft>
            </a:pPr>
            <a:r>
              <a:rPr lang="en-GB" sz="2400" dirty="0">
                <a:latin typeface="Arial" panose="020B0604020202020204" pitchFamily="34" charset="0"/>
                <a:ea typeface="+mn-lt"/>
                <a:cs typeface="Arial" panose="020B0604020202020204" pitchFamily="34" charset="0"/>
              </a:rPr>
              <a:t>Dignity, general health and well-being and quality of life </a:t>
            </a:r>
            <a:endParaRPr lang="en-GB" sz="2400" dirty="0">
              <a:latin typeface="Arial" panose="020B0604020202020204" pitchFamily="34" charset="0"/>
              <a:cs typeface="Arial" panose="020B0604020202020204" pitchFamily="34" charset="0"/>
            </a:endParaRPr>
          </a:p>
          <a:p>
            <a:pPr>
              <a:lnSpc>
                <a:spcPct val="90000"/>
              </a:lnSpc>
              <a:spcBef>
                <a:spcPts val="600"/>
              </a:spcBef>
              <a:spcAft>
                <a:spcPts val="600"/>
              </a:spcAft>
            </a:pPr>
            <a:r>
              <a:rPr lang="en-GB" sz="2400" dirty="0">
                <a:latin typeface="Arial" panose="020B0604020202020204" pitchFamily="34" charset="0"/>
                <a:ea typeface="+mn-lt"/>
                <a:cs typeface="Arial" panose="020B0604020202020204" pitchFamily="34" charset="0"/>
              </a:rPr>
              <a:t>Hydration and nutrition</a:t>
            </a:r>
            <a:endParaRPr lang="en-GB" sz="2400" dirty="0">
              <a:latin typeface="Arial" panose="020B0604020202020204" pitchFamily="34" charset="0"/>
              <a:cs typeface="Arial" panose="020B0604020202020204" pitchFamily="34" charset="0"/>
            </a:endParaRPr>
          </a:p>
          <a:p>
            <a:pPr>
              <a:lnSpc>
                <a:spcPct val="90000"/>
              </a:lnSpc>
              <a:spcBef>
                <a:spcPts val="600"/>
              </a:spcBef>
              <a:spcAft>
                <a:spcPts val="600"/>
              </a:spcAft>
            </a:pPr>
            <a:r>
              <a:rPr lang="en-GB" sz="2400" dirty="0">
                <a:latin typeface="Arial" panose="020B0604020202020204" pitchFamily="34" charset="0"/>
                <a:ea typeface="+mn-lt"/>
                <a:cs typeface="Arial" panose="020B0604020202020204" pitchFamily="34" charset="0"/>
              </a:rPr>
              <a:t>Comfort, mood and behaviour </a:t>
            </a:r>
            <a:endParaRPr lang="en-GB" sz="2400" dirty="0">
              <a:latin typeface="Arial" panose="020B0604020202020204" pitchFamily="34" charset="0"/>
              <a:cs typeface="Arial" panose="020B0604020202020204" pitchFamily="34" charset="0"/>
            </a:endParaRPr>
          </a:p>
          <a:p>
            <a:pPr>
              <a:lnSpc>
                <a:spcPct val="90000"/>
              </a:lnSpc>
              <a:spcBef>
                <a:spcPts val="600"/>
              </a:spcBef>
              <a:spcAft>
                <a:spcPts val="600"/>
              </a:spcAft>
            </a:pPr>
            <a:r>
              <a:rPr lang="en-GB" sz="2400" dirty="0">
                <a:latin typeface="Arial" panose="020B0604020202020204" pitchFamily="34" charset="0"/>
                <a:ea typeface="+mn-lt"/>
                <a:cs typeface="Arial" panose="020B0604020202020204" pitchFamily="34" charset="0"/>
              </a:rPr>
              <a:t>Speech</a:t>
            </a:r>
          </a:p>
          <a:p>
            <a:pPr>
              <a:lnSpc>
                <a:spcPct val="90000"/>
              </a:lnSpc>
              <a:spcBef>
                <a:spcPts val="600"/>
              </a:spcBef>
              <a:spcAft>
                <a:spcPts val="600"/>
              </a:spcAft>
            </a:pPr>
            <a:r>
              <a:rPr lang="en-GB" sz="2400" dirty="0">
                <a:latin typeface="Arial" panose="020B0604020202020204" pitchFamily="34" charset="0"/>
                <a:ea typeface="+mn-lt"/>
                <a:cs typeface="Arial" panose="020B0604020202020204" pitchFamily="34" charset="0"/>
              </a:rPr>
              <a:t>Ability to smile, communicate, eat and swallow </a:t>
            </a:r>
            <a:endParaRPr lang="en-GB" sz="2400" dirty="0">
              <a:latin typeface="Arial" panose="020B0604020202020204" pitchFamily="34" charset="0"/>
              <a:cs typeface="Arial" panose="020B0604020202020204" pitchFamily="34" charset="0"/>
            </a:endParaRPr>
          </a:p>
          <a:p>
            <a:pPr>
              <a:lnSpc>
                <a:spcPct val="90000"/>
              </a:lnSpc>
              <a:spcBef>
                <a:spcPts val="600"/>
              </a:spcBef>
              <a:spcAft>
                <a:spcPts val="600"/>
              </a:spcAft>
            </a:pPr>
            <a:r>
              <a:rPr lang="en-GB" sz="2400" dirty="0">
                <a:latin typeface="Arial" panose="020B0604020202020204" pitchFamily="34" charset="0"/>
                <a:ea typeface="+mn-lt"/>
                <a:cs typeface="Arial" panose="020B0604020202020204" pitchFamily="34" charset="0"/>
              </a:rPr>
              <a:t>Self-confidence</a:t>
            </a:r>
            <a:endParaRPr lang="en-GB" sz="2400" dirty="0">
              <a:latin typeface="Arial" panose="020B0604020202020204" pitchFamily="34" charset="0"/>
              <a:cs typeface="Arial" panose="020B0604020202020204" pitchFamily="34" charset="0"/>
            </a:endParaRPr>
          </a:p>
          <a:p>
            <a:pPr marL="0" indent="0" algn="ctr">
              <a:lnSpc>
                <a:spcPct val="90000"/>
              </a:lnSpc>
              <a:spcBef>
                <a:spcPts val="600"/>
              </a:spcBef>
              <a:spcAft>
                <a:spcPts val="600"/>
              </a:spcAft>
              <a:buNone/>
            </a:pPr>
            <a:r>
              <a:rPr lang="en-GB" sz="2400" b="1" dirty="0">
                <a:latin typeface="Arial" panose="020B0604020202020204" pitchFamily="34" charset="0"/>
                <a:ea typeface="+mn-lt"/>
                <a:cs typeface="Arial" panose="020B0604020202020204" pitchFamily="34" charset="0"/>
              </a:rPr>
              <a:t>Poor oral health is also linked with aspiration pneumonia, diabetes, coronary heart disease, strokes and peripheral vascular disease</a:t>
            </a:r>
            <a:endParaRPr lang="en-GB" sz="2400" b="1" dirty="0">
              <a:latin typeface="Arial" panose="020B0604020202020204" pitchFamily="34" charset="0"/>
              <a:cs typeface="Arial" panose="020B0604020202020204" pitchFamily="34" charset="0"/>
            </a:endParaRPr>
          </a:p>
          <a:p>
            <a:pPr>
              <a:lnSpc>
                <a:spcPct val="90000"/>
              </a:lnSpc>
            </a:pPr>
            <a:endParaRPr lang="en-GB" sz="1800" b="1" dirty="0">
              <a:cs typeface="Calibri"/>
            </a:endParaRPr>
          </a:p>
        </p:txBody>
      </p:sp>
      <p:pic>
        <p:nvPicPr>
          <p:cNvPr id="5" name="Audio 4">
            <a:hlinkClick r:id="" action="ppaction://media"/>
            <a:extLst>
              <a:ext uri="{FF2B5EF4-FFF2-40B4-BE49-F238E27FC236}">
                <a16:creationId xmlns:a16="http://schemas.microsoft.com/office/drawing/2014/main" id="{5AE8D14B-AF7F-9B40-A7A5-16A1C5D816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01127065"/>
      </p:ext>
    </p:extLst>
  </p:cSld>
  <p:clrMapOvr>
    <a:masterClrMapping/>
  </p:clrMapOvr>
  <mc:AlternateContent xmlns:mc="http://schemas.openxmlformats.org/markup-compatibility/2006" xmlns:p14="http://schemas.microsoft.com/office/powerpoint/2010/main">
    <mc:Choice Requires="p14">
      <p:transition spd="slow" p14:dur="2000" advTm="42830"/>
    </mc:Choice>
    <mc:Fallback xmlns="">
      <p:transition spd="slow" advTm="4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7E10A2-0D39-4883-B5C9-1C63791DD232}"/>
              </a:ext>
            </a:extLst>
          </p:cNvPr>
          <p:cNvSpPr>
            <a:spLocks noGrp="1"/>
          </p:cNvSpPr>
          <p:nvPr>
            <p:ph type="title"/>
          </p:nvPr>
        </p:nvSpPr>
        <p:spPr>
          <a:xfrm>
            <a:off x="0" y="0"/>
            <a:ext cx="9141713" cy="793310"/>
          </a:xfrm>
          <a:solidFill>
            <a:schemeClr val="tx2">
              <a:lumMod val="40000"/>
              <a:lumOff val="60000"/>
            </a:schemeClr>
          </a:solidFill>
        </p:spPr>
        <p:txBody>
          <a:bodyPr>
            <a:normAutofit/>
          </a:bodyPr>
          <a:lstStyle/>
          <a:p>
            <a:pPr algn="l"/>
            <a:r>
              <a:rPr lang="en-US" b="1" dirty="0">
                <a:solidFill>
                  <a:schemeClr val="bg1"/>
                </a:solidFill>
                <a:latin typeface="Arial" panose="020B0604020202020204" pitchFamily="34" charset="0"/>
                <a:cs typeface="Arial" panose="020B0604020202020204" pitchFamily="34" charset="0"/>
              </a:rPr>
              <a:t>  National drivers</a:t>
            </a:r>
            <a:endParaRPr lang="en-GB" b="1" dirty="0">
              <a:solidFill>
                <a:schemeClr val="bg1"/>
              </a:solidFill>
              <a:latin typeface="Arial" panose="020B0604020202020204" pitchFamily="34" charset="0"/>
              <a:cs typeface="Arial" panose="020B0604020202020204" pitchFamily="34" charset="0"/>
            </a:endParaRPr>
          </a:p>
        </p:txBody>
      </p:sp>
      <p:graphicFrame>
        <p:nvGraphicFramePr>
          <p:cNvPr id="8" name="Content Placeholder 2">
            <a:extLst>
              <a:ext uri="{FF2B5EF4-FFF2-40B4-BE49-F238E27FC236}">
                <a16:creationId xmlns:a16="http://schemas.microsoft.com/office/drawing/2014/main" id="{63A5D571-5A2B-4E87-A865-6316271466A4}"/>
              </a:ext>
            </a:extLst>
          </p:cNvPr>
          <p:cNvGraphicFramePr>
            <a:graphicFrameLocks noGrp="1"/>
          </p:cNvGraphicFramePr>
          <p:nvPr>
            <p:ph idx="1"/>
            <p:extLst>
              <p:ext uri="{D42A27DB-BD31-4B8C-83A1-F6EECF244321}">
                <p14:modId xmlns:p14="http://schemas.microsoft.com/office/powerpoint/2010/main" val="611581245"/>
              </p:ext>
            </p:extLst>
          </p:nvPr>
        </p:nvGraphicFramePr>
        <p:xfrm>
          <a:off x="0" y="793310"/>
          <a:ext cx="9144000" cy="56312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C1DEB191-0AC7-3546-A4A4-5D6533E222E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07282235"/>
      </p:ext>
    </p:extLst>
  </p:cSld>
  <p:clrMapOvr>
    <a:masterClrMapping/>
  </p:clrMapOvr>
  <mc:AlternateContent xmlns:mc="http://schemas.openxmlformats.org/markup-compatibility/2006" xmlns:p14="http://schemas.microsoft.com/office/powerpoint/2010/main">
    <mc:Choice Requires="p14">
      <p:transition spd="slow" p14:dur="2000" advTm="40682"/>
    </mc:Choice>
    <mc:Fallback xmlns="">
      <p:transition spd="slow" advTm="4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66A575-7835-4400-BEDE-89F2EF034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61D162-C52F-4988-8C72-3B5184C4C02F}"/>
              </a:ext>
            </a:extLst>
          </p:cNvPr>
          <p:cNvSpPr>
            <a:spLocks noGrp="1"/>
          </p:cNvSpPr>
          <p:nvPr>
            <p:ph type="title"/>
          </p:nvPr>
        </p:nvSpPr>
        <p:spPr>
          <a:xfrm>
            <a:off x="0" y="0"/>
            <a:ext cx="4101411" cy="6858000"/>
          </a:xfrm>
          <a:solidFill>
            <a:schemeClr val="tx2">
              <a:lumMod val="40000"/>
              <a:lumOff val="60000"/>
            </a:schemeClr>
          </a:solidFill>
        </p:spPr>
        <p:txBody>
          <a:bodyPr vert="horz" lIns="91440" tIns="45720" rIns="91440" bIns="45720" rtlCol="0" anchor="ctr">
            <a:normAutofit/>
          </a:bodyPr>
          <a:lstStyle/>
          <a:p>
            <a:pPr>
              <a:lnSpc>
                <a:spcPct val="90000"/>
              </a:lnSpc>
            </a:pPr>
            <a:r>
              <a:rPr lang="en-US" sz="3600" b="1" cap="all" dirty="0">
                <a:solidFill>
                  <a:srgbClr val="FFFFFF"/>
                </a:solidFill>
                <a:latin typeface="Arial" panose="020B0604020202020204" pitchFamily="34" charset="0"/>
                <a:cs typeface="Arial" panose="020B0604020202020204" pitchFamily="34" charset="0"/>
              </a:rPr>
              <a:t>NICE guidance </a:t>
            </a:r>
            <a:br>
              <a:rPr lang="en-US" sz="3600" b="1" cap="all" dirty="0">
                <a:solidFill>
                  <a:srgbClr val="FFFFFF"/>
                </a:solidFill>
                <a:latin typeface="Arial" panose="020B0604020202020204" pitchFamily="34" charset="0"/>
                <a:cs typeface="Arial" panose="020B0604020202020204" pitchFamily="34" charset="0"/>
              </a:rPr>
            </a:br>
            <a:r>
              <a:rPr lang="en-US" sz="3600" b="1" cap="all" dirty="0">
                <a:solidFill>
                  <a:srgbClr val="FFFFFF"/>
                </a:solidFill>
                <a:latin typeface="Arial" panose="020B0604020202020204" pitchFamily="34" charset="0"/>
                <a:cs typeface="Arial" panose="020B0604020202020204" pitchFamily="34" charset="0"/>
              </a:rPr>
              <a:t>and quality standards</a:t>
            </a:r>
            <a:br>
              <a:rPr lang="en-US" sz="4000" cap="all"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National Institute for Clinical Excellence                            (NG 48) </a:t>
            </a:r>
            <a:br>
              <a:rPr lang="en-US" sz="2800"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Improving oral health in care homes </a:t>
            </a:r>
            <a:br>
              <a:rPr lang="en-US" sz="2800"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(2016)​</a:t>
            </a:r>
            <a:br>
              <a:rPr lang="en-US" sz="2800" dirty="0">
                <a:solidFill>
                  <a:srgbClr val="FFFFFF"/>
                </a:solidFill>
                <a:latin typeface="Arial" panose="020B0604020202020204" pitchFamily="34" charset="0"/>
                <a:cs typeface="Arial" panose="020B0604020202020204" pitchFamily="34" charset="0"/>
              </a:rPr>
            </a:br>
            <a:endParaRPr lang="en-US" sz="2800" dirty="0">
              <a:solidFill>
                <a:srgbClr val="FFFFFF"/>
              </a:solidFill>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FC43D361-CA23-4811-9911-D4787EBE64B1}"/>
              </a:ext>
            </a:extLst>
          </p:cNvPr>
          <p:cNvPicPr>
            <a:picLocks noGrp="1" noChangeAspect="1"/>
          </p:cNvPicPr>
          <p:nvPr>
            <p:ph idx="1"/>
          </p:nvPr>
        </p:nvPicPr>
        <p:blipFill rotWithShape="1">
          <a:blip r:embed="rId5"/>
          <a:srcRect r="-2" b="1218"/>
          <a:stretch/>
        </p:blipFill>
        <p:spPr>
          <a:xfrm>
            <a:off x="4583177" y="618979"/>
            <a:ext cx="4094602" cy="5620042"/>
          </a:xfrm>
          <a:prstGeom prst="rect">
            <a:avLst/>
          </a:prstGeom>
          <a:solidFill>
            <a:schemeClr val="accent5"/>
          </a:solidFill>
          <a:ln w="76200">
            <a:solidFill>
              <a:schemeClr val="accent1">
                <a:lumMod val="40000"/>
                <a:lumOff val="60000"/>
              </a:schemeClr>
            </a:solidFill>
          </a:ln>
        </p:spPr>
      </p:pic>
      <p:pic>
        <p:nvPicPr>
          <p:cNvPr id="3" name="Audio 2">
            <a:hlinkClick r:id="" action="ppaction://media"/>
            <a:extLst>
              <a:ext uri="{FF2B5EF4-FFF2-40B4-BE49-F238E27FC236}">
                <a16:creationId xmlns:a16="http://schemas.microsoft.com/office/drawing/2014/main" id="{4F5DC91E-A618-7F47-96A9-DCBC11B95E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17109398"/>
      </p:ext>
    </p:extLst>
  </p:cSld>
  <p:clrMapOvr>
    <a:masterClrMapping/>
  </p:clrMapOvr>
  <mc:AlternateContent xmlns:mc="http://schemas.openxmlformats.org/markup-compatibility/2006" xmlns:p14="http://schemas.microsoft.com/office/powerpoint/2010/main">
    <mc:Choice Requires="p14">
      <p:transition spd="slow" p14:dur="2000" advTm="18731"/>
    </mc:Choice>
    <mc:Fallback xmlns="">
      <p:transition spd="slow" advTm="1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7"/>
</p:tagLst>
</file>

<file path=ppt/tags/tag10.xml><?xml version="1.0" encoding="utf-8"?>
<p:tagLst xmlns:a="http://schemas.openxmlformats.org/drawingml/2006/main" xmlns:r="http://schemas.openxmlformats.org/officeDocument/2006/relationships" xmlns:p="http://schemas.openxmlformats.org/presentationml/2006/main">
  <p:tag name="TIMING" val="|11.8|11.7|13.2"/>
</p:tagLst>
</file>

<file path=ppt/tags/tag11.xml><?xml version="1.0" encoding="utf-8"?>
<p:tagLst xmlns:a="http://schemas.openxmlformats.org/drawingml/2006/main" xmlns:r="http://schemas.openxmlformats.org/officeDocument/2006/relationships" xmlns:p="http://schemas.openxmlformats.org/presentationml/2006/main">
  <p:tag name="TIMING" val="|12.5|15.5|9.1"/>
</p:tagLst>
</file>

<file path=ppt/tags/tag12.xml><?xml version="1.0" encoding="utf-8"?>
<p:tagLst xmlns:a="http://schemas.openxmlformats.org/drawingml/2006/main" xmlns:r="http://schemas.openxmlformats.org/officeDocument/2006/relationships" xmlns:p="http://schemas.openxmlformats.org/presentationml/2006/main">
  <p:tag name="TIMING" val="|6.1|13.2"/>
</p:tagLst>
</file>

<file path=ppt/tags/tag13.xml><?xml version="1.0" encoding="utf-8"?>
<p:tagLst xmlns:a="http://schemas.openxmlformats.org/drawingml/2006/main" xmlns:r="http://schemas.openxmlformats.org/officeDocument/2006/relationships" xmlns:p="http://schemas.openxmlformats.org/presentationml/2006/main">
  <p:tag name="TIMING" val="|28.9|11.7"/>
</p:tagLst>
</file>

<file path=ppt/tags/tag2.xml><?xml version="1.0" encoding="utf-8"?>
<p:tagLst xmlns:a="http://schemas.openxmlformats.org/drawingml/2006/main" xmlns:r="http://schemas.openxmlformats.org/officeDocument/2006/relationships" xmlns:p="http://schemas.openxmlformats.org/presentationml/2006/main">
  <p:tag name="TIMING" val="|13.7"/>
</p:tagLst>
</file>

<file path=ppt/tags/tag3.xml><?xml version="1.0" encoding="utf-8"?>
<p:tagLst xmlns:a="http://schemas.openxmlformats.org/drawingml/2006/main" xmlns:r="http://schemas.openxmlformats.org/officeDocument/2006/relationships" xmlns:p="http://schemas.openxmlformats.org/presentationml/2006/main">
  <p:tag name="TIMING" val="|11.5|19"/>
</p:tagLst>
</file>

<file path=ppt/tags/tag4.xml><?xml version="1.0" encoding="utf-8"?>
<p:tagLst xmlns:a="http://schemas.openxmlformats.org/drawingml/2006/main" xmlns:r="http://schemas.openxmlformats.org/officeDocument/2006/relationships" xmlns:p="http://schemas.openxmlformats.org/presentationml/2006/main">
  <p:tag name="TIMING" val="|7.4|31.7"/>
</p:tagLst>
</file>

<file path=ppt/tags/tag5.xml><?xml version="1.0" encoding="utf-8"?>
<p:tagLst xmlns:a="http://schemas.openxmlformats.org/drawingml/2006/main" xmlns:r="http://schemas.openxmlformats.org/officeDocument/2006/relationships" xmlns:p="http://schemas.openxmlformats.org/presentationml/2006/main">
  <p:tag name="TIMING" val="|9.4"/>
</p:tagLst>
</file>

<file path=ppt/tags/tag6.xml><?xml version="1.0" encoding="utf-8"?>
<p:tagLst xmlns:a="http://schemas.openxmlformats.org/drawingml/2006/main" xmlns:r="http://schemas.openxmlformats.org/officeDocument/2006/relationships" xmlns:p="http://schemas.openxmlformats.org/presentationml/2006/main">
  <p:tag name="TIMING" val="|10.4|8.7"/>
</p:tagLst>
</file>

<file path=ppt/tags/tag7.xml><?xml version="1.0" encoding="utf-8"?>
<p:tagLst xmlns:a="http://schemas.openxmlformats.org/drawingml/2006/main" xmlns:r="http://schemas.openxmlformats.org/officeDocument/2006/relationships" xmlns:p="http://schemas.openxmlformats.org/presentationml/2006/main">
  <p:tag name="TIMING" val="|26.9|10"/>
</p:tagLst>
</file>

<file path=ppt/tags/tag8.xml><?xml version="1.0" encoding="utf-8"?>
<p:tagLst xmlns:a="http://schemas.openxmlformats.org/drawingml/2006/main" xmlns:r="http://schemas.openxmlformats.org/officeDocument/2006/relationships" xmlns:p="http://schemas.openxmlformats.org/presentationml/2006/main">
  <p:tag name="TIMING" val="|3.3|23.3"/>
</p:tagLst>
</file>

<file path=ppt/tags/tag9.xml><?xml version="1.0" encoding="utf-8"?>
<p:tagLst xmlns:a="http://schemas.openxmlformats.org/drawingml/2006/main" xmlns:r="http://schemas.openxmlformats.org/officeDocument/2006/relationships" xmlns:p="http://schemas.openxmlformats.org/presentationml/2006/main">
  <p:tag name="TIMING" val="|19.3|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E116DF38074D47AAC9E9D2588FD187" ma:contentTypeVersion="12" ma:contentTypeDescription="Create a new document." ma:contentTypeScope="" ma:versionID="13b71f47ec165d0c799b6619342e3b5e">
  <xsd:schema xmlns:xsd="http://www.w3.org/2001/XMLSchema" xmlns:xs="http://www.w3.org/2001/XMLSchema" xmlns:p="http://schemas.microsoft.com/office/2006/metadata/properties" xmlns:ns2="3cf41555-a3a3-4b4f-b2ae-ab907b52272f" xmlns:ns3="e9e51765-db87-4dc2-bc86-eb3da8e0daa0" targetNamespace="http://schemas.microsoft.com/office/2006/metadata/properties" ma:root="true" ma:fieldsID="1e30185de67098a027cd475f5895bc0f" ns2:_="" ns3:_="">
    <xsd:import namespace="3cf41555-a3a3-4b4f-b2ae-ab907b52272f"/>
    <xsd:import namespace="e9e51765-db87-4dc2-bc86-eb3da8e0da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41555-a3a3-4b4f-b2ae-ab907b5227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51765-db87-4dc2-bc86-eb3da8e0da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C5BBFB-B831-4D4B-8217-D444B8BF41D0}">
  <ds:schemaRefs>
    <ds:schemaRef ds:uri="http://purl.org/dc/dcmitype/"/>
    <ds:schemaRef ds:uri="http://purl.org/dc/elements/1.1/"/>
    <ds:schemaRef ds:uri="http://schemas.microsoft.com/office/2006/documentManagement/types"/>
    <ds:schemaRef ds:uri="3cf41555-a3a3-4b4f-b2ae-ab907b52272f"/>
    <ds:schemaRef ds:uri="http://schemas.microsoft.com/office/infopath/2007/PartnerControls"/>
    <ds:schemaRef ds:uri="http://purl.org/dc/terms/"/>
    <ds:schemaRef ds:uri="http://schemas.openxmlformats.org/package/2006/metadata/core-properties"/>
    <ds:schemaRef ds:uri="e9e51765-db87-4dc2-bc86-eb3da8e0daa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336EE52-E049-470E-B2C6-22FCF7163ACF}">
  <ds:schemaRefs>
    <ds:schemaRef ds:uri="http://schemas.microsoft.com/sharepoint/v3/contenttype/forms"/>
  </ds:schemaRefs>
</ds:datastoreItem>
</file>

<file path=customXml/itemProps3.xml><?xml version="1.0" encoding="utf-8"?>
<ds:datastoreItem xmlns:ds="http://schemas.openxmlformats.org/officeDocument/2006/customXml" ds:itemID="{32CF6A0E-86DA-422A-80D7-35729A0DF0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f41555-a3a3-4b4f-b2ae-ab907b52272f"/>
    <ds:schemaRef ds:uri="e9e51765-db87-4dc2-bc86-eb3da8e0da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715</TotalTime>
  <Words>3569</Words>
  <Application>Microsoft Office PowerPoint</Application>
  <PresentationFormat>On-screen Show (4:3)</PresentationFormat>
  <Paragraphs>338</Paragraphs>
  <Slides>22</Slides>
  <Notes>22</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Wingdings</vt:lpstr>
      <vt:lpstr>Office Theme</vt:lpstr>
      <vt:lpstr>PowerPoint Presentation</vt:lpstr>
      <vt:lpstr>PowerPoint Presentation</vt:lpstr>
      <vt:lpstr>  Contents  </vt:lpstr>
      <vt:lpstr> Learning outcomes </vt:lpstr>
      <vt:lpstr>Why mouth care                      is essential?</vt:lpstr>
      <vt:lpstr> Good mouth care and independence are linked  </vt:lpstr>
      <vt:lpstr>People with  good oral health are able to eat and drink properly, helping them take part in life, stay independent for longer and                      recover from                     episodes of frailty more quickly.</vt:lpstr>
      <vt:lpstr>  National drivers</vt:lpstr>
      <vt:lpstr>NICE guidance  and quality standards  National Institute for Clinical Excellence                            (NG 48)  Improving oral health in care homes  (2016)​ </vt:lpstr>
      <vt:lpstr>NICE guidance (NG 48)</vt:lpstr>
      <vt:lpstr>    </vt:lpstr>
      <vt:lpstr>NHS LONG TERM PLAN (2019)</vt:lpstr>
      <vt:lpstr>Care Quality Commission Smiling Matters</vt:lpstr>
      <vt:lpstr>CQC Smiling Matters report  (June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Hodgkiss</dc:creator>
  <cp:lastModifiedBy>Beverley Moorhouse</cp:lastModifiedBy>
  <cp:revision>25</cp:revision>
  <dcterms:created xsi:type="dcterms:W3CDTF">2020-08-18T09:41:17Z</dcterms:created>
  <dcterms:modified xsi:type="dcterms:W3CDTF">2024-02-09T09:37:52Z</dcterms:modified>
</cp:coreProperties>
</file>