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5" r:id="rId5"/>
  </p:sldMasterIdLst>
  <p:notesMasterIdLst>
    <p:notesMasterId r:id="rId21"/>
  </p:notesMasterIdLst>
  <p:sldIdLst>
    <p:sldId id="404" r:id="rId6"/>
    <p:sldId id="395" r:id="rId7"/>
    <p:sldId id="268" r:id="rId8"/>
    <p:sldId id="576" r:id="rId9"/>
    <p:sldId id="604" r:id="rId10"/>
    <p:sldId id="594" r:id="rId11"/>
    <p:sldId id="595" r:id="rId12"/>
    <p:sldId id="601" r:id="rId13"/>
    <p:sldId id="605" r:id="rId14"/>
    <p:sldId id="606" r:id="rId15"/>
    <p:sldId id="603" r:id="rId16"/>
    <p:sldId id="597" r:id="rId17"/>
    <p:sldId id="608" r:id="rId18"/>
    <p:sldId id="609" r:id="rId19"/>
    <p:sldId id="61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A0D4D-0E4B-42A4-BB65-6ED94BFCFE00}" v="3" dt="2024-02-09T09:55:08.3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4422" autoAdjust="0"/>
  </p:normalViewPr>
  <p:slideViewPr>
    <p:cSldViewPr snapToGrid="0">
      <p:cViewPr varScale="1">
        <p:scale>
          <a:sx n="46" d="100"/>
          <a:sy n="46" d="100"/>
        </p:scale>
        <p:origin x="1860" y="2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Moorhouse" userId="e2972f27-fe4a-4b39-af2e-d8f57cce0107" providerId="ADAL" clId="{B0FA0D4D-0E4B-42A4-BB65-6ED94BFCFE00}"/>
    <pc:docChg chg="custSel modSld">
      <pc:chgData name="Beverley Moorhouse" userId="e2972f27-fe4a-4b39-af2e-d8f57cce0107" providerId="ADAL" clId="{B0FA0D4D-0E4B-42A4-BB65-6ED94BFCFE00}" dt="2024-02-09T09:56:18.052" v="54" actId="14100"/>
      <pc:docMkLst>
        <pc:docMk/>
      </pc:docMkLst>
      <pc:sldChg chg="addSp delSp modSp mod">
        <pc:chgData name="Beverley Moorhouse" userId="e2972f27-fe4a-4b39-af2e-d8f57cce0107" providerId="ADAL" clId="{B0FA0D4D-0E4B-42A4-BB65-6ED94BFCFE00}" dt="2024-02-09T09:56:18.052" v="54" actId="14100"/>
        <pc:sldMkLst>
          <pc:docMk/>
          <pc:sldMk cId="1555211598" sldId="395"/>
        </pc:sldMkLst>
        <pc:spChg chg="mod">
          <ac:chgData name="Beverley Moorhouse" userId="e2972f27-fe4a-4b39-af2e-d8f57cce0107" providerId="ADAL" clId="{B0FA0D4D-0E4B-42A4-BB65-6ED94BFCFE00}" dt="2024-02-09T09:55:24.789" v="12" actId="1076"/>
          <ac:spMkLst>
            <pc:docMk/>
            <pc:sldMk cId="1555211598" sldId="395"/>
            <ac:spMk id="2" creationId="{90B424D5-9DCE-8744-B7ED-0B03261A3FED}"/>
          </ac:spMkLst>
        </pc:spChg>
        <pc:spChg chg="mod">
          <ac:chgData name="Beverley Moorhouse" userId="e2972f27-fe4a-4b39-af2e-d8f57cce0107" providerId="ADAL" clId="{B0FA0D4D-0E4B-42A4-BB65-6ED94BFCFE00}" dt="2024-02-09T09:55:18.647" v="11" actId="33524"/>
          <ac:spMkLst>
            <pc:docMk/>
            <pc:sldMk cId="1555211598" sldId="395"/>
            <ac:spMk id="4" creationId="{965A4656-89EA-7F4E-9E11-9E09FFCC1B7D}"/>
          </ac:spMkLst>
        </pc:spChg>
        <pc:graphicFrameChg chg="mod modGraphic">
          <ac:chgData name="Beverley Moorhouse" userId="e2972f27-fe4a-4b39-af2e-d8f57cce0107" providerId="ADAL" clId="{B0FA0D4D-0E4B-42A4-BB65-6ED94BFCFE00}" dt="2024-02-09T09:56:18.052" v="54" actId="14100"/>
          <ac:graphicFrameMkLst>
            <pc:docMk/>
            <pc:sldMk cId="1555211598" sldId="395"/>
            <ac:graphicFrameMk id="3" creationId="{D38684C3-8FEE-4631-815F-E4087203A77B}"/>
          </ac:graphicFrameMkLst>
        </pc:graphicFrameChg>
        <pc:picChg chg="mod">
          <ac:chgData name="Beverley Moorhouse" userId="e2972f27-fe4a-4b39-af2e-d8f57cce0107" providerId="ADAL" clId="{B0FA0D4D-0E4B-42A4-BB65-6ED94BFCFE00}" dt="2024-02-09T09:55:15.556" v="10" actId="1076"/>
          <ac:picMkLst>
            <pc:docMk/>
            <pc:sldMk cId="1555211598" sldId="395"/>
            <ac:picMk id="7" creationId="{9B04CBEA-AC5D-24AA-74F8-F72D283D3875}"/>
          </ac:picMkLst>
        </pc:picChg>
        <pc:picChg chg="add mod">
          <ac:chgData name="Beverley Moorhouse" userId="e2972f27-fe4a-4b39-af2e-d8f57cce0107" providerId="ADAL" clId="{B0FA0D4D-0E4B-42A4-BB65-6ED94BFCFE00}" dt="2024-02-09T09:55:11.040" v="8" actId="14100"/>
          <ac:picMkLst>
            <pc:docMk/>
            <pc:sldMk cId="1555211598" sldId="395"/>
            <ac:picMk id="8" creationId="{CF9FB1A5-7E87-4034-08F6-637CE9029799}"/>
          </ac:picMkLst>
        </pc:picChg>
        <pc:picChg chg="mod">
          <ac:chgData name="Beverley Moorhouse" userId="e2972f27-fe4a-4b39-af2e-d8f57cce0107" providerId="ADAL" clId="{B0FA0D4D-0E4B-42A4-BB65-6ED94BFCFE00}" dt="2024-02-09T09:55:08.342" v="7" actId="1076"/>
          <ac:picMkLst>
            <pc:docMk/>
            <pc:sldMk cId="1555211598" sldId="395"/>
            <ac:picMk id="2054" creationId="{2525A6D6-1E12-0C4A-9EF7-3B6DC2E17E1E}"/>
          </ac:picMkLst>
        </pc:picChg>
        <pc:picChg chg="del">
          <ac:chgData name="Beverley Moorhouse" userId="e2972f27-fe4a-4b39-af2e-d8f57cce0107" providerId="ADAL" clId="{B0FA0D4D-0E4B-42A4-BB65-6ED94BFCFE00}" dt="2024-01-31T10:13:26.322" v="0" actId="478"/>
          <ac:picMkLst>
            <pc:docMk/>
            <pc:sldMk cId="1555211598" sldId="395"/>
            <ac:picMk id="2056" creationId="{FE5C14FD-2774-8F4F-B94C-8678EA5376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0BED6-CB2E-4B5B-B138-7BB41A8C390E}" type="datetimeFigureOut">
              <a:rPr lang="en-GB" smtClean="0"/>
              <a:t>09/02/2024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554DFE-24C8-4007-8254-F0349DE17172}" type="slidenum">
              <a:rPr lang="en-GB" smtClean="0"/>
              <a:t>‹#›</a:t>
            </a:fld>
            <a:endParaRPr lang="en-GB"/>
          </a:p>
        </p:txBody>
      </p:sp>
    </p:spTree>
    <p:extLst>
      <p:ext uri="{BB962C8B-B14F-4D97-AF65-F5344CB8AC3E}">
        <p14:creationId xmlns:p14="http://schemas.microsoft.com/office/powerpoint/2010/main" val="345091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section 10 of the e-learning package Mouth Care Matters in the Community. – Mouth care products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section we will cover the products available to assist with mouth care. This is not an exhaustive list and this presentation is not affiliated with any brand, company or product</a:t>
            </a:r>
          </a:p>
        </p:txBody>
      </p:sp>
      <p:sp>
        <p:nvSpPr>
          <p:cNvPr id="4" name="Slide Number Placeholder 3"/>
          <p:cNvSpPr>
            <a:spLocks noGrp="1"/>
          </p:cNvSpPr>
          <p:nvPr>
            <p:ph type="sldNum" sz="quarter" idx="5"/>
          </p:nvPr>
        </p:nvSpPr>
        <p:spPr/>
        <p:txBody>
          <a:bodyPr/>
          <a:lstStyle/>
          <a:p>
            <a:fld id="{88554DFE-24C8-4007-8254-F0349DE17172}" type="slidenum">
              <a:rPr lang="en-GB" smtClean="0"/>
              <a:t>1</a:t>
            </a:fld>
            <a:endParaRPr lang="en-GB"/>
          </a:p>
        </p:txBody>
      </p:sp>
    </p:spTree>
    <p:extLst>
      <p:ext uri="{BB962C8B-B14F-4D97-AF65-F5344CB8AC3E}">
        <p14:creationId xmlns:p14="http://schemas.microsoft.com/office/powerpoint/2010/main" val="385922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pPr>
            <a:r>
              <a:rPr lang="en-US" sz="1200" dirty="0">
                <a:cs typeface="Arial" panose="020B0604020202020204" pitchFamily="34" charset="0"/>
              </a:rPr>
              <a:t>Cleaning in between the teeth may be possible if this is part of a person’s oral hygiene routine but may not not be possible for all individuals to do</a:t>
            </a:r>
          </a:p>
          <a:p>
            <a:pPr indent="-228600">
              <a:lnSpc>
                <a:spcPct val="90000"/>
              </a:lnSpc>
            </a:pPr>
            <a:endParaRPr lang="en-US" sz="1200" dirty="0">
              <a:cs typeface="Arial" panose="020B0604020202020204" pitchFamily="34" charset="0"/>
            </a:endParaRPr>
          </a:p>
          <a:p>
            <a:pPr indent="-228600">
              <a:lnSpc>
                <a:spcPct val="90000"/>
              </a:lnSpc>
            </a:pPr>
            <a:r>
              <a:rPr lang="en-US" sz="1200" dirty="0">
                <a:cs typeface="Arial" panose="020B0604020202020204" pitchFamily="34" charset="0"/>
              </a:rPr>
              <a:t>Interdental brushes and bottle brushes are ideal and come in a variety of sizes.</a:t>
            </a:r>
          </a:p>
          <a:p>
            <a:pPr marL="0" indent="-228600">
              <a:lnSpc>
                <a:spcPct val="90000"/>
              </a:lnSpc>
            </a:pPr>
            <a:endParaRPr lang="en-US" sz="1200" dirty="0">
              <a:cs typeface="Arial" panose="020B0604020202020204" pitchFamily="34" charset="0"/>
            </a:endParaRPr>
          </a:p>
          <a:p>
            <a:pPr indent="-228600">
              <a:lnSpc>
                <a:spcPct val="90000"/>
              </a:lnSpc>
            </a:pPr>
            <a:r>
              <a:rPr lang="en-US" sz="1200" dirty="0">
                <a:cs typeface="Arial" panose="020B0604020202020204" pitchFamily="34" charset="0"/>
              </a:rPr>
              <a:t>Bottle brushes, interdental brushes and dental  floss may be used but care and</a:t>
            </a:r>
            <a:r>
              <a:rPr lang="en-US" sz="1200" b="1" dirty="0">
                <a:cs typeface="Arial" panose="020B0604020202020204" pitchFamily="34" charset="0"/>
              </a:rPr>
              <a:t> </a:t>
            </a:r>
            <a:r>
              <a:rPr lang="en-US" sz="1200" b="0" dirty="0">
                <a:cs typeface="Arial" panose="020B0604020202020204" pitchFamily="34" charset="0"/>
              </a:rPr>
              <a:t>guidance from a dental care professional can be useful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10</a:t>
            </a:fld>
            <a:endParaRPr lang="en-GB"/>
          </a:p>
        </p:txBody>
      </p:sp>
    </p:spTree>
    <p:extLst>
      <p:ext uri="{BB962C8B-B14F-4D97-AF65-F5344CB8AC3E}">
        <p14:creationId xmlns:p14="http://schemas.microsoft.com/office/powerpoint/2010/main" val="2179292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pPr>
            <a:r>
              <a:rPr lang="en-US" sz="1400" b="1" dirty="0"/>
              <a:t>Dry Mouth Gels and sprays – over the counter</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400" b="1" dirty="0">
                <a:solidFill>
                  <a:srgbClr val="7030A0"/>
                </a:solidFill>
              </a:rPr>
              <a:t>Many medications cause a dry mouth which can be very uncomfortable</a:t>
            </a:r>
          </a:p>
          <a:p>
            <a:pPr marL="0" indent="-228600">
              <a:lnSpc>
                <a:spcPct val="90000"/>
              </a:lnSpc>
            </a:pPr>
            <a:r>
              <a:rPr lang="en-US" sz="1200" dirty="0"/>
              <a:t>There are many different products available with the purpose to relieve the symptoms of dry mouth.  They are not an alternative to brushing teeth with toothpaste.  They help make the soft tissues moist and put a protective layer over the tissues. They are especially useful at nighttime and in end of life care. Dry mouth gels should be massaged into the soft tissues of the mouth (tongue, cheeks and lips) using either a toothbrush, </a:t>
            </a:r>
            <a:r>
              <a:rPr lang="en-US" sz="1200" dirty="0" err="1"/>
              <a:t>MouthEze</a:t>
            </a:r>
            <a:r>
              <a:rPr lang="en-US" sz="1200" dirty="0"/>
              <a:t> oral cleanser or a gloved finger (if safe to do so).  They can also be used to soften dried oral secretions and help with the retention of a denture.  The list of gels shown here is not exhaustive. </a:t>
            </a:r>
            <a:endParaRPr lang="en-US" sz="1200" b="1" i="1" dirty="0"/>
          </a:p>
          <a:p>
            <a:endParaRPr lang="en-GB" dirty="0"/>
          </a:p>
        </p:txBody>
      </p:sp>
      <p:sp>
        <p:nvSpPr>
          <p:cNvPr id="4" name="Slide Number Placeholder 3"/>
          <p:cNvSpPr>
            <a:spLocks noGrp="1"/>
          </p:cNvSpPr>
          <p:nvPr>
            <p:ph type="sldNum" sz="quarter" idx="10"/>
          </p:nvPr>
        </p:nvSpPr>
        <p:spPr/>
        <p:txBody>
          <a:bodyPr/>
          <a:lstStyle/>
          <a:p>
            <a:fld id="{88554DFE-24C8-4007-8254-F0349DE17172}" type="slidenum">
              <a:rPr lang="en-GB" smtClean="0"/>
              <a:t>11</a:t>
            </a:fld>
            <a:endParaRPr lang="en-GB"/>
          </a:p>
        </p:txBody>
      </p:sp>
    </p:spTree>
    <p:extLst>
      <p:ext uri="{BB962C8B-B14F-4D97-AF65-F5344CB8AC3E}">
        <p14:creationId xmlns:p14="http://schemas.microsoft.com/office/powerpoint/2010/main" val="4224227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pPr>
            <a:r>
              <a:rPr lang="en-GB" sz="1200" dirty="0">
                <a:cs typeface="Arial" panose="020B0604020202020204" pitchFamily="34" charset="0"/>
              </a:rPr>
              <a:t>Artificial Saliva spray – (prescription only)</a:t>
            </a:r>
          </a:p>
          <a:p>
            <a:pPr marL="0" indent="0">
              <a:lnSpc>
                <a:spcPct val="90000"/>
              </a:lnSpc>
              <a:buNone/>
            </a:pPr>
            <a:r>
              <a:rPr lang="en-GB" sz="1200" dirty="0">
                <a:cs typeface="Arial" panose="020B0604020202020204" pitchFamily="34" charset="0"/>
              </a:rPr>
              <a:t>These are sprayed onto the inside of the cheeks, tongue and palate, and form a protective layer over soft tissues. These are especially useful at </a:t>
            </a:r>
            <a:r>
              <a:rPr lang="en-GB" sz="1200" dirty="0" err="1">
                <a:cs typeface="Arial" panose="020B0604020202020204" pitchFamily="34" charset="0"/>
              </a:rPr>
              <a:t>nighttime</a:t>
            </a:r>
            <a:r>
              <a:rPr lang="en-GB" sz="1200" dirty="0">
                <a:cs typeface="Arial" panose="020B0604020202020204" pitchFamily="34" charset="0"/>
              </a:rPr>
              <a:t> and in end of life care.  Seek advise from a speech and language therapist if there are concerns of aspiration</a:t>
            </a:r>
            <a:endParaRPr lang="en-GB" sz="1200" b="1" dirty="0">
              <a:cs typeface="Arial" panose="020B0604020202020204" pitchFamily="34" charset="0"/>
            </a:endParaRPr>
          </a:p>
          <a:p>
            <a:pPr>
              <a:lnSpc>
                <a:spcPct val="90000"/>
              </a:lnSpc>
            </a:pPr>
            <a:r>
              <a:rPr lang="en-GB" sz="1200" b="1" dirty="0" err="1">
                <a:cs typeface="Arial" panose="020B0604020202020204" pitchFamily="34" charset="0"/>
              </a:rPr>
              <a:t>Glandosane</a:t>
            </a:r>
            <a:r>
              <a:rPr lang="en-GB" sz="1200" dirty="0">
                <a:cs typeface="Arial" panose="020B0604020202020204" pitchFamily="34" charset="0"/>
              </a:rPr>
              <a:t> - has a low pH (so is acidic)  and should not be used for people with natural teeth. </a:t>
            </a:r>
          </a:p>
          <a:p>
            <a:pPr>
              <a:lnSpc>
                <a:spcPct val="90000"/>
              </a:lnSpc>
            </a:pPr>
            <a:r>
              <a:rPr lang="en-GB" sz="1200" b="1" dirty="0">
                <a:cs typeface="Arial" panose="020B0604020202020204" pitchFamily="34" charset="0"/>
              </a:rPr>
              <a:t>Saliva </a:t>
            </a:r>
            <a:r>
              <a:rPr lang="en-GB" sz="1200" b="1" dirty="0" err="1">
                <a:cs typeface="Arial" panose="020B0604020202020204" pitchFamily="34" charset="0"/>
              </a:rPr>
              <a:t>Orthana</a:t>
            </a:r>
            <a:r>
              <a:rPr lang="en-GB" sz="1200" b="1" dirty="0">
                <a:cs typeface="Arial" panose="020B0604020202020204" pitchFamily="34" charset="0"/>
              </a:rPr>
              <a:t> – </a:t>
            </a:r>
            <a:r>
              <a:rPr lang="en-GB" sz="1200" dirty="0">
                <a:cs typeface="Arial" panose="020B0604020202020204" pitchFamily="34" charset="0"/>
              </a:rPr>
              <a:t>pH neutral. Contains mucin which is animal based. This is not suitable for vegetarians or vegans</a:t>
            </a:r>
          </a:p>
          <a:p>
            <a:pPr>
              <a:lnSpc>
                <a:spcPct val="90000"/>
              </a:lnSpc>
            </a:pPr>
            <a:r>
              <a:rPr lang="en-GB" sz="1200" b="1" dirty="0" err="1">
                <a:cs typeface="Arial" panose="020B0604020202020204" pitchFamily="34" charset="0"/>
              </a:rPr>
              <a:t>Aquoral</a:t>
            </a:r>
            <a:r>
              <a:rPr lang="en-GB" sz="1200" dirty="0">
                <a:cs typeface="Arial" panose="020B0604020202020204" pitchFamily="34" charset="0"/>
              </a:rPr>
              <a:t> oral spray will help with symptoms of a dry mouth but can also help heal and restore damage done to the mouth and mucous membranes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12</a:t>
            </a:fld>
            <a:endParaRPr lang="en-GB"/>
          </a:p>
        </p:txBody>
      </p:sp>
    </p:spTree>
    <p:extLst>
      <p:ext uri="{BB962C8B-B14F-4D97-AF65-F5344CB8AC3E}">
        <p14:creationId xmlns:p14="http://schemas.microsoft.com/office/powerpoint/2010/main" val="350143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a:t>
            </a:r>
            <a:r>
              <a:rPr lang="en-GB" sz="1200" dirty="0" err="1"/>
              <a:t>MouthEze</a:t>
            </a:r>
            <a:r>
              <a:rPr lang="en-GB" sz="1200" dirty="0"/>
              <a:t> oral cleanser - is designed to clean soft tissues NOT to brush teeth. It has soft plastic bristles which gently brush the the tissues of the mouth. They can be used to remove dry or sticky secretions from all areas of the mouth and is especially useful when used with a dry mouth gel or spray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Moi-Sticks –  a Premoistened </a:t>
            </a:r>
            <a:r>
              <a:rPr lang="en-GB" sz="1200" dirty="0" err="1"/>
              <a:t>swabstick</a:t>
            </a:r>
            <a:r>
              <a:rPr lang="en-GB" sz="1200" dirty="0"/>
              <a:t> with saliva replacement spray. The solution is colourless, has neutral pH and mild mint flavour. Use to cleanse and moisten all intraoral surfaces and are useful in end of life care.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13</a:t>
            </a:fld>
            <a:endParaRPr lang="en-GB"/>
          </a:p>
        </p:txBody>
      </p:sp>
    </p:spTree>
    <p:extLst>
      <p:ext uri="{BB962C8B-B14F-4D97-AF65-F5344CB8AC3E}">
        <p14:creationId xmlns:p14="http://schemas.microsoft.com/office/powerpoint/2010/main" val="416982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Mouth props – These are useful to use in clients that bite down onto the toothbrush or those that find it hard to keep the mouth open</a:t>
            </a:r>
          </a:p>
          <a:p>
            <a:pPr marL="285750" indent="-285750">
              <a:buFont typeface="Arial" panose="020B0604020202020204" pitchFamily="34" charset="0"/>
              <a:buChar char="•"/>
            </a:pPr>
            <a:r>
              <a:rPr lang="en-GB" sz="1200" dirty="0"/>
              <a:t>Bite blocks/ or mouth prop are made with a soft foam block for gently propping mouth open to allow access for toothbrushing</a:t>
            </a:r>
          </a:p>
          <a:p>
            <a:endParaRPr lang="en-GB" sz="1200" dirty="0"/>
          </a:p>
          <a:p>
            <a:pPr marL="285750" indent="-285750">
              <a:buFont typeface="Arial" panose="020B0604020202020204" pitchFamily="34" charset="0"/>
              <a:buChar char="•"/>
            </a:pPr>
            <a:r>
              <a:rPr lang="en-GB" sz="1200" dirty="0"/>
              <a:t>Finger guard – Hard plastic cover for client to bite onto and again allows access for toothbrushing </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It may take two people to use these, one to hold the prop and one to brush the teeth.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14</a:t>
            </a:fld>
            <a:endParaRPr lang="en-GB"/>
          </a:p>
        </p:txBody>
      </p:sp>
    </p:spTree>
    <p:extLst>
      <p:ext uri="{BB962C8B-B14F-4D97-AF65-F5344CB8AC3E}">
        <p14:creationId xmlns:p14="http://schemas.microsoft.com/office/powerpoint/2010/main" val="3554987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sz="1200" dirty="0">
                <a:ea typeface="Times New Roman" panose="02020603050405020304" pitchFamily="18" charset="0"/>
                <a:cs typeface="Arial" panose="020B0604020202020204" pitchFamily="34" charset="0"/>
              </a:rPr>
              <a:t>To summarise this section:</a:t>
            </a:r>
          </a:p>
          <a:p>
            <a:pPr>
              <a:spcAft>
                <a:spcPts val="800"/>
              </a:spcAft>
            </a:pPr>
            <a:r>
              <a:rPr lang="en-GB" sz="1200" dirty="0">
                <a:ea typeface="Times New Roman" panose="02020603050405020304" pitchFamily="18" charset="0"/>
                <a:cs typeface="Arial" panose="020B0604020202020204" pitchFamily="34" charset="0"/>
              </a:rPr>
              <a:t>All individuals must have access to the oral health products they require for good daily mouth care</a:t>
            </a:r>
          </a:p>
          <a:p>
            <a:pPr>
              <a:spcAft>
                <a:spcPts val="800"/>
              </a:spcAft>
            </a:pPr>
            <a:r>
              <a:rPr lang="en-GB" sz="1200" dirty="0">
                <a:cs typeface="Arial" panose="020B0604020202020204" pitchFamily="34" charset="0"/>
              </a:rPr>
              <a:t>With permission, it is good practice to engage with carers, family and friends who may wish to be involved with all aspects of mouth care </a:t>
            </a:r>
            <a:endParaRPr lang="en-GB" sz="1200" dirty="0">
              <a:ea typeface="Times New Roman" panose="02020603050405020304" pitchFamily="18" charset="0"/>
              <a:cs typeface="Arial" panose="020B0604020202020204" pitchFamily="34" charset="0"/>
            </a:endParaRPr>
          </a:p>
          <a:p>
            <a:pPr>
              <a:spcAft>
                <a:spcPts val="800"/>
              </a:spcAft>
            </a:pPr>
            <a:r>
              <a:rPr lang="en-GB" sz="1200" dirty="0">
                <a:ea typeface="Times New Roman" panose="02020603050405020304" pitchFamily="18" charset="0"/>
                <a:cs typeface="Arial" panose="020B0604020202020204" pitchFamily="34" charset="0"/>
              </a:rPr>
              <a:t>Ensure individual needs and preferences are assessed and recorded in their mouth care plan and includes anything prescribed by their dentist or doctor</a:t>
            </a:r>
          </a:p>
          <a:p>
            <a:pPr>
              <a:spcAft>
                <a:spcPts val="800"/>
              </a:spcAft>
            </a:pPr>
            <a:r>
              <a:rPr lang="en-GB" sz="1200" dirty="0">
                <a:ea typeface="Times New Roman" panose="02020603050405020304" pitchFamily="18" charset="0"/>
                <a:cs typeface="Arial" panose="020B0604020202020204" pitchFamily="34" charset="0"/>
              </a:rPr>
              <a:t>Always seek the advice of a dental care professional for guidance with oral care products.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15</a:t>
            </a:fld>
            <a:endParaRPr lang="en-GB"/>
          </a:p>
        </p:txBody>
      </p:sp>
    </p:spTree>
    <p:extLst>
      <p:ext uri="{BB962C8B-B14F-4D97-AF65-F5344CB8AC3E}">
        <p14:creationId xmlns:p14="http://schemas.microsoft.com/office/powerpoint/2010/main" val="29834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cap="none" spc="30" dirty="0">
                <a:solidFill>
                  <a:schemeClr val="bg1"/>
                </a:solidFill>
                <a:effectLst/>
                <a:latin typeface="Arial" panose="020B0604020202020204" pitchFamily="34" charset="0"/>
                <a:cs typeface="Arial" panose="020B0604020202020204" pitchFamily="34" charset="0"/>
              </a:rPr>
              <a:t>This training material has been developed by the following organisations for use across the north west of England</a:t>
            </a:r>
            <a:endParaRPr lang="en-GB" sz="1200" b="1" cap="none" spc="30" dirty="0">
              <a:solidFill>
                <a:schemeClr val="bg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C0E4776-3BEB-40D7-A8A5-CF9E6F9A1C0E}" type="slidenum">
              <a:rPr lang="en-GB" smtClean="0"/>
              <a:t>2</a:t>
            </a:fld>
            <a:endParaRPr lang="en-GB"/>
          </a:p>
        </p:txBody>
      </p:sp>
    </p:spTree>
    <p:extLst>
      <p:ext uri="{BB962C8B-B14F-4D97-AF65-F5344CB8AC3E}">
        <p14:creationId xmlns:p14="http://schemas.microsoft.com/office/powerpoint/2010/main" val="11045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cs typeface="Arial" panose="020B0604020202020204" pitchFamily="34" charset="0"/>
              </a:rPr>
              <a:t>Participant will gain an increase knowledge and understanding of the</a:t>
            </a:r>
            <a:r>
              <a:rPr lang="en-GB" sz="1400" dirty="0">
                <a:cs typeface="Arial" panose="020B0604020202020204" pitchFamily="34" charset="0"/>
              </a:rPr>
              <a:t> </a:t>
            </a:r>
            <a:r>
              <a:rPr lang="en-GB" sz="1400" b="1" dirty="0">
                <a:cs typeface="Arial" panose="020B0604020202020204" pitchFamily="34" charset="0"/>
              </a:rPr>
              <a:t>following oral health products and how they can help with mouth care:</a:t>
            </a:r>
            <a:endParaRPr lang="en-GB" sz="1400" dirty="0">
              <a:cs typeface="Arial" panose="020B0604020202020204" pitchFamily="34" charset="0"/>
            </a:endParaRPr>
          </a:p>
          <a:p>
            <a:r>
              <a:rPr lang="en-GB" sz="1200" dirty="0">
                <a:cs typeface="Arial" panose="020B0604020202020204" pitchFamily="34" charset="0"/>
              </a:rPr>
              <a:t>Toothpastes</a:t>
            </a:r>
          </a:p>
          <a:p>
            <a:r>
              <a:rPr lang="en-GB" sz="1200" dirty="0">
                <a:cs typeface="Arial" panose="020B0604020202020204" pitchFamily="34" charset="0"/>
              </a:rPr>
              <a:t>Mouthwashes</a:t>
            </a:r>
          </a:p>
          <a:p>
            <a:r>
              <a:rPr lang="en-GB" sz="1200" dirty="0">
                <a:cs typeface="Arial" panose="020B0604020202020204" pitchFamily="34" charset="0"/>
              </a:rPr>
              <a:t>Toothbrushes and adaptions</a:t>
            </a:r>
          </a:p>
          <a:p>
            <a:r>
              <a:rPr lang="en-GB" sz="1200" dirty="0">
                <a:cs typeface="Arial" panose="020B0604020202020204" pitchFamily="34" charset="0"/>
              </a:rPr>
              <a:t>Interdental products</a:t>
            </a:r>
          </a:p>
          <a:p>
            <a:r>
              <a:rPr lang="en-GB" sz="1200" dirty="0">
                <a:cs typeface="Arial" panose="020B0604020202020204" pitchFamily="34" charset="0"/>
              </a:rPr>
              <a:t>Products to help with a dry mouth</a:t>
            </a:r>
          </a:p>
          <a:p>
            <a:r>
              <a:rPr lang="en-GB" sz="1200" dirty="0">
                <a:cs typeface="Arial" panose="020B0604020202020204" pitchFamily="34" charset="0"/>
              </a:rPr>
              <a:t>Oral Cleansers</a:t>
            </a:r>
          </a:p>
          <a:p>
            <a:r>
              <a:rPr lang="en-GB" sz="1200" dirty="0">
                <a:cs typeface="Arial" panose="020B0604020202020204" pitchFamily="34" charset="0"/>
              </a:rPr>
              <a:t>Mouth props</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3</a:t>
            </a:fld>
            <a:endParaRPr lang="en-GB"/>
          </a:p>
        </p:txBody>
      </p:sp>
    </p:spTree>
    <p:extLst>
      <p:ext uri="{BB962C8B-B14F-4D97-AF65-F5344CB8AC3E}">
        <p14:creationId xmlns:p14="http://schemas.microsoft.com/office/powerpoint/2010/main" val="475154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800"/>
              </a:spcAft>
              <a:buFont typeface="Arial" panose="020B0604020202020204" pitchFamily="34" charset="0"/>
              <a:buNone/>
            </a:pPr>
            <a:r>
              <a:rPr lang="en-GB" sz="1200" b="1" dirty="0">
                <a:latin typeface="Arial" panose="020B0604020202020204" pitchFamily="34" charset="0"/>
                <a:cs typeface="Arial" panose="020B0604020202020204" pitchFamily="34" charset="0"/>
              </a:rPr>
              <a:t>Oral Health Products</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marL="342900" indent="-342900">
              <a:spcAft>
                <a:spcPts val="800"/>
              </a:spcAft>
              <a:buFont typeface="Arial" panose="020B0604020202020204" pitchFamily="34" charset="0"/>
              <a:buChar char="•"/>
            </a:pPr>
            <a:r>
              <a:rPr lang="en-GB" sz="1200" dirty="0">
                <a:latin typeface="Arial" panose="020B0604020202020204" pitchFamily="34" charset="0"/>
                <a:ea typeface="Times New Roman" panose="02020603050405020304" pitchFamily="18" charset="0"/>
                <a:cs typeface="Arial" panose="020B0604020202020204" pitchFamily="34" charset="0"/>
              </a:rPr>
              <a:t>All individuals must have access to the oral health products they require for good daily mouth care</a:t>
            </a:r>
          </a:p>
          <a:p>
            <a:pPr marL="342900" indent="-342900">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With permission, it is good practice to engage with carers, family and friends who may wish to be involved with all aspects of mouth care </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marL="342900" indent="-342900">
              <a:spcAft>
                <a:spcPts val="800"/>
              </a:spcAft>
              <a:buFont typeface="Arial" panose="020B0604020202020204" pitchFamily="34" charset="0"/>
              <a:buChar char="•"/>
            </a:pPr>
            <a:r>
              <a:rPr lang="en-GB" sz="1200" dirty="0">
                <a:latin typeface="Arial" panose="020B0604020202020204" pitchFamily="34" charset="0"/>
                <a:ea typeface="Times New Roman" panose="02020603050405020304" pitchFamily="18" charset="0"/>
                <a:cs typeface="Arial" panose="020B0604020202020204" pitchFamily="34" charset="0"/>
              </a:rPr>
              <a:t>Ensure individual needs and preferences are assessed and recorded in their oral care plan and includes anything prescribed by their dentist or doctor</a:t>
            </a:r>
          </a:p>
          <a:p>
            <a:pPr>
              <a:spcAft>
                <a:spcPts val="800"/>
              </a:spcAft>
            </a:pPr>
            <a:r>
              <a:rPr lang="en-GB" sz="1200" i="1" dirty="0">
                <a:latin typeface="Arial" panose="020B0604020202020204" pitchFamily="34" charset="0"/>
                <a:ea typeface="Times New Roman" panose="02020603050405020304" pitchFamily="18" charset="0"/>
                <a:cs typeface="Arial" panose="020B0604020202020204" pitchFamily="34" charset="0"/>
              </a:rPr>
              <a:t>For example: </a:t>
            </a:r>
            <a:r>
              <a:rPr lang="en-GB" sz="1200" dirty="0">
                <a:latin typeface="Arial" panose="020B0604020202020204" pitchFamily="34" charset="0"/>
                <a:ea typeface="Times New Roman" panose="02020603050405020304" pitchFamily="18" charset="0"/>
                <a:cs typeface="Arial" panose="020B0604020202020204" pitchFamily="34" charset="0"/>
              </a:rPr>
              <a:t>Chlorhexidine products, higher concentration fluoride toothpaste or mouthwash, non-foaming toothpaste, antifungal rinse and creams and saliva substitutes</a:t>
            </a:r>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4</a:t>
            </a:fld>
            <a:endParaRPr lang="en-GB"/>
          </a:p>
        </p:txBody>
      </p:sp>
    </p:spTree>
    <p:extLst>
      <p:ext uri="{BB962C8B-B14F-4D97-AF65-F5344CB8AC3E}">
        <p14:creationId xmlns:p14="http://schemas.microsoft.com/office/powerpoint/2010/main" val="2448346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Ensure that individual needs and preferences are regularly reviewed</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All people irrespective of whether they have any natural teeth or not should visit a dentist for a routine dental check-up at least once per year</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If you are concerned about anything connected with the mouth always seek the advice of a dental care professional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5</a:t>
            </a:fld>
            <a:endParaRPr lang="en-GB"/>
          </a:p>
        </p:txBody>
      </p:sp>
    </p:spTree>
    <p:extLst>
      <p:ext uri="{BB962C8B-B14F-4D97-AF65-F5344CB8AC3E}">
        <p14:creationId xmlns:p14="http://schemas.microsoft.com/office/powerpoint/2010/main" val="1445360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Ideally use a pea sized amount of over the counter family fluoride toothpaste containing the fluoride content between  1350-1500 parts per million fluoride (ppm)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person has been prescribed a high fluoride toothpaste by their dentist, for example </a:t>
            </a:r>
            <a:r>
              <a:rPr lang="en-US" dirty="0" err="1"/>
              <a:t>Durpahat</a:t>
            </a:r>
            <a:r>
              <a:rPr lang="en-US" dirty="0"/>
              <a:t> 2500-5000 ppm this should be used instead of a regular toothpaste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low foaming, </a:t>
            </a:r>
            <a:r>
              <a:rPr lang="en-US" dirty="0" err="1"/>
              <a:t>flavour</a:t>
            </a:r>
            <a:r>
              <a:rPr lang="en-US" dirty="0"/>
              <a:t> and taste free, toothpaste such as </a:t>
            </a:r>
            <a:r>
              <a:rPr lang="en-US" dirty="0" err="1"/>
              <a:t>OraNurse</a:t>
            </a:r>
            <a:r>
              <a:rPr lang="en-US" dirty="0"/>
              <a:t>, can be more comfortable to use for a person with a sore mouth or swallowing difficulties, or for those with sensory issues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6</a:t>
            </a:fld>
            <a:endParaRPr lang="en-GB"/>
          </a:p>
        </p:txBody>
      </p:sp>
    </p:spTree>
    <p:extLst>
      <p:ext uri="{BB962C8B-B14F-4D97-AF65-F5344CB8AC3E}">
        <p14:creationId xmlns:p14="http://schemas.microsoft.com/office/powerpoint/2010/main" val="189439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pPr>
            <a:r>
              <a:rPr lang="en-US" sz="1200" dirty="0">
                <a:cs typeface="Arial" panose="020B0604020202020204" pitchFamily="34" charset="0"/>
              </a:rPr>
              <a:t>If a person has requested the use of their own mouthwash as part of their mouth care plan, this must be used at a different time to toothbrushing to </a:t>
            </a:r>
            <a:r>
              <a:rPr lang="en-US" sz="1200" dirty="0" err="1">
                <a:cs typeface="Arial" panose="020B0604020202020204" pitchFamily="34" charset="0"/>
              </a:rPr>
              <a:t>maximise</a:t>
            </a:r>
            <a:r>
              <a:rPr lang="en-US" sz="1200" dirty="0">
                <a:cs typeface="Arial" panose="020B0604020202020204" pitchFamily="34" charset="0"/>
              </a:rPr>
              <a:t> the topical fluoride effect from the toothpaste</a:t>
            </a:r>
          </a:p>
          <a:p>
            <a:pPr indent="-228600">
              <a:lnSpc>
                <a:spcPct val="90000"/>
              </a:lnSpc>
            </a:pPr>
            <a:endParaRPr lang="en-US" sz="1200" dirty="0">
              <a:cs typeface="Arial" panose="020B0604020202020204" pitchFamily="34" charset="0"/>
            </a:endParaRPr>
          </a:p>
          <a:p>
            <a:pPr indent="-228600">
              <a:lnSpc>
                <a:spcPct val="90000"/>
              </a:lnSpc>
            </a:pPr>
            <a:r>
              <a:rPr lang="en-US" sz="1200" dirty="0">
                <a:cs typeface="Arial" panose="020B0604020202020204" pitchFamily="34" charset="0"/>
              </a:rPr>
              <a:t>If gums bleed when brushed this could be a sign of gum disease.</a:t>
            </a:r>
            <a:r>
              <a:rPr lang="en-US" sz="1200" b="1" dirty="0">
                <a:cs typeface="Arial" panose="020B0604020202020204" pitchFamily="34" charset="0"/>
              </a:rPr>
              <a:t> Chlorhexidine gluconate</a:t>
            </a:r>
            <a:r>
              <a:rPr lang="en-US" sz="1200" dirty="0">
                <a:cs typeface="Arial" panose="020B0604020202020204" pitchFamily="34" charset="0"/>
              </a:rPr>
              <a:t> products such as Corsodyl can help as a short-term treatment, use about </a:t>
            </a:r>
            <a:r>
              <a:rPr lang="en-US" sz="1200" i="1" dirty="0">
                <a:cs typeface="Arial" panose="020B0604020202020204" pitchFamily="34" charset="0"/>
              </a:rPr>
              <a:t>1-2 weeks.</a:t>
            </a:r>
            <a:r>
              <a:rPr lang="en-US" sz="1200" dirty="0">
                <a:cs typeface="Arial" panose="020B0604020202020204" pitchFamily="34" charset="0"/>
              </a:rPr>
              <a:t> Side effects can include staining of teeth, dentures </a:t>
            </a:r>
            <a:r>
              <a:rPr lang="en-US" sz="1200" i="1" dirty="0">
                <a:cs typeface="Arial" panose="020B0604020202020204" pitchFamily="34" charset="0"/>
              </a:rPr>
              <a:t>(remove dentures before use)</a:t>
            </a:r>
            <a:r>
              <a:rPr lang="en-US" sz="1200" dirty="0">
                <a:cs typeface="Arial" panose="020B0604020202020204" pitchFamily="34" charset="0"/>
              </a:rPr>
              <a:t> and tongue, and impaired taste</a:t>
            </a:r>
          </a:p>
          <a:p>
            <a:pPr indent="-228600">
              <a:lnSpc>
                <a:spcPct val="90000"/>
              </a:lnSpc>
            </a:pPr>
            <a:endParaRPr lang="en-US" sz="1200" dirty="0">
              <a:cs typeface="Arial" panose="020B0604020202020204" pitchFamily="34" charset="0"/>
            </a:endParaRPr>
          </a:p>
          <a:p>
            <a:pPr indent="-228600">
              <a:lnSpc>
                <a:spcPct val="90000"/>
              </a:lnSpc>
            </a:pPr>
            <a:r>
              <a:rPr lang="en-US" sz="1200" dirty="0">
                <a:cs typeface="Arial" panose="020B0604020202020204" pitchFamily="34" charset="0"/>
              </a:rPr>
              <a:t>An individual may have been prescribed a fluoride mouth rinse by their dentist. This again should be used at a different time to toothbrushing to </a:t>
            </a:r>
            <a:r>
              <a:rPr lang="en-US" sz="1200" dirty="0" err="1">
                <a:cs typeface="Arial" panose="020B0604020202020204" pitchFamily="34" charset="0"/>
              </a:rPr>
              <a:t>maximise</a:t>
            </a:r>
            <a:r>
              <a:rPr lang="en-US" sz="1200" dirty="0">
                <a:cs typeface="Arial" panose="020B0604020202020204" pitchFamily="34" charset="0"/>
              </a:rPr>
              <a:t> the topical fluoride effect of toothpaste.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7</a:t>
            </a:fld>
            <a:endParaRPr lang="en-GB"/>
          </a:p>
        </p:txBody>
      </p:sp>
    </p:spTree>
    <p:extLst>
      <p:ext uri="{BB962C8B-B14F-4D97-AF65-F5344CB8AC3E}">
        <p14:creationId xmlns:p14="http://schemas.microsoft.com/office/powerpoint/2010/main" val="1924196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pPr>
            <a:r>
              <a:rPr lang="en-US" sz="1200" dirty="0"/>
              <a:t>Use either a manual or a powered toothbrush with a small head and medium-texture bristles,  </a:t>
            </a:r>
            <a:r>
              <a:rPr lang="en-US" sz="1200" i="1" dirty="0"/>
              <a:t>try to </a:t>
            </a:r>
            <a:r>
              <a:rPr lang="en-US" sz="1200" i="1" dirty="0" err="1"/>
              <a:t>accommodatean</a:t>
            </a:r>
            <a:r>
              <a:rPr lang="en-US" sz="1200" i="1" dirty="0"/>
              <a:t>  </a:t>
            </a:r>
            <a:r>
              <a:rPr lang="en-US" sz="1200" i="0" dirty="0"/>
              <a:t>individual’s own preference.</a:t>
            </a:r>
          </a:p>
          <a:p>
            <a:pPr indent="-228600">
              <a:lnSpc>
                <a:spcPct val="90000"/>
              </a:lnSpc>
            </a:pPr>
            <a:endParaRPr lang="en-US" sz="1200" dirty="0"/>
          </a:p>
          <a:p>
            <a:pPr indent="-228600">
              <a:lnSpc>
                <a:spcPct val="90000"/>
              </a:lnSpc>
            </a:pPr>
            <a:r>
              <a:rPr lang="en-US" sz="1200" dirty="0"/>
              <a:t>Toothbrush handles can be adapted to improve the grip, this is especially useful with a limited manual dexterity, for example after a stroke. You can add foam grips, bicycle handle grips or putty set to the persons hand impression. </a:t>
            </a:r>
          </a:p>
          <a:p>
            <a:pPr indent="-228600">
              <a:lnSpc>
                <a:spcPct val="90000"/>
              </a:lnSpc>
            </a:pPr>
            <a:endParaRPr lang="en-US" sz="1200" dirty="0"/>
          </a:p>
          <a:p>
            <a:pPr indent="-228600">
              <a:lnSpc>
                <a:spcPct val="90000"/>
              </a:lnSpc>
            </a:pPr>
            <a:r>
              <a:rPr lang="en-US" sz="1200" dirty="0"/>
              <a:t>If a person has a sore or fragile mouth perhaps because of a dry mouth, medical conditions, ulcers or receiving palliative care, consider using a very small soft textured toothbrush for example </a:t>
            </a:r>
            <a:r>
              <a:rPr lang="en-US" sz="1200" dirty="0" err="1"/>
              <a:t>Tepe</a:t>
            </a:r>
            <a:r>
              <a:rPr lang="en-US" sz="1200" dirty="0"/>
              <a:t> Special care toothbrush </a:t>
            </a:r>
          </a:p>
          <a:p>
            <a:pPr indent="-228600">
              <a:lnSpc>
                <a:spcPct val="90000"/>
              </a:lnSpc>
            </a:pPr>
            <a:endParaRPr lang="en-US" sz="1200" dirty="0"/>
          </a:p>
          <a:p>
            <a:pPr indent="-228600">
              <a:lnSpc>
                <a:spcPct val="90000"/>
              </a:lnSpc>
            </a:pPr>
            <a:r>
              <a:rPr lang="en-US" sz="1200" dirty="0"/>
              <a:t>Suction toothbrushes are Useful for clients at risk of aspiration. They attach onto suction to assist in removal of secretions while the teeth are brushed. They individually wrapped and a single use item</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8</a:t>
            </a:fld>
            <a:endParaRPr lang="en-GB"/>
          </a:p>
        </p:txBody>
      </p:sp>
    </p:spTree>
    <p:extLst>
      <p:ext uri="{BB962C8B-B14F-4D97-AF65-F5344CB8AC3E}">
        <p14:creationId xmlns:p14="http://schemas.microsoft.com/office/powerpoint/2010/main" val="98434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pPr>
            <a:r>
              <a:rPr lang="en-GB" sz="1600" b="1" dirty="0">
                <a:solidFill>
                  <a:schemeClr val="accent4">
                    <a:lumMod val="75000"/>
                  </a:schemeClr>
                </a:solidFill>
                <a:latin typeface="Arial Black" panose="020B0A04020102020204" pitchFamily="34" charset="0"/>
                <a:cs typeface="Arial" panose="020B0604020202020204" pitchFamily="34" charset="0"/>
              </a:rPr>
              <a:t>Electric toothbrush</a:t>
            </a:r>
            <a:endParaRPr lang="en-GB" sz="1100" b="1" dirty="0">
              <a:solidFill>
                <a:schemeClr val="accent4">
                  <a:lumMod val="75000"/>
                </a:schemeClr>
              </a:solidFill>
              <a:latin typeface="Arial Black" panose="020B0A04020102020204" pitchFamily="34" charset="0"/>
              <a:cs typeface="Arial" panose="020B0604020202020204" pitchFamily="34" charset="0"/>
            </a:endParaRPr>
          </a:p>
          <a:p>
            <a:pPr>
              <a:lnSpc>
                <a:spcPct val="120000"/>
              </a:lnSpc>
            </a:pPr>
            <a:r>
              <a:rPr lang="en-GB" sz="1200" dirty="0">
                <a:cs typeface="Arial" panose="020B0604020202020204" pitchFamily="34" charset="0"/>
              </a:rPr>
              <a:t>An electric toothbrush can be used if this is the individual’s preference, they naturally have a wide handle and are easy to use. Some people with sensory issues accommodate these well, others not so.  it is good practice to seek advice from a dental professional</a:t>
            </a:r>
          </a:p>
          <a:p>
            <a:pPr marL="0" indent="0">
              <a:lnSpc>
                <a:spcPct val="90000"/>
              </a:lnSpc>
              <a:buNone/>
            </a:pPr>
            <a:endParaRPr lang="en-GB" sz="800" dirty="0">
              <a:solidFill>
                <a:schemeClr val="accent1"/>
              </a:solidFill>
              <a:latin typeface="Arial Black" panose="020B0A04020102020204" pitchFamily="34" charset="0"/>
              <a:cs typeface="Arial" panose="020B0604020202020204" pitchFamily="34" charset="0"/>
            </a:endParaRPr>
          </a:p>
          <a:p>
            <a:pPr marL="0" indent="0">
              <a:lnSpc>
                <a:spcPct val="90000"/>
              </a:lnSpc>
              <a:buNone/>
            </a:pPr>
            <a:endParaRPr lang="en-GB" sz="800" dirty="0">
              <a:solidFill>
                <a:schemeClr val="accent4">
                  <a:lumMod val="75000"/>
                </a:schemeClr>
              </a:solidFill>
              <a:latin typeface="Arial Black" panose="020B0A04020102020204" pitchFamily="34" charset="0"/>
              <a:cs typeface="Arial" panose="020B0604020202020204" pitchFamily="34" charset="0"/>
            </a:endParaRPr>
          </a:p>
          <a:p>
            <a:pPr marL="0" indent="0">
              <a:lnSpc>
                <a:spcPct val="90000"/>
              </a:lnSpc>
              <a:buNone/>
            </a:pPr>
            <a:r>
              <a:rPr lang="en-GB" sz="1600" dirty="0">
                <a:solidFill>
                  <a:schemeClr val="accent4">
                    <a:lumMod val="75000"/>
                  </a:schemeClr>
                </a:solidFill>
                <a:latin typeface="Arial Black" panose="020B0A04020102020204" pitchFamily="34" charset="0"/>
                <a:cs typeface="Arial" panose="020B0604020202020204" pitchFamily="34" charset="0"/>
              </a:rPr>
              <a:t>Multi-headed toothbrushes </a:t>
            </a:r>
            <a:endParaRPr lang="en-GB" sz="1100" dirty="0">
              <a:solidFill>
                <a:schemeClr val="accent4">
                  <a:lumMod val="75000"/>
                </a:schemeClr>
              </a:solidFill>
              <a:latin typeface="Arial Black" panose="020B0A04020102020204" pitchFamily="34" charset="0"/>
              <a:cs typeface="Arial" panose="020B0604020202020204" pitchFamily="34" charset="0"/>
            </a:endParaRPr>
          </a:p>
          <a:p>
            <a:pPr>
              <a:lnSpc>
                <a:spcPct val="110000"/>
              </a:lnSpc>
            </a:pPr>
            <a:r>
              <a:rPr lang="en-GB" sz="1200" dirty="0">
                <a:cs typeface="Arial" panose="020B0604020202020204" pitchFamily="34" charset="0"/>
              </a:rPr>
              <a:t>Theses are special toothbrushes for example Dr Barman’s or Collis curve and clean multiple surfaces at once and are useful for individuals with limited manual dexterity or for those where brushing maybe an issue.</a:t>
            </a:r>
          </a:p>
          <a:p>
            <a:pPr marL="0" indent="0">
              <a:lnSpc>
                <a:spcPct val="90000"/>
              </a:lnSpc>
              <a:buNone/>
            </a:pPr>
            <a:endParaRPr lang="en-GB" sz="800" dirty="0">
              <a:solidFill>
                <a:schemeClr val="accent4">
                  <a:lumMod val="75000"/>
                </a:schemeClr>
              </a:solidFill>
              <a:latin typeface="Arial Black" panose="020B0A04020102020204" pitchFamily="34" charset="0"/>
              <a:cs typeface="Arial" panose="020B0604020202020204" pitchFamily="34" charset="0"/>
            </a:endParaRPr>
          </a:p>
          <a:p>
            <a:pPr marL="0" indent="0">
              <a:lnSpc>
                <a:spcPct val="90000"/>
              </a:lnSpc>
              <a:buNone/>
            </a:pPr>
            <a:r>
              <a:rPr lang="en-GB" sz="1600" dirty="0">
                <a:solidFill>
                  <a:schemeClr val="accent4">
                    <a:lumMod val="75000"/>
                  </a:schemeClr>
                </a:solidFill>
                <a:latin typeface="Arial Black" panose="020B0A04020102020204" pitchFamily="34" charset="0"/>
                <a:cs typeface="Arial" panose="020B0604020202020204" pitchFamily="34" charset="0"/>
              </a:rPr>
              <a:t>The </a:t>
            </a:r>
            <a:r>
              <a:rPr lang="en-GB" sz="1600" dirty="0" err="1">
                <a:solidFill>
                  <a:schemeClr val="accent4">
                    <a:lumMod val="75000"/>
                  </a:schemeClr>
                </a:solidFill>
                <a:latin typeface="Arial Black" panose="020B0A04020102020204" pitchFamily="34" charset="0"/>
                <a:cs typeface="Arial" panose="020B0604020202020204" pitchFamily="34" charset="0"/>
              </a:rPr>
              <a:t>Oralieve</a:t>
            </a:r>
            <a:r>
              <a:rPr lang="en-GB" sz="1600" dirty="0">
                <a:solidFill>
                  <a:schemeClr val="accent4">
                    <a:lumMod val="75000"/>
                  </a:schemeClr>
                </a:solidFill>
                <a:latin typeface="Arial Black" panose="020B0A04020102020204" pitchFamily="34" charset="0"/>
                <a:cs typeface="Arial" panose="020B0604020202020204" pitchFamily="34" charset="0"/>
              </a:rPr>
              <a:t> 360 toothbrush</a:t>
            </a:r>
          </a:p>
          <a:p>
            <a:r>
              <a:rPr lang="en-US" sz="1200" dirty="0"/>
              <a:t>Has 360⁰ bristles all around the head to clean multiple surfaces of the mouth simultaneously </a:t>
            </a:r>
          </a:p>
          <a:p>
            <a:r>
              <a:rPr lang="en-US" sz="1200" dirty="0"/>
              <a:t>It has a small head to get to hard to reach areas of the mouth </a:t>
            </a:r>
          </a:p>
          <a:p>
            <a:r>
              <a:rPr lang="en-US" sz="1200" dirty="0"/>
              <a:t>Soft bristles to provide a gentle clean to sore or sensitive mouths both to the teeth and soft tissues and it has an easy-to-grip handle </a:t>
            </a:r>
          </a:p>
          <a:p>
            <a:endParaRPr lang="en-US" dirty="0"/>
          </a:p>
        </p:txBody>
      </p:sp>
      <p:sp>
        <p:nvSpPr>
          <p:cNvPr id="4" name="Slide Number Placeholder 3"/>
          <p:cNvSpPr>
            <a:spLocks noGrp="1"/>
          </p:cNvSpPr>
          <p:nvPr>
            <p:ph type="sldNum" sz="quarter" idx="5"/>
          </p:nvPr>
        </p:nvSpPr>
        <p:spPr/>
        <p:txBody>
          <a:bodyPr/>
          <a:lstStyle/>
          <a:p>
            <a:fld id="{88554DFE-24C8-4007-8254-F0349DE17172}" type="slidenum">
              <a:rPr lang="en-GB" smtClean="0"/>
              <a:t>9</a:t>
            </a:fld>
            <a:endParaRPr lang="en-GB"/>
          </a:p>
        </p:txBody>
      </p:sp>
    </p:spTree>
    <p:extLst>
      <p:ext uri="{BB962C8B-B14F-4D97-AF65-F5344CB8AC3E}">
        <p14:creationId xmlns:p14="http://schemas.microsoft.com/office/powerpoint/2010/main" val="375626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920729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502353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743838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GB"/>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a:xfrm>
            <a:off x="2743973" y="5870576"/>
            <a:ext cx="3932137" cy="377825"/>
          </a:xfrm>
        </p:spPr>
        <p:txBody>
          <a:bodyPr/>
          <a:lstStyle/>
          <a:p>
            <a:endParaRPr lang="en-GB"/>
          </a:p>
        </p:txBody>
      </p:sp>
      <p:sp>
        <p:nvSpPr>
          <p:cNvPr id="6" name="Slide Number Placeholder 5"/>
          <p:cNvSpPr>
            <a:spLocks noGrp="1"/>
          </p:cNvSpPr>
          <p:nvPr>
            <p:ph type="sldNum" sz="quarter" idx="12"/>
          </p:nvPr>
        </p:nvSpPr>
        <p:spPr>
          <a:xfrm>
            <a:off x="8040685" y="5870576"/>
            <a:ext cx="417516" cy="377825"/>
          </a:xfrm>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272849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050921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GB"/>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2423070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426767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GB"/>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D4D0347-439E-4719-AEFF-48E72F3B412C}" type="datetimeFigureOut">
              <a:rPr lang="en-GB" smtClean="0"/>
              <a:t>09/02/2024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163578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D4D0347-439E-4719-AEFF-48E72F3B412C}" type="datetimeFigureOut">
              <a:rPr lang="en-GB" smtClean="0"/>
              <a:t>09/02/2024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219075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1D4D0347-439E-4719-AEFF-48E72F3B412C}" type="datetimeFigureOut">
              <a:rPr lang="en-GB" smtClean="0"/>
              <a:t>09/02/2024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282165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205417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711009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790670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30321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007860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6904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GB"/>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4081371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425943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2184853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368794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GB"/>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293041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4D0347-439E-4719-AEFF-48E72F3B412C}"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67525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241089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4D0347-439E-4719-AEFF-48E72F3B412C}" type="datetimeFigureOut">
              <a:rPr lang="en-GB" smtClean="0"/>
              <a:t>09/02/2024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3299259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4D0347-439E-4719-AEFF-48E72F3B412C}" type="datetimeFigureOut">
              <a:rPr lang="en-GB" smtClean="0"/>
              <a:t>09/02/2024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55088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4D0347-439E-4719-AEFF-48E72F3B412C}" type="datetimeFigureOut">
              <a:rPr lang="en-GB" smtClean="0"/>
              <a:t>09/02/2024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220334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111064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4D0347-439E-4719-AEFF-48E72F3B412C}"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2808AA-747B-4AE6-88A3-C6172BBCD574}" type="slidenum">
              <a:rPr lang="en-GB" smtClean="0"/>
              <a:t>‹#›</a:t>
            </a:fld>
            <a:endParaRPr lang="en-GB"/>
          </a:p>
        </p:txBody>
      </p:sp>
    </p:spTree>
    <p:extLst>
      <p:ext uri="{BB962C8B-B14F-4D97-AF65-F5344CB8AC3E}">
        <p14:creationId xmlns:p14="http://schemas.microsoft.com/office/powerpoint/2010/main" val="60578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D0347-439E-4719-AEFF-48E72F3B412C}" type="datetimeFigureOut">
              <a:rPr lang="en-GB" smtClean="0"/>
              <a:t>09/02/2024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808AA-747B-4AE6-88A3-C6172BBCD574}" type="slidenum">
              <a:rPr lang="en-GB" smtClean="0"/>
              <a:t>‹#›</a:t>
            </a:fld>
            <a:endParaRPr lang="en-GB"/>
          </a:p>
        </p:txBody>
      </p:sp>
    </p:spTree>
    <p:extLst>
      <p:ext uri="{BB962C8B-B14F-4D97-AF65-F5344CB8AC3E}">
        <p14:creationId xmlns:p14="http://schemas.microsoft.com/office/powerpoint/2010/main" val="3046417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4D0347-439E-4719-AEFF-48E72F3B412C}" type="datetimeFigureOut">
              <a:rPr lang="en-GB" smtClean="0"/>
              <a:t>09/02/2024</a:t>
            </a:fld>
            <a:endParaRPr lang="en-GB"/>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42808AA-747B-4AE6-88A3-C6172BBCD574}" type="slidenum">
              <a:rPr lang="en-GB" smtClean="0"/>
              <a:t>‹#›</a:t>
            </a:fld>
            <a:endParaRPr lang="en-GB"/>
          </a:p>
        </p:txBody>
      </p:sp>
    </p:spTree>
    <p:extLst>
      <p:ext uri="{BB962C8B-B14F-4D97-AF65-F5344CB8AC3E}">
        <p14:creationId xmlns:p14="http://schemas.microsoft.com/office/powerpoint/2010/main" val="1413592196"/>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bing.com/images/search?view=detailV2&amp;ccid=DwBg4qoC&amp;id=BE729D9A71888E4930EB99C53B388B606EBB8404&amp;thid=OIP.DwBg4qoCiFkm5o3FqS4KyQHaFx&amp;mediaurl=https://www.tepe.com/media/1598/int-brushes_2000x1560.jpg&amp;exph=1560&amp;expw=2000&amp;q=interdental+brushes&amp;simid=608036122340100231&amp;selectedIndex=13" TargetMode="External"/><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hyperlink" Target="javascript:;"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6.png"/><Relationship Id="rId4" Type="http://schemas.openxmlformats.org/officeDocument/2006/relationships/notesSlide" Target="../notesSlides/notesSlide11.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https://www.cancertherapyadvisor.com/wp-content/uploads/sites/12/2018/12/40802d0369e74bf1bad9f59e3e1943d3-aquoral-monogra.jpg" TargetMode="External"/><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jpeg"/><Relationship Id="rId5" Type="http://schemas.openxmlformats.org/officeDocument/2006/relationships/hyperlink" Target="https://www.google.co.uk/url?sa=i&amp;rct=j&amp;q=&amp;esrc=s&amp;source=images&amp;cd=&amp;ved=2ahUKEwjwp_DPibThAhWSrHEKHRogDpYQjRx6BAgBEAU&amp;url=https://www.amazon.co.uk/S-Saliva-Orthana-Moisturising-Subsitute/dp/B00A3TC28Q&amp;psig=AOvVaw0MwkaZweVLsdYsK0n-250f&amp;ust=1554386097744019" TargetMode="External"/><Relationship Id="rId10" Type="http://schemas.openxmlformats.org/officeDocument/2006/relationships/image" Target="../media/image6.png"/><Relationship Id="rId4" Type="http://schemas.openxmlformats.org/officeDocument/2006/relationships/notesSlide" Target="../notesSlides/notesSlide12.xml"/><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3.m4a"/><Relationship Id="rId7" Type="http://schemas.openxmlformats.org/officeDocument/2006/relationships/image" Target="../media/image32.jpeg"/><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jpeg"/><Relationship Id="rId5" Type="http://schemas.openxmlformats.org/officeDocument/2006/relationships/hyperlink" Target="https://dentaldirect.co.uk/dent-o-care-dental-shield.html?gclid=EAIaIQobChMIx9KP0qju2AIVDV4ZCh0CVwHfEAQYASABEgKtw_D_BwE" TargetMode="External"/><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6.m4a"/><Relationship Id="rId7" Type="http://schemas.openxmlformats.org/officeDocument/2006/relationships/image" Target="../media/image12.jpe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hyperlink" Target="https://www.bing.com/images/search?view=detailV2&amp;ccid=QzX1if%2bo&amp;id=27698D8D2BD576235A7AF334AEE98F1A5430163F&amp;thid=OIP.QzX1if-o4JGj1DpL7YkWIgHaHa&amp;mediaurl=http://www.dental-express.co.uk/images/ww/product/v119-tn.jpg&amp;exph=1000&amp;expw=1000&amp;q=duraphat+toothpaste&amp;simid=607989496179461943&amp;selectedIndex=6" TargetMode="External"/><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eg"/><Relationship Id="rId5" Type="http://schemas.openxmlformats.org/officeDocument/2006/relationships/hyperlink" Target="https://www.bing.com/images/search?view=detailV2&amp;ccid=YV1RDOPP&amp;id=1B83442F7CA992467EED8BA8BF6AC00B4AAAC77D&amp;thid=OIP.YV1RDOPPXTAkWMv3gAwB3wHaLG&amp;mediaurl=http://i.ebayimg.com/images/i/301644990467-0-1/s-l1000.jpg&amp;exph=1000&amp;expw=667&amp;q=chlorohexidine+mouthwash&amp;simid=607996299422337759&amp;selectedIndex=7"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8.m4a"/><Relationship Id="rId7" Type="http://schemas.openxmlformats.org/officeDocument/2006/relationships/image" Target="../media/image16.jpe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15.emf"/><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m4a"/><Relationship Id="rId7" Type="http://schemas.openxmlformats.org/officeDocument/2006/relationships/image" Target="../media/image19.jpe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8.jpeg"/><Relationship Id="rId5" Type="http://schemas.openxmlformats.org/officeDocument/2006/relationships/notesSlide" Target="../notesSlides/notesSlide9.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4E6089E-EC8D-4CCF-B3FF-120E2062FF70}"/>
              </a:ext>
            </a:extLst>
          </p:cNvPr>
          <p:cNvSpPr>
            <a:spLocks noGrp="1"/>
          </p:cNvSpPr>
          <p:nvPr>
            <p:ph type="subTitle" idx="1"/>
          </p:nvPr>
        </p:nvSpPr>
        <p:spPr>
          <a:xfrm>
            <a:off x="496183" y="2455369"/>
            <a:ext cx="4464750" cy="1655762"/>
          </a:xfrm>
        </p:spPr>
        <p:txBody>
          <a:bodyPr>
            <a:noAutofit/>
          </a:bodyPr>
          <a:lstStyle/>
          <a:p>
            <a:pPr algn="l">
              <a:spcBef>
                <a:spcPts val="1200"/>
              </a:spcBef>
              <a:spcAft>
                <a:spcPts val="1200"/>
              </a:spcAft>
            </a:pPr>
            <a:r>
              <a:rPr lang="en-US" sz="3400" b="1" dirty="0">
                <a:latin typeface="Arial" panose="020B0604020202020204" pitchFamily="34" charset="0"/>
                <a:cs typeface="Arial" panose="020B0604020202020204" pitchFamily="34" charset="0"/>
              </a:rPr>
              <a:t>MOUTH CARE                                     MATTERS IN                      THE COMMUNITY</a:t>
            </a:r>
          </a:p>
          <a:p>
            <a:pPr algn="l">
              <a:spcBef>
                <a:spcPts val="1200"/>
              </a:spcBef>
              <a:spcAft>
                <a:spcPts val="1200"/>
              </a:spcAft>
            </a:pPr>
            <a:r>
              <a:rPr lang="en-US" sz="2400" b="1" dirty="0">
                <a:latin typeface="Arial" panose="020B0604020202020204" pitchFamily="34" charset="0"/>
                <a:cs typeface="Arial" panose="020B0604020202020204" pitchFamily="34" charset="0"/>
              </a:rPr>
              <a:t>Mouth Care Products</a:t>
            </a:r>
          </a:p>
          <a:p>
            <a:pPr algn="l">
              <a:spcBef>
                <a:spcPts val="1200"/>
              </a:spcBef>
              <a:spcAft>
                <a:spcPts val="1200"/>
              </a:spcAft>
            </a:pPr>
            <a:r>
              <a:rPr lang="en-US" sz="2400" b="1" dirty="0">
                <a:latin typeface="Arial" panose="020B0604020202020204" pitchFamily="34" charset="0"/>
                <a:cs typeface="Arial" panose="020B0604020202020204" pitchFamily="34" charset="0"/>
              </a:rPr>
              <a:t>Section 10 </a:t>
            </a:r>
            <a:endParaRPr lang="en-GB" sz="2400" b="1" dirty="0">
              <a:latin typeface="Arial" panose="020B0604020202020204" pitchFamily="34" charset="0"/>
              <a:cs typeface="Arial" panose="020B0604020202020204" pitchFamily="34" charset="0"/>
            </a:endParaRPr>
          </a:p>
        </p:txBody>
      </p:sp>
      <p:pic>
        <p:nvPicPr>
          <p:cNvPr id="1028" name="Picture 4" descr="Brushing Model W/Toothbrush (With images) | Dental, Cheap dental care, Brushing  teeth">
            <a:extLst>
              <a:ext uri="{FF2B5EF4-FFF2-40B4-BE49-F238E27FC236}">
                <a16:creationId xmlns:a16="http://schemas.microsoft.com/office/drawing/2014/main" id="{FA4AA086-E773-E149-A20D-470D6BF01EF0}"/>
              </a:ext>
            </a:extLst>
          </p:cNvPr>
          <p:cNvPicPr>
            <a:picLocks noChangeAspect="1" noChangeArrowheads="1"/>
          </p:cNvPicPr>
          <p:nvPr/>
        </p:nvPicPr>
        <p:blipFill>
          <a:blip r:embed="rId5">
            <a:alphaModFix/>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68800" y="550369"/>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oth Brushing 101 | Check Ups | Diet &amp; Oral Health">
            <a:extLst>
              <a:ext uri="{FF2B5EF4-FFF2-40B4-BE49-F238E27FC236}">
                <a16:creationId xmlns:a16="http://schemas.microsoft.com/office/drawing/2014/main" id="{3F2C40EA-F251-9C46-A88A-3063454880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5317" y="3745727"/>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0F515CC3-7C87-B741-B8A5-87D36E375B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24822723"/>
      </p:ext>
    </p:extLst>
  </p:cSld>
  <p:clrMapOvr>
    <a:masterClrMapping/>
  </p:clrMapOvr>
  <mc:AlternateContent xmlns:mc="http://schemas.openxmlformats.org/markup-compatibility/2006" xmlns:p14="http://schemas.microsoft.com/office/powerpoint/2010/main">
    <mc:Choice Requires="p14">
      <p:transition spd="slow" p14:dur="2000" advTm="21466"/>
    </mc:Choice>
    <mc:Fallback xmlns="">
      <p:transition spd="slow" advTm="2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F9775A-7F17-3142-BAAD-B3EFBBF14BC7}"/>
              </a:ext>
            </a:extLst>
          </p:cNvPr>
          <p:cNvSpPr/>
          <p:nvPr/>
        </p:nvSpPr>
        <p:spPr>
          <a:xfrm>
            <a:off x="384049" y="245152"/>
            <a:ext cx="3826763"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100" b="1" dirty="0">
                <a:latin typeface="+mj-lt"/>
                <a:ea typeface="+mj-ea"/>
                <a:cs typeface="+mj-cs"/>
              </a:rPr>
              <a:t>Interdental Products  </a:t>
            </a:r>
            <a:endParaRPr lang="en-US" sz="4100" dirty="0">
              <a:latin typeface="+mj-lt"/>
              <a:ea typeface="+mj-ea"/>
              <a:cs typeface="+mj-cs"/>
            </a:endParaRPr>
          </a:p>
        </p:txBody>
      </p:sp>
      <p:sp>
        <p:nvSpPr>
          <p:cNvPr id="13" name="Rectangle 1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584" y="0"/>
            <a:ext cx="4471416"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488" y="484633"/>
            <a:ext cx="363474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488" y="3511296"/>
            <a:ext cx="363474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7D8A00D-01C1-594B-980F-477EDC09847E}"/>
              </a:ext>
            </a:extLst>
          </p:cNvPr>
          <p:cNvPicPr/>
          <p:nvPr/>
        </p:nvPicPr>
        <p:blipFill rotWithShape="1">
          <a:blip r:embed="rId5">
            <a:extLst>
              <a:ext uri="{28A0092B-C50C-407E-A947-70E740481C1C}">
                <a14:useLocalDpi xmlns:a14="http://schemas.microsoft.com/office/drawing/2010/main" val="0"/>
              </a:ext>
            </a:extLst>
          </a:blip>
          <a:srcRect t="39086" r="1" b="1892"/>
          <a:stretch/>
        </p:blipFill>
        <p:spPr>
          <a:xfrm>
            <a:off x="5736717" y="1052003"/>
            <a:ext cx="2269998" cy="1739504"/>
          </a:xfrm>
          <a:prstGeom prst="rect">
            <a:avLst/>
          </a:prstGeom>
        </p:spPr>
      </p:pic>
      <p:pic>
        <p:nvPicPr>
          <p:cNvPr id="14" name="Content Placeholder 4" descr="Image result for interdental brushes">
            <a:hlinkClick r:id="rId6"/>
            <a:extLst>
              <a:ext uri="{FF2B5EF4-FFF2-40B4-BE49-F238E27FC236}">
                <a16:creationId xmlns:a16="http://schemas.microsoft.com/office/drawing/2014/main" id="{99567CED-44D7-7341-B3F0-8C577F9A4F12}"/>
              </a:ext>
            </a:extLst>
          </p:cNvPr>
          <p:cNvPicPr>
            <a:picLocks/>
          </p:cNvPicPr>
          <p:nvPr/>
        </p:nvPicPr>
        <p:blipFill rotWithShape="1">
          <a:blip r:embed="rId7">
            <a:extLst>
              <a:ext uri="{28A0092B-C50C-407E-A947-70E740481C1C}">
                <a14:useLocalDpi xmlns:a14="http://schemas.microsoft.com/office/drawing/2010/main" val="0"/>
              </a:ext>
            </a:extLst>
          </a:blip>
          <a:srcRect l="9447" r="19961" b="-1"/>
          <a:stretch/>
        </p:blipFill>
        <p:spPr bwMode="auto">
          <a:xfrm>
            <a:off x="5452695" y="3732417"/>
            <a:ext cx="2214378" cy="2438400"/>
          </a:xfrm>
          <a:prstGeom prst="rect">
            <a:avLst/>
          </a:prstGeom>
          <a:noFill/>
          <a:effectLst/>
        </p:spPr>
      </p:pic>
      <p:sp>
        <p:nvSpPr>
          <p:cNvPr id="16" name="Content Placeholder 2">
            <a:extLst>
              <a:ext uri="{FF2B5EF4-FFF2-40B4-BE49-F238E27FC236}">
                <a16:creationId xmlns:a16="http://schemas.microsoft.com/office/drawing/2014/main" id="{C01F4019-777C-7342-AAD5-BA6AA80BA031}"/>
              </a:ext>
            </a:extLst>
          </p:cNvPr>
          <p:cNvSpPr txBox="1">
            <a:spLocks/>
          </p:cNvSpPr>
          <p:nvPr/>
        </p:nvSpPr>
        <p:spPr>
          <a:xfrm>
            <a:off x="-54076" y="1862310"/>
            <a:ext cx="4817136" cy="45778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lnSpc>
                <a:spcPct val="90000"/>
              </a:lnSpc>
            </a:pPr>
            <a:r>
              <a:rPr lang="en-US" sz="2000" dirty="0">
                <a:cs typeface="Arial" panose="020B0604020202020204" pitchFamily="34" charset="0"/>
              </a:rPr>
              <a:t>Cleaning in between the teeth may be possible if this is part of a person’s oral hygiene routine </a:t>
            </a:r>
            <a:r>
              <a:rPr lang="en-US" sz="2000">
                <a:cs typeface="Arial" panose="020B0604020202020204" pitchFamily="34" charset="0"/>
              </a:rPr>
              <a:t>but may not </a:t>
            </a:r>
            <a:r>
              <a:rPr lang="en-US" sz="2000" dirty="0">
                <a:cs typeface="Arial" panose="020B0604020202020204" pitchFamily="34" charset="0"/>
              </a:rPr>
              <a:t>be possible for all individuals to do</a:t>
            </a:r>
          </a:p>
          <a:p>
            <a:pPr indent="-228600">
              <a:lnSpc>
                <a:spcPct val="90000"/>
              </a:lnSpc>
            </a:pPr>
            <a:endParaRPr lang="en-US" sz="2000" dirty="0">
              <a:cs typeface="Arial" panose="020B0604020202020204" pitchFamily="34" charset="0"/>
            </a:endParaRPr>
          </a:p>
          <a:p>
            <a:pPr indent="-228600">
              <a:lnSpc>
                <a:spcPct val="90000"/>
              </a:lnSpc>
            </a:pPr>
            <a:r>
              <a:rPr lang="en-US" sz="2000" dirty="0">
                <a:cs typeface="Arial" panose="020B0604020202020204" pitchFamily="34" charset="0"/>
              </a:rPr>
              <a:t>Interdental brushes are ideal and come in a variety of sizes</a:t>
            </a:r>
          </a:p>
          <a:p>
            <a:pPr marL="0" indent="-228600">
              <a:lnSpc>
                <a:spcPct val="90000"/>
              </a:lnSpc>
            </a:pPr>
            <a:endParaRPr lang="en-US" sz="2000" dirty="0">
              <a:cs typeface="Arial" panose="020B0604020202020204" pitchFamily="34" charset="0"/>
            </a:endParaRPr>
          </a:p>
          <a:p>
            <a:pPr indent="-228600">
              <a:lnSpc>
                <a:spcPct val="90000"/>
              </a:lnSpc>
            </a:pPr>
            <a:r>
              <a:rPr lang="en-US" sz="2000" dirty="0">
                <a:cs typeface="Arial" panose="020B0604020202020204" pitchFamily="34" charset="0"/>
              </a:rPr>
              <a:t>Bottle brushes, interdental brushes and dental floss should be used with care </a:t>
            </a:r>
          </a:p>
          <a:p>
            <a:pPr marL="114300" indent="0">
              <a:lnSpc>
                <a:spcPct val="90000"/>
              </a:lnSpc>
              <a:buFont typeface="Arial" panose="020B0604020202020204" pitchFamily="34" charset="0"/>
              <a:buNone/>
            </a:pPr>
            <a:endParaRPr lang="en-US" sz="2000" dirty="0">
              <a:cs typeface="Arial" panose="020B0604020202020204" pitchFamily="34" charset="0"/>
            </a:endParaRPr>
          </a:p>
          <a:p>
            <a:pPr marL="114300" indent="0" algn="ctr">
              <a:lnSpc>
                <a:spcPct val="90000"/>
              </a:lnSpc>
              <a:buFont typeface="Arial" panose="020B0604020202020204" pitchFamily="34" charset="0"/>
              <a:buNone/>
            </a:pPr>
            <a:r>
              <a:rPr lang="en-US" sz="2000" b="1" dirty="0">
                <a:cs typeface="Arial" panose="020B0604020202020204" pitchFamily="34" charset="0"/>
              </a:rPr>
              <a:t>Always seek guidance from a dental care professional</a:t>
            </a:r>
          </a:p>
          <a:p>
            <a:pPr indent="-228600">
              <a:lnSpc>
                <a:spcPct val="90000"/>
              </a:lnSpc>
            </a:pPr>
            <a:endParaRPr lang="en-US" sz="1700" dirty="0"/>
          </a:p>
        </p:txBody>
      </p:sp>
      <p:pic>
        <p:nvPicPr>
          <p:cNvPr id="3" name="Audio 2">
            <a:hlinkClick r:id="" action="ppaction://media"/>
            <a:extLst>
              <a:ext uri="{FF2B5EF4-FFF2-40B4-BE49-F238E27FC236}">
                <a16:creationId xmlns:a16="http://schemas.microsoft.com/office/drawing/2014/main" id="{658E86E1-7CB4-D54D-9201-7469C37AE8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7640739"/>
      </p:ext>
    </p:extLst>
  </p:cSld>
  <p:clrMapOvr>
    <a:masterClrMapping/>
  </p:clrMapOvr>
  <mc:AlternateContent xmlns:mc="http://schemas.openxmlformats.org/markup-compatibility/2006" xmlns:p14="http://schemas.microsoft.com/office/powerpoint/2010/main">
    <mc:Choice Requires="p14">
      <p:transition spd="slow" p14:dur="2000" advTm="26944"/>
    </mc:Choice>
    <mc:Fallback xmlns="">
      <p:transition spd="slow" advTm="2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C3E5D51-F8E7-4DCA-AAE7-E43895B7D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07526A-2E54-F04F-83FF-2B71ACC610AB}"/>
              </a:ext>
            </a:extLst>
          </p:cNvPr>
          <p:cNvSpPr/>
          <p:nvPr/>
        </p:nvSpPr>
        <p:spPr>
          <a:xfrm>
            <a:off x="399011" y="3930305"/>
            <a:ext cx="2896470" cy="2437244"/>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400" b="1" dirty="0">
                <a:latin typeface="+mj-lt"/>
                <a:ea typeface="+mj-ea"/>
                <a:cs typeface="+mj-cs"/>
              </a:rPr>
              <a:t>Products to help with dry mouth                                                             </a:t>
            </a:r>
            <a:r>
              <a:rPr lang="en-US" sz="1700" b="1" dirty="0">
                <a:latin typeface="+mj-lt"/>
                <a:ea typeface="+mj-ea"/>
                <a:cs typeface="+mj-cs"/>
              </a:rPr>
              <a:t>         </a:t>
            </a:r>
            <a:r>
              <a:rPr lang="en-US" sz="2000" b="1" dirty="0">
                <a:latin typeface="+mj-lt"/>
                <a:ea typeface="+mj-ea"/>
                <a:cs typeface="+mj-cs"/>
              </a:rPr>
              <a:t>(over the counter) </a:t>
            </a:r>
            <a:endParaRPr lang="en-US" sz="1700" dirty="0">
              <a:latin typeface="+mj-lt"/>
              <a:ea typeface="+mj-ea"/>
              <a:cs typeface="+mj-cs"/>
            </a:endParaRPr>
          </a:p>
        </p:txBody>
      </p:sp>
      <p:sp>
        <p:nvSpPr>
          <p:cNvPr id="137" name="Rectangle 136">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Rectangle 1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F18DA077-B20E-6345-9D1F-3080F506FA8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01044" y="389359"/>
            <a:ext cx="1880330" cy="1880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bioxtra dry mouth gel">
            <a:extLst>
              <a:ext uri="{FF2B5EF4-FFF2-40B4-BE49-F238E27FC236}">
                <a16:creationId xmlns:a16="http://schemas.microsoft.com/office/drawing/2014/main" id="{97F92A62-A671-174E-B065-0F4DCD74331D}"/>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3471223" y="272842"/>
            <a:ext cx="1880986" cy="1880986"/>
          </a:xfrm>
          <a:prstGeom prst="rect">
            <a:avLst/>
          </a:prstGeom>
          <a:noFill/>
        </p:spPr>
      </p:pic>
      <p:pic>
        <p:nvPicPr>
          <p:cNvPr id="10" name="icImg" descr="Saliveze-Dry-Mouth-Spray-Artificial-Saliva-50ml-UK-PHARMACY-STOCK">
            <a:hlinkClick r:id="rId7"/>
            <a:extLst>
              <a:ext uri="{FF2B5EF4-FFF2-40B4-BE49-F238E27FC236}">
                <a16:creationId xmlns:a16="http://schemas.microsoft.com/office/drawing/2014/main" id="{C3736FFE-3D09-C347-A505-DB08EF1D4435}"/>
              </a:ext>
            </a:extLst>
          </p:cNvPr>
          <p:cNvPicPr/>
          <p:nvPr/>
        </p:nvPicPr>
        <p:blipFill rotWithShape="1">
          <a:blip r:embed="rId8" cstate="print">
            <a:extLst>
              <a:ext uri="{28A0092B-C50C-407E-A947-70E740481C1C}">
                <a14:useLocalDpi xmlns:a14="http://schemas.microsoft.com/office/drawing/2010/main" val="0"/>
              </a:ext>
            </a:extLst>
          </a:blip>
          <a:srcRect l="28634" r="29075"/>
          <a:stretch/>
        </p:blipFill>
        <p:spPr bwMode="auto">
          <a:xfrm>
            <a:off x="5448774" y="196004"/>
            <a:ext cx="831145" cy="2073496"/>
          </a:xfrm>
          <a:prstGeom prst="rect">
            <a:avLst/>
          </a:prstGeom>
          <a:noFill/>
          <a:extLst>
            <a:ext uri="{53640926-AAD7-44D8-BBD7-CCE9431645EC}">
              <a14:shadowObscured xmlns:a14="http://schemas.microsoft.com/office/drawing/2010/main"/>
            </a:ext>
          </a:extLst>
        </p:spPr>
      </p:pic>
      <p:pic>
        <p:nvPicPr>
          <p:cNvPr id="11" name="Picture 4" descr="Oralieve - Home | Facebook">
            <a:extLst>
              <a:ext uri="{FF2B5EF4-FFF2-40B4-BE49-F238E27FC236}">
                <a16:creationId xmlns:a16="http://schemas.microsoft.com/office/drawing/2014/main" id="{641AABF5-68E8-F341-B2FD-95B9C62C8DC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33264" y="619458"/>
            <a:ext cx="2621998" cy="1468318"/>
          </a:xfrm>
          <a:prstGeom prst="rect">
            <a:avLst/>
          </a:prstGeom>
          <a:noFill/>
          <a:extLst>
            <a:ext uri="{909E8E84-426E-40DD-AFC4-6F175D3DCCD1}">
              <a14:hiddenFill xmlns:a14="http://schemas.microsoft.com/office/drawing/2010/main">
                <a:solidFill>
                  <a:srgbClr val="FFFFFF"/>
                </a:solidFill>
              </a14:hiddenFill>
            </a:ext>
          </a:extLst>
        </p:spPr>
      </p:pic>
      <p:sp>
        <p:nvSpPr>
          <p:cNvPr id="2056" name="Rectangle 140">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452190" y="5131782"/>
            <a:ext cx="219456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4F2EC3-BA0A-417E-BE3C-C9168862A294}"/>
              </a:ext>
            </a:extLst>
          </p:cNvPr>
          <p:cNvSpPr>
            <a:spLocks noGrp="1"/>
          </p:cNvSpPr>
          <p:nvPr>
            <p:ph idx="1"/>
          </p:nvPr>
        </p:nvSpPr>
        <p:spPr>
          <a:xfrm>
            <a:off x="3710249" y="3740833"/>
            <a:ext cx="5399460" cy="3050583"/>
          </a:xfrm>
        </p:spPr>
        <p:txBody>
          <a:bodyPr vert="horz" lIns="91440" tIns="45720" rIns="91440" bIns="45720" rtlCol="0" anchor="ctr">
            <a:normAutofit fontScale="92500"/>
          </a:bodyPr>
          <a:lstStyle/>
          <a:p>
            <a:pPr marL="0" indent="0">
              <a:lnSpc>
                <a:spcPct val="90000"/>
              </a:lnSpc>
              <a:buNone/>
            </a:pPr>
            <a:r>
              <a:rPr lang="en-US" sz="2200" b="1" dirty="0"/>
              <a:t>Dry Mouth Gels and sprays – over the counter</a:t>
            </a:r>
          </a:p>
          <a:p>
            <a:pPr marL="0" indent="-228600">
              <a:lnSpc>
                <a:spcPct val="90000"/>
              </a:lnSpc>
            </a:pPr>
            <a:r>
              <a:rPr lang="en-US" sz="2000" dirty="0"/>
              <a:t>Different products available with the purpose to relieve the symptoms of dry mouth.  They are not an alternative to brushing teeth with toothpaste.  Dry mouth gels should be massaged into the soft tissues of the mouth (tongue, cheeks and lips) using either a toothbrush, </a:t>
            </a:r>
            <a:r>
              <a:rPr lang="en-US" sz="2000" dirty="0" err="1"/>
              <a:t>MouthEze</a:t>
            </a:r>
            <a:r>
              <a:rPr lang="en-US" sz="2000" dirty="0"/>
              <a:t> oral cleanser or a gloved finger (if safe to do so).  They can also be used to soften dried oral secretions and help with the retention of a denture.  The gels shown here is not exhaustive</a:t>
            </a:r>
            <a:endParaRPr lang="en-US" sz="2000" b="1" i="1" dirty="0"/>
          </a:p>
        </p:txBody>
      </p:sp>
      <p:sp>
        <p:nvSpPr>
          <p:cNvPr id="12" name="Rectangle 11">
            <a:extLst>
              <a:ext uri="{FF2B5EF4-FFF2-40B4-BE49-F238E27FC236}">
                <a16:creationId xmlns:a16="http://schemas.microsoft.com/office/drawing/2014/main" id="{FD7416AA-027E-7E4F-9293-70E3B0A69C00}"/>
              </a:ext>
            </a:extLst>
          </p:cNvPr>
          <p:cNvSpPr/>
          <p:nvPr/>
        </p:nvSpPr>
        <p:spPr>
          <a:xfrm>
            <a:off x="572562" y="2686215"/>
            <a:ext cx="8055516" cy="867930"/>
          </a:xfrm>
          <a:prstGeom prst="rect">
            <a:avLst/>
          </a:prstGeom>
        </p:spPr>
        <p:txBody>
          <a:bodyPr wrap="square">
            <a:spAutoFit/>
          </a:bodyPr>
          <a:lstStyle/>
          <a:p>
            <a:pPr algn="ctr">
              <a:lnSpc>
                <a:spcPct val="90000"/>
              </a:lnSpc>
            </a:pPr>
            <a:r>
              <a:rPr lang="en-US" sz="2800" b="1" dirty="0">
                <a:solidFill>
                  <a:srgbClr val="7030A0"/>
                </a:solidFill>
              </a:rPr>
              <a:t>Many medications cause a dry mouth which can be very uncomfortable</a:t>
            </a:r>
          </a:p>
        </p:txBody>
      </p:sp>
      <p:sp>
        <p:nvSpPr>
          <p:cNvPr id="13" name="Rectangle 12">
            <a:extLst>
              <a:ext uri="{FF2B5EF4-FFF2-40B4-BE49-F238E27FC236}">
                <a16:creationId xmlns:a16="http://schemas.microsoft.com/office/drawing/2014/main" id="{2315947D-4606-1444-B6F4-D8CAE26A6123}"/>
              </a:ext>
            </a:extLst>
          </p:cNvPr>
          <p:cNvSpPr/>
          <p:nvPr/>
        </p:nvSpPr>
        <p:spPr>
          <a:xfrm>
            <a:off x="1376769" y="2257050"/>
            <a:ext cx="1066189" cy="369332"/>
          </a:xfrm>
          <a:prstGeom prst="rect">
            <a:avLst/>
          </a:prstGeom>
        </p:spPr>
        <p:txBody>
          <a:bodyPr wrap="none">
            <a:spAutoFit/>
          </a:bodyPr>
          <a:lstStyle/>
          <a:p>
            <a:r>
              <a:rPr lang="en-US" dirty="0" err="1"/>
              <a:t>Oralieve</a:t>
            </a:r>
            <a:r>
              <a:rPr lang="en-US" dirty="0"/>
              <a:t>  </a:t>
            </a:r>
          </a:p>
        </p:txBody>
      </p:sp>
      <p:sp>
        <p:nvSpPr>
          <p:cNvPr id="14" name="Rectangle 13">
            <a:extLst>
              <a:ext uri="{FF2B5EF4-FFF2-40B4-BE49-F238E27FC236}">
                <a16:creationId xmlns:a16="http://schemas.microsoft.com/office/drawing/2014/main" id="{2BF3A242-0F70-BF44-BC05-EE77F6FAD047}"/>
              </a:ext>
            </a:extLst>
          </p:cNvPr>
          <p:cNvSpPr/>
          <p:nvPr/>
        </p:nvSpPr>
        <p:spPr>
          <a:xfrm>
            <a:off x="3941992" y="2284288"/>
            <a:ext cx="864147" cy="369332"/>
          </a:xfrm>
          <a:prstGeom prst="rect">
            <a:avLst/>
          </a:prstGeom>
        </p:spPr>
        <p:txBody>
          <a:bodyPr wrap="none">
            <a:spAutoFit/>
          </a:bodyPr>
          <a:lstStyle/>
          <a:p>
            <a:r>
              <a:rPr lang="en-US" dirty="0" err="1"/>
              <a:t>BioXtra</a:t>
            </a:r>
            <a:endParaRPr lang="en-US" dirty="0"/>
          </a:p>
        </p:txBody>
      </p:sp>
      <p:sp>
        <p:nvSpPr>
          <p:cNvPr id="15" name="Rectangle 14">
            <a:extLst>
              <a:ext uri="{FF2B5EF4-FFF2-40B4-BE49-F238E27FC236}">
                <a16:creationId xmlns:a16="http://schemas.microsoft.com/office/drawing/2014/main" id="{F88716E2-E0B9-7947-9C56-DF8A470F55BA}"/>
              </a:ext>
            </a:extLst>
          </p:cNvPr>
          <p:cNvSpPr/>
          <p:nvPr/>
        </p:nvSpPr>
        <p:spPr>
          <a:xfrm>
            <a:off x="5448774" y="2299196"/>
            <a:ext cx="923586" cy="369332"/>
          </a:xfrm>
          <a:prstGeom prst="rect">
            <a:avLst/>
          </a:prstGeom>
        </p:spPr>
        <p:txBody>
          <a:bodyPr wrap="none">
            <a:spAutoFit/>
          </a:bodyPr>
          <a:lstStyle/>
          <a:p>
            <a:r>
              <a:rPr lang="en-US" dirty="0" err="1"/>
              <a:t>Saliveze</a:t>
            </a:r>
            <a:endParaRPr lang="en-US" dirty="0"/>
          </a:p>
        </p:txBody>
      </p:sp>
      <p:sp>
        <p:nvSpPr>
          <p:cNvPr id="16" name="Rectangle 15">
            <a:extLst>
              <a:ext uri="{FF2B5EF4-FFF2-40B4-BE49-F238E27FC236}">
                <a16:creationId xmlns:a16="http://schemas.microsoft.com/office/drawing/2014/main" id="{A8F6B37F-9EA5-CE42-B28C-D88BA89B786D}"/>
              </a:ext>
            </a:extLst>
          </p:cNvPr>
          <p:cNvSpPr/>
          <p:nvPr/>
        </p:nvSpPr>
        <p:spPr>
          <a:xfrm>
            <a:off x="7179416" y="2272265"/>
            <a:ext cx="964431" cy="369332"/>
          </a:xfrm>
          <a:prstGeom prst="rect">
            <a:avLst/>
          </a:prstGeom>
        </p:spPr>
        <p:txBody>
          <a:bodyPr wrap="none">
            <a:spAutoFit/>
          </a:bodyPr>
          <a:lstStyle/>
          <a:p>
            <a:r>
              <a:rPr lang="en-US" dirty="0" err="1"/>
              <a:t>Biotene</a:t>
            </a:r>
            <a:r>
              <a:rPr lang="en-US" dirty="0"/>
              <a:t> </a:t>
            </a:r>
          </a:p>
        </p:txBody>
      </p:sp>
      <p:pic>
        <p:nvPicPr>
          <p:cNvPr id="2" name="Audio 1">
            <a:hlinkClick r:id="" action="ppaction://media"/>
            <a:extLst>
              <a:ext uri="{FF2B5EF4-FFF2-40B4-BE49-F238E27FC236}">
                <a16:creationId xmlns:a16="http://schemas.microsoft.com/office/drawing/2014/main" id="{0A0205BB-4C6C-2443-A362-F60291A413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01824868"/>
      </p:ext>
    </p:extLst>
  </p:cSld>
  <p:clrMapOvr>
    <a:masterClrMapping/>
  </p:clrMapOvr>
  <mc:AlternateContent xmlns:mc="http://schemas.openxmlformats.org/markup-compatibility/2006" xmlns:p14="http://schemas.microsoft.com/office/powerpoint/2010/main">
    <mc:Choice Requires="p14">
      <p:transition spd="slow" p14:dur="2000" advTm="52269"/>
    </mc:Choice>
    <mc:Fallback xmlns="">
      <p:transition spd="slow" advTm="5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c 76">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8824" y="486184"/>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Image result for saliva orthana">
            <a:hlinkClick r:id="rId5"/>
            <a:extLst>
              <a:ext uri="{FF2B5EF4-FFF2-40B4-BE49-F238E27FC236}">
                <a16:creationId xmlns:a16="http://schemas.microsoft.com/office/drawing/2014/main" id="{2EAD03ED-2E45-B944-A467-C2FB6A6F88CD}"/>
              </a:ext>
            </a:extLst>
          </p:cNvPr>
          <p:cNvPicPr/>
          <p:nvPr/>
        </p:nvPicPr>
        <p:blipFill rotWithShape="1">
          <a:blip r:embed="rId6" cstate="print">
            <a:extLst>
              <a:ext uri="{28A0092B-C50C-407E-A947-70E740481C1C}">
                <a14:useLocalDpi xmlns:a14="http://schemas.microsoft.com/office/drawing/2010/main" val="0"/>
              </a:ext>
            </a:extLst>
          </a:blip>
          <a:srcRect l="9398" r="15604" b="3"/>
          <a:stretch/>
        </p:blipFill>
        <p:spPr bwMode="auto">
          <a:xfrm>
            <a:off x="5116223" y="2898781"/>
            <a:ext cx="2093297" cy="2283416"/>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53640926-AAD7-44D8-BBD7-CCE9431645EC}">
              <a14:shadowObscured xmlns:a14="http://schemas.microsoft.com/office/drawing/2010/main"/>
            </a:ext>
          </a:extLst>
        </p:spPr>
      </p:pic>
      <p:pic>
        <p:nvPicPr>
          <p:cNvPr id="3078" name="Picture 68" descr="AQUORAL - Cancer Therapy Advisor">
            <a:extLst>
              <a:ext uri="{FF2B5EF4-FFF2-40B4-BE49-F238E27FC236}">
                <a16:creationId xmlns:a16="http://schemas.microsoft.com/office/drawing/2014/main" id="{8AEAF6B8-AB5A-7F4E-A0F0-33803EAC1F3D}"/>
              </a:ext>
            </a:extLst>
          </p:cNvPr>
          <p:cNvPicPr>
            <a:picLocks noChangeAspect="1" noChangeArrowheads="1"/>
          </p:cNvPicPr>
          <p:nvPr/>
        </p:nvPicPr>
        <p:blipFill rotWithShape="1">
          <a:blip r:embed="rId7" r:link="rId8">
            <a:extLst>
              <a:ext uri="{28A0092B-C50C-407E-A947-70E740481C1C}">
                <a14:useLocalDpi xmlns:a14="http://schemas.microsoft.com/office/drawing/2010/main" val="0"/>
              </a:ext>
            </a:extLst>
          </a:blip>
          <a:srcRect l="11926" r="13076" b="3"/>
          <a:stretch>
            <a:fillRect/>
          </a:stretch>
        </p:blipFill>
        <p:spPr bwMode="auto">
          <a:xfrm>
            <a:off x="7052286" y="4026643"/>
            <a:ext cx="1844157" cy="2458875"/>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65853D6-7028-44BC-82E3-C4871E9A0D19}"/>
              </a:ext>
            </a:extLst>
          </p:cNvPr>
          <p:cNvSpPr>
            <a:spLocks noGrp="1"/>
          </p:cNvSpPr>
          <p:nvPr>
            <p:ph idx="1"/>
          </p:nvPr>
        </p:nvSpPr>
        <p:spPr>
          <a:xfrm>
            <a:off x="75831" y="152400"/>
            <a:ext cx="5522993" cy="6047389"/>
          </a:xfrm>
        </p:spPr>
        <p:txBody>
          <a:bodyPr>
            <a:normAutofit/>
          </a:bodyPr>
          <a:lstStyle/>
          <a:p>
            <a:pPr marL="0" indent="0" algn="ctr">
              <a:lnSpc>
                <a:spcPct val="90000"/>
              </a:lnSpc>
              <a:buNone/>
            </a:pPr>
            <a:r>
              <a:rPr lang="en-US" b="1" dirty="0"/>
              <a:t>Products to help with dry mouth cont’d </a:t>
            </a:r>
            <a:endParaRPr lang="en-GB" b="1" dirty="0">
              <a:cs typeface="Arial" panose="020B0604020202020204" pitchFamily="34" charset="0"/>
            </a:endParaRPr>
          </a:p>
          <a:p>
            <a:pPr marL="0" indent="0">
              <a:lnSpc>
                <a:spcPct val="90000"/>
              </a:lnSpc>
              <a:buNone/>
            </a:pPr>
            <a:r>
              <a:rPr lang="en-GB" sz="2400" dirty="0">
                <a:cs typeface="Arial" panose="020B0604020202020204" pitchFamily="34" charset="0"/>
              </a:rPr>
              <a:t>Artificial Saliva spray – (prescription only)</a:t>
            </a:r>
          </a:p>
          <a:p>
            <a:pPr marL="0" indent="0">
              <a:lnSpc>
                <a:spcPct val="90000"/>
              </a:lnSpc>
              <a:buNone/>
            </a:pPr>
            <a:r>
              <a:rPr lang="en-GB" sz="2400" dirty="0">
                <a:cs typeface="Arial" panose="020B0604020202020204" pitchFamily="34" charset="0"/>
              </a:rPr>
              <a:t>These are sprayed onto the inside of the cheeks, tongue and palate. Form a protective layer over soft tissues</a:t>
            </a:r>
            <a:endParaRPr lang="en-GB" sz="2400" b="1" dirty="0">
              <a:cs typeface="Arial" panose="020B0604020202020204" pitchFamily="34" charset="0"/>
            </a:endParaRPr>
          </a:p>
          <a:p>
            <a:pPr>
              <a:lnSpc>
                <a:spcPct val="90000"/>
              </a:lnSpc>
            </a:pPr>
            <a:r>
              <a:rPr lang="en-GB" sz="2400" b="1" dirty="0" err="1">
                <a:cs typeface="Arial" panose="020B0604020202020204" pitchFamily="34" charset="0"/>
              </a:rPr>
              <a:t>Glandosane</a:t>
            </a:r>
            <a:r>
              <a:rPr lang="en-GB" sz="2400" dirty="0">
                <a:cs typeface="Arial" panose="020B0604020202020204" pitchFamily="34" charset="0"/>
              </a:rPr>
              <a:t> - has a low pH and should not be used for people with natural teeth</a:t>
            </a:r>
          </a:p>
          <a:p>
            <a:pPr>
              <a:lnSpc>
                <a:spcPct val="90000"/>
              </a:lnSpc>
            </a:pPr>
            <a:r>
              <a:rPr lang="en-GB" sz="2400" b="1" dirty="0">
                <a:cs typeface="Arial" panose="020B0604020202020204" pitchFamily="34" charset="0"/>
              </a:rPr>
              <a:t>Saliva </a:t>
            </a:r>
            <a:r>
              <a:rPr lang="en-GB" sz="2400" b="1" dirty="0" err="1">
                <a:cs typeface="Arial" panose="020B0604020202020204" pitchFamily="34" charset="0"/>
              </a:rPr>
              <a:t>Orthana</a:t>
            </a:r>
            <a:r>
              <a:rPr lang="en-GB" sz="2400" b="1" dirty="0">
                <a:cs typeface="Arial" panose="020B0604020202020204" pitchFamily="34" charset="0"/>
              </a:rPr>
              <a:t> – </a:t>
            </a:r>
            <a:r>
              <a:rPr lang="en-GB" sz="2400" dirty="0">
                <a:cs typeface="Arial" panose="020B0604020202020204" pitchFamily="34" charset="0"/>
              </a:rPr>
              <a:t>pH neutral. Contains mucin (animal based) Not suitable for vegetarians or vegans</a:t>
            </a:r>
          </a:p>
          <a:p>
            <a:pPr>
              <a:lnSpc>
                <a:spcPct val="90000"/>
              </a:lnSpc>
            </a:pPr>
            <a:r>
              <a:rPr lang="en-GB" sz="2400" b="1" dirty="0" err="1">
                <a:cs typeface="Arial" panose="020B0604020202020204" pitchFamily="34" charset="0"/>
              </a:rPr>
              <a:t>Aquoral</a:t>
            </a:r>
            <a:r>
              <a:rPr lang="en-GB" sz="2400" dirty="0">
                <a:cs typeface="Arial" panose="020B0604020202020204" pitchFamily="34" charset="0"/>
              </a:rPr>
              <a:t> oral spray will help with symptoms but can also help heal and restore damage done to the mouth and mucous membranes </a:t>
            </a:r>
          </a:p>
          <a:p>
            <a:pPr>
              <a:lnSpc>
                <a:spcPct val="90000"/>
              </a:lnSpc>
            </a:pPr>
            <a:endParaRPr lang="en-GB" sz="2000" dirty="0"/>
          </a:p>
        </p:txBody>
      </p:sp>
      <p:sp>
        <p:nvSpPr>
          <p:cNvPr id="7" name="Rectangle 7">
            <a:extLst>
              <a:ext uri="{FF2B5EF4-FFF2-40B4-BE49-F238E27FC236}">
                <a16:creationId xmlns:a16="http://schemas.microsoft.com/office/drawing/2014/main" id="{E1C18E08-F489-394B-BD17-C89B441B2EF8}"/>
              </a:ext>
            </a:extLst>
          </p:cNvPr>
          <p:cNvSpPr>
            <a:spLocks noChangeArrowheads="1"/>
          </p:cNvSpPr>
          <p:nvPr/>
        </p:nvSpPr>
        <p:spPr bwMode="auto">
          <a:xfrm>
            <a:off x="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83" name="Picture 11" descr="Glandosane Artificial Saliva Spray Lemon 50ml">
            <a:extLst>
              <a:ext uri="{FF2B5EF4-FFF2-40B4-BE49-F238E27FC236}">
                <a16:creationId xmlns:a16="http://schemas.microsoft.com/office/drawing/2014/main" id="{2BB44C51-4C86-C94E-99A7-DC71F75263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7282" y="811483"/>
            <a:ext cx="1968500" cy="19685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8D8B6A0-90EF-8046-981D-8D4179E38B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0171848"/>
      </p:ext>
    </p:extLst>
  </p:cSld>
  <p:clrMapOvr>
    <a:masterClrMapping/>
  </p:clrMapOvr>
  <mc:AlternateContent xmlns:mc="http://schemas.openxmlformats.org/markup-compatibility/2006" xmlns:p14="http://schemas.microsoft.com/office/powerpoint/2010/main">
    <mc:Choice Requires="p14">
      <p:transition spd="slow" p14:dur="2000" advTm="50290"/>
    </mc:Choice>
    <mc:Fallback xmlns="">
      <p:transition spd="slow" advTm="5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4F9775A-7F17-3142-BAAD-B3EFBBF14BC7}"/>
              </a:ext>
            </a:extLst>
          </p:cNvPr>
          <p:cNvSpPr/>
          <p:nvPr/>
        </p:nvSpPr>
        <p:spPr>
          <a:xfrm>
            <a:off x="442170" y="856180"/>
            <a:ext cx="3959556"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mj-lt"/>
                <a:ea typeface="+mj-ea"/>
                <a:cs typeface="+mj-cs"/>
              </a:rPr>
              <a:t>Oral Cleansers</a:t>
            </a:r>
            <a:endParaRPr lang="en-US" sz="4400" dirty="0">
              <a:latin typeface="+mj-lt"/>
              <a:ea typeface="+mj-ea"/>
              <a:cs typeface="+mj-cs"/>
            </a:endParaRPr>
          </a:p>
        </p:txBody>
      </p:sp>
      <p:grpSp>
        <p:nvGrpSpPr>
          <p:cNvPr id="23" name="Group 2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24" name="Rectangle 2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C01F4019-777C-7342-AAD5-BA6AA80BA031}"/>
              </a:ext>
            </a:extLst>
          </p:cNvPr>
          <p:cNvSpPr txBox="1">
            <a:spLocks/>
          </p:cNvSpPr>
          <p:nvPr/>
        </p:nvSpPr>
        <p:spPr>
          <a:xfrm>
            <a:off x="144070" y="2174140"/>
            <a:ext cx="4832456" cy="2209779"/>
          </a:xfrm>
          <a:prstGeom prst="rect">
            <a:avLst/>
          </a:prstGeom>
        </p:spPr>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200" dirty="0" err="1"/>
              <a:t>MouthEze</a:t>
            </a:r>
            <a:r>
              <a:rPr lang="en-GB" sz="2200" dirty="0"/>
              <a:t> oral cleanser - is designed to clean soft tissues NOT to brush teeth. Can be used to remove dry or sticky secretions from all areas of the mouth. Useful when used with dry mouth gel or spray </a:t>
            </a:r>
          </a:p>
        </p:txBody>
      </p:sp>
      <p:sp>
        <p:nvSpPr>
          <p:cNvPr id="29" name="Rectangle 2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close up of a device&#10;&#10;Description automatically generated">
            <a:extLst>
              <a:ext uri="{FF2B5EF4-FFF2-40B4-BE49-F238E27FC236}">
                <a16:creationId xmlns:a16="http://schemas.microsoft.com/office/drawing/2014/main" id="{40A2F734-7F9D-0A4F-9053-4E87F03016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41" r="45771" b="2"/>
          <a:stretch/>
        </p:blipFill>
        <p:spPr bwMode="auto">
          <a:xfrm>
            <a:off x="5312567" y="628790"/>
            <a:ext cx="3298075" cy="2424959"/>
          </a:xfrm>
          <a:prstGeom prst="rect">
            <a:avLst/>
          </a:prstGeom>
          <a:extLst>
            <a:ext uri="{909E8E84-426E-40DD-AFC4-6F175D3DCCD1}">
              <a14:hiddenFill xmlns:a14="http://schemas.microsoft.com/office/drawing/2010/main">
                <a:solidFill>
                  <a:schemeClr val="accent1"/>
                </a:solidFill>
              </a14:hiddenFill>
            </a:ext>
          </a:extLst>
        </p:spPr>
      </p:pic>
      <p:sp>
        <p:nvSpPr>
          <p:cNvPr id="33" name="Rectangle 32">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piece of paper&#10;&#10;Description automatically generated">
            <a:extLst>
              <a:ext uri="{FF2B5EF4-FFF2-40B4-BE49-F238E27FC236}">
                <a16:creationId xmlns:a16="http://schemas.microsoft.com/office/drawing/2014/main" id="{0D2F26F4-AC7F-A54A-BE7C-63B6D3D9EFD3}"/>
              </a:ext>
            </a:extLst>
          </p:cNvPr>
          <p:cNvPicPr/>
          <p:nvPr/>
        </p:nvPicPr>
        <p:blipFill rotWithShape="1">
          <a:blip r:embed="rId7">
            <a:extLst>
              <a:ext uri="{28A0092B-C50C-407E-A947-70E740481C1C}">
                <a14:useLocalDpi xmlns:a14="http://schemas.microsoft.com/office/drawing/2010/main" val="0"/>
              </a:ext>
            </a:extLst>
          </a:blip>
          <a:srcRect r="3" b="895"/>
          <a:stretch/>
        </p:blipFill>
        <p:spPr bwMode="auto">
          <a:xfrm>
            <a:off x="5394531" y="3707894"/>
            <a:ext cx="3132748" cy="2518756"/>
          </a:xfrm>
          <a:prstGeom prst="rect">
            <a:avLst/>
          </a:prstGeom>
          <a:noFill/>
        </p:spPr>
      </p:pic>
      <p:sp>
        <p:nvSpPr>
          <p:cNvPr id="3" name="Rectangle 2">
            <a:extLst>
              <a:ext uri="{FF2B5EF4-FFF2-40B4-BE49-F238E27FC236}">
                <a16:creationId xmlns:a16="http://schemas.microsoft.com/office/drawing/2014/main" id="{1AC44D3D-B544-7F4A-9EF0-FB05777DBAE7}"/>
              </a:ext>
            </a:extLst>
          </p:cNvPr>
          <p:cNvSpPr/>
          <p:nvPr/>
        </p:nvSpPr>
        <p:spPr>
          <a:xfrm>
            <a:off x="131864" y="4550925"/>
            <a:ext cx="4876768" cy="2123658"/>
          </a:xfrm>
          <a:prstGeom prst="rect">
            <a:avLst/>
          </a:prstGeom>
        </p:spPr>
        <p:txBody>
          <a:bodyPr wrap="square">
            <a:spAutoFit/>
          </a:bodyPr>
          <a:lstStyle/>
          <a:p>
            <a:pPr marL="342900" indent="-342900">
              <a:buFont typeface="Arial" panose="020B0604020202020204" pitchFamily="34" charset="0"/>
              <a:buChar char="•"/>
            </a:pPr>
            <a:r>
              <a:rPr lang="en-GB" sz="2200" dirty="0"/>
              <a:t>Moi-Sticks – Premoistened </a:t>
            </a:r>
            <a:r>
              <a:rPr lang="en-GB" sz="2200" dirty="0" err="1"/>
              <a:t>swabstick</a:t>
            </a:r>
            <a:r>
              <a:rPr lang="en-GB" sz="2200" dirty="0"/>
              <a:t> with saliva replacement spray. Solution is colourless, has neutral pH and mild mint flavour. Use to cleanse and moisten all intraoral surfaces (useful in end of life care)</a:t>
            </a:r>
          </a:p>
        </p:txBody>
      </p:sp>
      <p:pic>
        <p:nvPicPr>
          <p:cNvPr id="5" name="Audio 4">
            <a:hlinkClick r:id="" action="ppaction://media"/>
            <a:extLst>
              <a:ext uri="{FF2B5EF4-FFF2-40B4-BE49-F238E27FC236}">
                <a16:creationId xmlns:a16="http://schemas.microsoft.com/office/drawing/2014/main" id="{4032A457-4ACF-584F-9F84-174C0B607D8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548764285"/>
      </p:ext>
    </p:extLst>
  </p:cSld>
  <p:clrMapOvr>
    <a:masterClrMapping/>
  </p:clrMapOvr>
  <mc:AlternateContent xmlns:mc="http://schemas.openxmlformats.org/markup-compatibility/2006" xmlns:p14="http://schemas.microsoft.com/office/powerpoint/2010/main">
    <mc:Choice Requires="p14">
      <p:transition spd="slow" p14:dur="2000" advTm="43055"/>
    </mc:Choice>
    <mc:Fallback xmlns="">
      <p:transition spd="slow" advTm="43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2BC1E91-B473-4382-9E89-9A895881E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487838" y="2732147"/>
            <a:ext cx="5860051" cy="395784"/>
            <a:chOff x="6081624" y="1998368"/>
            <a:chExt cx="5613457" cy="782175"/>
          </a:xfrm>
          <a:solidFill>
            <a:schemeClr val="accent4"/>
          </a:solidFill>
        </p:grpSpPr>
        <p:sp>
          <p:nvSpPr>
            <p:cNvPr id="25" name="Rectangle 24">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517897"/>
            <a:ext cx="8333796"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4F9775A-7F17-3142-BAAD-B3EFBBF14BC7}"/>
              </a:ext>
            </a:extLst>
          </p:cNvPr>
          <p:cNvSpPr/>
          <p:nvPr/>
        </p:nvSpPr>
        <p:spPr>
          <a:xfrm>
            <a:off x="4400606" y="847827"/>
            <a:ext cx="4056610" cy="116958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mj-lt"/>
                <a:ea typeface="+mj-ea"/>
                <a:cs typeface="+mj-cs"/>
              </a:rPr>
              <a:t>Mouth Props</a:t>
            </a:r>
            <a:endParaRPr lang="en-US" sz="4400" dirty="0">
              <a:latin typeface="+mj-lt"/>
              <a:ea typeface="+mj-ea"/>
              <a:cs typeface="+mj-cs"/>
            </a:endParaRPr>
          </a:p>
        </p:txBody>
      </p:sp>
      <p:pic>
        <p:nvPicPr>
          <p:cNvPr id="15" name="img_01">
            <a:hlinkClick r:id="rId5" tooltip="&quot;Dent-O-Care Dental Shield&quot; "/>
            <a:extLst>
              <a:ext uri="{FF2B5EF4-FFF2-40B4-BE49-F238E27FC236}">
                <a16:creationId xmlns:a16="http://schemas.microsoft.com/office/drawing/2014/main" id="{6CBD1670-85DF-D24D-9F16-545D58C50B7B}"/>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2295358" y="4249133"/>
            <a:ext cx="1835727" cy="1719825"/>
          </a:xfrm>
          <a:prstGeom prst="rect">
            <a:avLst/>
          </a:prstGeom>
          <a:noFill/>
        </p:spPr>
      </p:pic>
      <p:pic>
        <p:nvPicPr>
          <p:cNvPr id="14" name="Picture 13">
            <a:extLst>
              <a:ext uri="{FF2B5EF4-FFF2-40B4-BE49-F238E27FC236}">
                <a16:creationId xmlns:a16="http://schemas.microsoft.com/office/drawing/2014/main" id="{FE0F858A-EB69-2A42-886F-61E002947EDE}"/>
              </a:ext>
            </a:extLst>
          </p:cNvPr>
          <p:cNvPicPr/>
          <p:nvPr/>
        </p:nvPicPr>
        <p:blipFill>
          <a:blip r:embed="rId7" cstate="print">
            <a:extLst>
              <a:ext uri="{28A0092B-C50C-407E-A947-70E740481C1C}">
                <a14:useLocalDpi xmlns:a14="http://schemas.microsoft.com/office/drawing/2010/main" val="0"/>
              </a:ext>
            </a:extLst>
          </a:blip>
          <a:srcRect l="18222" r="19112"/>
          <a:stretch>
            <a:fillRect/>
          </a:stretch>
        </p:blipFill>
        <p:spPr bwMode="auto">
          <a:xfrm>
            <a:off x="2525483" y="561037"/>
            <a:ext cx="1355448" cy="2177286"/>
          </a:xfrm>
          <a:prstGeom prst="rect">
            <a:avLst/>
          </a:prstGeom>
          <a:noFill/>
        </p:spPr>
      </p:pic>
      <p:sp>
        <p:nvSpPr>
          <p:cNvPr id="30" name="Rectangle 29">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67998" y="2188548"/>
            <a:ext cx="3780769"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77338F1-E29D-DE4D-9E3D-A9D357117C0F}"/>
              </a:ext>
            </a:extLst>
          </p:cNvPr>
          <p:cNvPicPr/>
          <p:nvPr/>
        </p:nvPicPr>
        <p:blipFill>
          <a:blip r:embed="rId8">
            <a:extLst>
              <a:ext uri="{28A0092B-C50C-407E-A947-70E740481C1C}">
                <a14:useLocalDpi xmlns:a14="http://schemas.microsoft.com/office/drawing/2010/main" val="0"/>
              </a:ext>
            </a:extLst>
          </a:blip>
          <a:stretch>
            <a:fillRect/>
          </a:stretch>
        </p:blipFill>
        <p:spPr bwMode="auto">
          <a:xfrm>
            <a:off x="456213" y="2896488"/>
            <a:ext cx="2307716" cy="1744512"/>
          </a:xfrm>
          <a:prstGeom prst="rect">
            <a:avLst/>
          </a:prstGeom>
          <a:noFill/>
        </p:spPr>
      </p:pic>
      <p:sp>
        <p:nvSpPr>
          <p:cNvPr id="16" name="Content Placeholder 2">
            <a:extLst>
              <a:ext uri="{FF2B5EF4-FFF2-40B4-BE49-F238E27FC236}">
                <a16:creationId xmlns:a16="http://schemas.microsoft.com/office/drawing/2014/main" id="{C01F4019-777C-7342-AAD5-BA6AA80BA031}"/>
              </a:ext>
            </a:extLst>
          </p:cNvPr>
          <p:cNvSpPr txBox="1">
            <a:spLocks/>
          </p:cNvSpPr>
          <p:nvPr/>
        </p:nvSpPr>
        <p:spPr>
          <a:xfrm>
            <a:off x="4401589" y="2508105"/>
            <a:ext cx="4056610" cy="3632493"/>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228600">
              <a:lnSpc>
                <a:spcPct val="90000"/>
              </a:lnSpc>
            </a:pPr>
            <a:endParaRPr lang="en-US" sz="1700" dirty="0"/>
          </a:p>
        </p:txBody>
      </p:sp>
      <p:sp>
        <p:nvSpPr>
          <p:cNvPr id="3" name="Rectangle 2">
            <a:extLst>
              <a:ext uri="{FF2B5EF4-FFF2-40B4-BE49-F238E27FC236}">
                <a16:creationId xmlns:a16="http://schemas.microsoft.com/office/drawing/2014/main" id="{4F40B1EB-318E-784E-96C4-E5EAA3641F27}"/>
              </a:ext>
            </a:extLst>
          </p:cNvPr>
          <p:cNvSpPr/>
          <p:nvPr/>
        </p:nvSpPr>
        <p:spPr>
          <a:xfrm>
            <a:off x="4045319" y="2409035"/>
            <a:ext cx="4572000" cy="3477875"/>
          </a:xfrm>
          <a:prstGeom prst="rect">
            <a:avLst/>
          </a:prstGeom>
        </p:spPr>
        <p:txBody>
          <a:bodyPr>
            <a:spAutoFit/>
          </a:bodyPr>
          <a:lstStyle/>
          <a:p>
            <a:pPr marL="285750" indent="-285750">
              <a:buFont typeface="Arial" panose="020B0604020202020204" pitchFamily="34" charset="0"/>
              <a:buChar char="•"/>
            </a:pPr>
            <a:r>
              <a:rPr lang="en-GB" sz="2400" dirty="0"/>
              <a:t>Bite blocks/mouth prop – soft  foam block for gently propping mouth open to allow access for toothbrushing</a:t>
            </a:r>
          </a:p>
          <a:p>
            <a:endParaRPr lang="en-GB" sz="1400" dirty="0"/>
          </a:p>
          <a:p>
            <a:pPr marL="285750" indent="-285750">
              <a:buFont typeface="Arial" panose="020B0604020202020204" pitchFamily="34" charset="0"/>
              <a:buChar char="•"/>
            </a:pPr>
            <a:r>
              <a:rPr lang="en-GB" sz="2400" dirty="0"/>
              <a:t>Finger guard – Hard plastic block for client to bite onto. Allows access for toothbrushing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2400" dirty="0"/>
              <a:t>May need two people</a:t>
            </a:r>
          </a:p>
        </p:txBody>
      </p:sp>
      <p:pic>
        <p:nvPicPr>
          <p:cNvPr id="4" name="Audio 3">
            <a:hlinkClick r:id="" action="ppaction://media"/>
            <a:extLst>
              <a:ext uri="{FF2B5EF4-FFF2-40B4-BE49-F238E27FC236}">
                <a16:creationId xmlns:a16="http://schemas.microsoft.com/office/drawing/2014/main" id="{FC9D8560-3054-BF42-9968-3025F22859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0100266"/>
      </p:ext>
    </p:extLst>
  </p:cSld>
  <p:clrMapOvr>
    <a:masterClrMapping/>
  </p:clrMapOvr>
  <mc:AlternateContent xmlns:mc="http://schemas.openxmlformats.org/markup-compatibility/2006" xmlns:p14="http://schemas.microsoft.com/office/powerpoint/2010/main">
    <mc:Choice Requires="p14">
      <p:transition spd="slow" p14:dur="2000" advTm="34415"/>
    </mc:Choice>
    <mc:Fallback xmlns="">
      <p:transition spd="slow" advTm="34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E1B5-5B34-48B2-8CA8-5A64E3FA7D8D}"/>
              </a:ext>
            </a:extLst>
          </p:cNvPr>
          <p:cNvSpPr>
            <a:spLocks noGrp="1"/>
          </p:cNvSpPr>
          <p:nvPr>
            <p:ph type="title"/>
          </p:nvPr>
        </p:nvSpPr>
        <p:spPr>
          <a:xfrm>
            <a:off x="1240022" y="365760"/>
            <a:ext cx="7025402" cy="1188720"/>
          </a:xfrm>
        </p:spPr>
        <p:txBody>
          <a:bodyPr>
            <a:normAutofit/>
          </a:bodyPr>
          <a:lstStyle/>
          <a:p>
            <a:pPr>
              <a:lnSpc>
                <a:spcPct val="90000"/>
              </a:lnSpc>
            </a:pPr>
            <a:r>
              <a:rPr lang="en-US" b="1" dirty="0">
                <a:latin typeface="+mn-lt"/>
                <a:cs typeface="Arial"/>
              </a:rPr>
              <a:t>Summary</a:t>
            </a:r>
            <a:r>
              <a:rPr lang="en-US" sz="3700" b="1" dirty="0">
                <a:latin typeface="Arial"/>
                <a:cs typeface="Arial"/>
              </a:rPr>
              <a:t>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F4F2EC3-BA0A-417E-BE3C-C9168862A294}"/>
              </a:ext>
            </a:extLst>
          </p:cNvPr>
          <p:cNvSpPr>
            <a:spLocks noGrp="1"/>
          </p:cNvSpPr>
          <p:nvPr>
            <p:ph idx="1"/>
          </p:nvPr>
        </p:nvSpPr>
        <p:spPr>
          <a:xfrm>
            <a:off x="1240022" y="2176272"/>
            <a:ext cx="7025403" cy="4515473"/>
          </a:xfrm>
        </p:spPr>
        <p:txBody>
          <a:bodyPr vert="horz" lIns="91440" tIns="45720" rIns="91440" bIns="45720" rtlCol="0" anchor="t">
            <a:normAutofit fontScale="92500" lnSpcReduction="20000"/>
          </a:bodyPr>
          <a:lstStyle/>
          <a:p>
            <a:pPr>
              <a:spcAft>
                <a:spcPts val="800"/>
              </a:spcAft>
            </a:pPr>
            <a:r>
              <a:rPr lang="en-GB" sz="2800" dirty="0">
                <a:ea typeface="Times New Roman" panose="02020603050405020304" pitchFamily="18" charset="0"/>
                <a:cs typeface="Arial" panose="020B0604020202020204" pitchFamily="34" charset="0"/>
              </a:rPr>
              <a:t>All individuals must have access to the oral health products they require for good daily mouth care</a:t>
            </a:r>
          </a:p>
          <a:p>
            <a:pPr>
              <a:spcAft>
                <a:spcPts val="800"/>
              </a:spcAft>
            </a:pPr>
            <a:r>
              <a:rPr lang="en-GB" sz="2800" dirty="0">
                <a:cs typeface="Arial" panose="020B0604020202020204" pitchFamily="34" charset="0"/>
              </a:rPr>
              <a:t>With permission, it is good practice to engage with carers, family and friends who may wish to be involved with all aspects of mouth care </a:t>
            </a:r>
            <a:endParaRPr lang="en-GB" sz="2800" dirty="0">
              <a:ea typeface="Times New Roman" panose="02020603050405020304" pitchFamily="18" charset="0"/>
              <a:cs typeface="Arial" panose="020B0604020202020204" pitchFamily="34" charset="0"/>
            </a:endParaRPr>
          </a:p>
          <a:p>
            <a:pPr>
              <a:spcAft>
                <a:spcPts val="800"/>
              </a:spcAft>
            </a:pPr>
            <a:r>
              <a:rPr lang="en-GB" sz="2800" dirty="0">
                <a:ea typeface="Times New Roman" panose="02020603050405020304" pitchFamily="18" charset="0"/>
                <a:cs typeface="Arial" panose="020B0604020202020204" pitchFamily="34" charset="0"/>
              </a:rPr>
              <a:t>Ensure individual needs and preferences are assessed and recorded in their mouth care plan and includes anything prescribed by their dentist or doctor</a:t>
            </a:r>
          </a:p>
          <a:p>
            <a:pPr>
              <a:spcAft>
                <a:spcPts val="800"/>
              </a:spcAft>
            </a:pPr>
            <a:r>
              <a:rPr lang="en-GB" sz="2800" dirty="0">
                <a:ea typeface="Times New Roman" panose="02020603050405020304" pitchFamily="18" charset="0"/>
                <a:cs typeface="Arial" panose="020B0604020202020204" pitchFamily="34" charset="0"/>
              </a:rPr>
              <a:t>Always seek the advice of a dental care professional</a:t>
            </a:r>
          </a:p>
        </p:txBody>
      </p:sp>
      <p:pic>
        <p:nvPicPr>
          <p:cNvPr id="4" name="Audio 3">
            <a:hlinkClick r:id="" action="ppaction://media"/>
            <a:extLst>
              <a:ext uri="{FF2B5EF4-FFF2-40B4-BE49-F238E27FC236}">
                <a16:creationId xmlns:a16="http://schemas.microsoft.com/office/drawing/2014/main" id="{B83E3895-CD19-E14E-9685-DF79728E27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64541225"/>
      </p:ext>
    </p:extLst>
  </p:cSld>
  <p:clrMapOvr>
    <a:masterClrMapping/>
  </p:clrMapOvr>
  <mc:AlternateContent xmlns:mc="http://schemas.openxmlformats.org/markup-compatibility/2006" xmlns:p14="http://schemas.microsoft.com/office/powerpoint/2010/main">
    <mc:Choice Requires="p14">
      <p:transition spd="slow" p14:dur="2000" advTm="35990"/>
    </mc:Choice>
    <mc:Fallback xmlns="">
      <p:transition spd="slow" advTm="3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A4656-89EA-7F4E-9E11-9E09FFCC1B7D}"/>
              </a:ext>
            </a:extLst>
          </p:cNvPr>
          <p:cNvSpPr/>
          <p:nvPr/>
        </p:nvSpPr>
        <p:spPr>
          <a:xfrm>
            <a:off x="0" y="-27384"/>
            <a:ext cx="9144000" cy="1140697"/>
          </a:xfrm>
          <a:prstGeom prst="rect">
            <a:avLst/>
          </a:prstGeom>
          <a:solidFill>
            <a:schemeClr val="accent4">
              <a:lumMod val="75000"/>
            </a:schemeClr>
          </a:solidFill>
        </p:spPr>
        <p:txBody>
          <a:bodyPr wrap="square">
            <a:spAutoFit/>
          </a:bodyPr>
          <a:lstStyle/>
          <a:p>
            <a:pPr algn="ctr">
              <a:lnSpc>
                <a:spcPct val="150000"/>
              </a:lnSpc>
            </a:pPr>
            <a:r>
              <a:rPr lang="en-GB" sz="2400" b="1" dirty="0">
                <a:solidFill>
                  <a:schemeClr val="bg1"/>
                </a:solidFill>
                <a:latin typeface="Arial" panose="020B0604020202020204" pitchFamily="34" charset="0"/>
              </a:rPr>
              <a:t>This slide set has been produced by the following partner organisations for use within the Northwest Region</a:t>
            </a:r>
            <a:endParaRPr lang="en-US" sz="2400" dirty="0">
              <a:solidFill>
                <a:schemeClr val="bg1"/>
              </a:solidFill>
            </a:endParaRPr>
          </a:p>
        </p:txBody>
      </p:sp>
      <p:pic>
        <p:nvPicPr>
          <p:cNvPr id="2054" name="Picture 6">
            <a:extLst>
              <a:ext uri="{FF2B5EF4-FFF2-40B4-BE49-F238E27FC236}">
                <a16:creationId xmlns:a16="http://schemas.microsoft.com/office/drawing/2014/main" id="{2525A6D6-1E12-0C4A-9EF7-3B6DC2E17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0" y="1310615"/>
            <a:ext cx="2922947" cy="8572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6">
            <a:extLst>
              <a:ext uri="{FF2B5EF4-FFF2-40B4-BE49-F238E27FC236}">
                <a16:creationId xmlns:a16="http://schemas.microsoft.com/office/drawing/2014/main" id="{D38684C3-8FEE-4631-815F-E4087203A77B}"/>
              </a:ext>
            </a:extLst>
          </p:cNvPr>
          <p:cNvGraphicFramePr>
            <a:graphicFrameLocks noGrp="1"/>
          </p:cNvGraphicFramePr>
          <p:nvPr>
            <p:extLst>
              <p:ext uri="{D42A27DB-BD31-4B8C-83A1-F6EECF244321}">
                <p14:modId xmlns:p14="http://schemas.microsoft.com/office/powerpoint/2010/main" val="2272833867"/>
              </p:ext>
            </p:extLst>
          </p:nvPr>
        </p:nvGraphicFramePr>
        <p:xfrm>
          <a:off x="0" y="3418695"/>
          <a:ext cx="9144000" cy="3439305"/>
        </p:xfrm>
        <a:graphic>
          <a:graphicData uri="http://schemas.openxmlformats.org/drawingml/2006/table">
            <a:tbl>
              <a:tblPr firstRow="1" bandRow="1">
                <a:tableStyleId>{93296810-A885-4BE3-A3E7-6D5BEEA58F35}</a:tableStyleId>
              </a:tblPr>
              <a:tblGrid>
                <a:gridCol w="1496731">
                  <a:extLst>
                    <a:ext uri="{9D8B030D-6E8A-4147-A177-3AD203B41FA5}">
                      <a16:colId xmlns:a16="http://schemas.microsoft.com/office/drawing/2014/main" val="3461900111"/>
                    </a:ext>
                  </a:extLst>
                </a:gridCol>
                <a:gridCol w="7647269">
                  <a:extLst>
                    <a:ext uri="{9D8B030D-6E8A-4147-A177-3AD203B41FA5}">
                      <a16:colId xmlns:a16="http://schemas.microsoft.com/office/drawing/2014/main" val="274119567"/>
                    </a:ext>
                  </a:extLst>
                </a:gridCol>
              </a:tblGrid>
              <a:tr h="430132">
                <a:tc gridSpan="2">
                  <a:txBody>
                    <a:bodyPr/>
                    <a:lstStyle/>
                    <a:p>
                      <a:r>
                        <a:rPr lang="en-US" dirty="0"/>
                        <a:t>Mouth Care Matters - SECTION 10</a:t>
                      </a:r>
                      <a:endParaRPr lang="en-GB" dirty="0"/>
                    </a:p>
                  </a:txBody>
                  <a:tcPr>
                    <a:solidFill>
                      <a:schemeClr val="accent4">
                        <a:lumMod val="75000"/>
                      </a:schemeClr>
                    </a:solidFill>
                  </a:tcPr>
                </a:tc>
                <a:tc hMerge="1">
                  <a:txBody>
                    <a:bodyPr/>
                    <a:lstStyle/>
                    <a:p>
                      <a:endParaRPr lang="en-GB" dirty="0"/>
                    </a:p>
                  </a:txBody>
                  <a:tcPr/>
                </a:tc>
                <a:extLst>
                  <a:ext uri="{0D108BD9-81ED-4DB2-BD59-A6C34878D82A}">
                    <a16:rowId xmlns:a16="http://schemas.microsoft.com/office/drawing/2014/main" val="2374823534"/>
                  </a:ext>
                </a:extLst>
              </a:tr>
              <a:tr h="742422">
                <a:tc>
                  <a:txBody>
                    <a:bodyPr/>
                    <a:lstStyle/>
                    <a:p>
                      <a:r>
                        <a:rPr lang="en-US" dirty="0"/>
                        <a:t>Editor(s)</a:t>
                      </a:r>
                      <a:endParaRPr lang="en-GB" dirty="0"/>
                    </a:p>
                  </a:txBody>
                  <a:tcP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NHS England – Queries /comments should be emailed to DWT@nhs.net </a:t>
                      </a:r>
                      <a:endParaRPr lang="en-GB" sz="1800" dirty="0"/>
                    </a:p>
                    <a:p>
                      <a:endParaRPr lang="en-GB" dirty="0"/>
                    </a:p>
                  </a:txBody>
                  <a:tcPr>
                    <a:solidFill>
                      <a:schemeClr val="accent4">
                        <a:lumMod val="40000"/>
                        <a:lumOff val="60000"/>
                      </a:schemeClr>
                    </a:solidFill>
                  </a:tcPr>
                </a:tc>
                <a:extLst>
                  <a:ext uri="{0D108BD9-81ED-4DB2-BD59-A6C34878D82A}">
                    <a16:rowId xmlns:a16="http://schemas.microsoft.com/office/drawing/2014/main" val="1580799212"/>
                  </a:ext>
                </a:extLst>
              </a:tr>
              <a:tr h="742422">
                <a:tc>
                  <a:txBody>
                    <a:bodyPr/>
                    <a:lstStyle/>
                    <a:p>
                      <a:r>
                        <a:rPr lang="en-US" dirty="0"/>
                        <a:t>Contributors</a:t>
                      </a:r>
                      <a:endParaRPr lang="en-GB" dirty="0"/>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Lesley Gough, Lynne Smith, Vicky Brand, Sue Hodgkiss, Helen Parsley and Emma Stonier</a:t>
                      </a:r>
                    </a:p>
                  </a:txBody>
                  <a:tcPr>
                    <a:solidFill>
                      <a:schemeClr val="accent4">
                        <a:lumMod val="20000"/>
                        <a:lumOff val="80000"/>
                      </a:schemeClr>
                    </a:solidFill>
                  </a:tcPr>
                </a:tc>
                <a:extLst>
                  <a:ext uri="{0D108BD9-81ED-4DB2-BD59-A6C34878D82A}">
                    <a16:rowId xmlns:a16="http://schemas.microsoft.com/office/drawing/2014/main" val="3770631790"/>
                  </a:ext>
                </a:extLst>
              </a:tr>
              <a:tr h="430132">
                <a:tc>
                  <a:txBody>
                    <a:bodyPr/>
                    <a:lstStyle/>
                    <a:p>
                      <a:r>
                        <a:rPr lang="en-US" dirty="0"/>
                        <a:t>Version</a:t>
                      </a:r>
                      <a:endParaRPr lang="en-GB" dirty="0"/>
                    </a:p>
                  </a:txBody>
                  <a:tcPr>
                    <a:solidFill>
                      <a:schemeClr val="accent4">
                        <a:lumMod val="40000"/>
                        <a:lumOff val="60000"/>
                      </a:schemeClr>
                    </a:solidFill>
                  </a:tcPr>
                </a:tc>
                <a:tc>
                  <a:txBody>
                    <a:bodyPr/>
                    <a:lstStyle/>
                    <a:p>
                      <a:r>
                        <a:rPr lang="en-US" dirty="0"/>
                        <a:t>2</a:t>
                      </a:r>
                      <a:endParaRPr lang="en-GB" dirty="0"/>
                    </a:p>
                  </a:txBody>
                  <a:tcPr>
                    <a:solidFill>
                      <a:schemeClr val="accent4">
                        <a:lumMod val="40000"/>
                        <a:lumOff val="60000"/>
                      </a:schemeClr>
                    </a:solidFill>
                  </a:tcPr>
                </a:tc>
                <a:extLst>
                  <a:ext uri="{0D108BD9-81ED-4DB2-BD59-A6C34878D82A}">
                    <a16:rowId xmlns:a16="http://schemas.microsoft.com/office/drawing/2014/main" val="1940705967"/>
                  </a:ext>
                </a:extLst>
              </a:tr>
              <a:tr h="430132">
                <a:tc>
                  <a:txBody>
                    <a:bodyPr/>
                    <a:lstStyle/>
                    <a:p>
                      <a:r>
                        <a:rPr lang="en-US" dirty="0"/>
                        <a:t>Issue date</a:t>
                      </a:r>
                      <a:endParaRPr lang="en-GB" dirty="0"/>
                    </a:p>
                  </a:txBody>
                  <a:tcPr>
                    <a:solidFill>
                      <a:schemeClr val="accent4">
                        <a:lumMod val="20000"/>
                        <a:lumOff val="80000"/>
                      </a:schemeClr>
                    </a:solidFill>
                  </a:tcPr>
                </a:tc>
                <a:tc>
                  <a:txBody>
                    <a:bodyPr/>
                    <a:lstStyle/>
                    <a:p>
                      <a:r>
                        <a:rPr lang="en-US" dirty="0"/>
                        <a:t>October 2020</a:t>
                      </a:r>
                      <a:endParaRPr lang="en-GB" dirty="0"/>
                    </a:p>
                  </a:txBody>
                  <a:tcPr>
                    <a:solidFill>
                      <a:schemeClr val="accent4">
                        <a:lumMod val="20000"/>
                        <a:lumOff val="80000"/>
                      </a:schemeClr>
                    </a:solidFill>
                  </a:tcPr>
                </a:tc>
                <a:extLst>
                  <a:ext uri="{0D108BD9-81ED-4DB2-BD59-A6C34878D82A}">
                    <a16:rowId xmlns:a16="http://schemas.microsoft.com/office/drawing/2014/main" val="1523369925"/>
                  </a:ext>
                </a:extLst>
              </a:tr>
              <a:tr h="664065">
                <a:tc>
                  <a:txBody>
                    <a:bodyPr/>
                    <a:lstStyle/>
                    <a:p>
                      <a:r>
                        <a:rPr lang="en-US" dirty="0"/>
                        <a:t> 1</a:t>
                      </a:r>
                      <a:r>
                        <a:rPr lang="en-US" baseline="30000" dirty="0"/>
                        <a:t>st</a:t>
                      </a:r>
                      <a:r>
                        <a:rPr lang="en-US" dirty="0"/>
                        <a:t> Review</a:t>
                      </a:r>
                    </a:p>
                    <a:p>
                      <a:r>
                        <a:rPr lang="en-US" dirty="0"/>
                        <a:t>Next review</a:t>
                      </a:r>
                      <a:endParaRPr lang="en-GB" dirty="0"/>
                    </a:p>
                  </a:txBody>
                  <a:tcPr>
                    <a:solidFill>
                      <a:schemeClr val="accent4">
                        <a:lumMod val="40000"/>
                        <a:lumOff val="60000"/>
                      </a:schemeClr>
                    </a:solidFill>
                  </a:tcPr>
                </a:tc>
                <a:tc>
                  <a:txBody>
                    <a:bodyPr/>
                    <a:lstStyle/>
                    <a:p>
                      <a:r>
                        <a:rPr lang="en-GB" dirty="0"/>
                        <a:t>October 2023</a:t>
                      </a:r>
                    </a:p>
                    <a:p>
                      <a:r>
                        <a:rPr lang="en-GB" dirty="0"/>
                        <a:t>October 2025</a:t>
                      </a:r>
                    </a:p>
                  </a:txBody>
                  <a:tcPr>
                    <a:solidFill>
                      <a:schemeClr val="accent4">
                        <a:lumMod val="40000"/>
                        <a:lumOff val="60000"/>
                      </a:schemeClr>
                    </a:solidFill>
                  </a:tcPr>
                </a:tc>
                <a:extLst>
                  <a:ext uri="{0D108BD9-81ED-4DB2-BD59-A6C34878D82A}">
                    <a16:rowId xmlns:a16="http://schemas.microsoft.com/office/drawing/2014/main" val="3404108588"/>
                  </a:ext>
                </a:extLst>
              </a:tr>
            </a:tbl>
          </a:graphicData>
        </a:graphic>
      </p:graphicFrame>
      <p:sp>
        <p:nvSpPr>
          <p:cNvPr id="2" name="Rectangle 1">
            <a:extLst>
              <a:ext uri="{FF2B5EF4-FFF2-40B4-BE49-F238E27FC236}">
                <a16:creationId xmlns:a16="http://schemas.microsoft.com/office/drawing/2014/main" id="{90B424D5-9DCE-8744-B7ED-0B03261A3FED}"/>
              </a:ext>
            </a:extLst>
          </p:cNvPr>
          <p:cNvSpPr/>
          <p:nvPr/>
        </p:nvSpPr>
        <p:spPr>
          <a:xfrm>
            <a:off x="138395" y="2228671"/>
            <a:ext cx="8660793" cy="1200329"/>
          </a:xfrm>
          <a:prstGeom prst="rect">
            <a:avLst/>
          </a:prstGeom>
        </p:spPr>
        <p:txBody>
          <a:bodyPr wrap="square">
            <a:spAutoFit/>
          </a:bodyPr>
          <a:lstStyle/>
          <a:p>
            <a:r>
              <a:rPr lang="en-GB" b="1" dirty="0"/>
              <a:t>Disclaimer</a:t>
            </a:r>
          </a:p>
          <a:p>
            <a:r>
              <a:rPr lang="en-US" i="1" dirty="0"/>
              <a:t>The authors take no responsibility for any actions undertaken when following this guidance. Health and Social Care professionals should only carry out procedures that they are trained in and that are within their competencies.</a:t>
            </a:r>
            <a:endParaRPr lang="en-GB" dirty="0"/>
          </a:p>
        </p:txBody>
      </p:sp>
      <p:pic>
        <p:nvPicPr>
          <p:cNvPr id="5" name="Audio 4">
            <a:hlinkClick r:id="" action="ppaction://media"/>
            <a:extLst>
              <a:ext uri="{FF2B5EF4-FFF2-40B4-BE49-F238E27FC236}">
                <a16:creationId xmlns:a16="http://schemas.microsoft.com/office/drawing/2014/main" id="{B915D3DC-0329-8044-8D84-C172178E95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descr="A blue and white logo&#10;&#10;Description automatically generated">
            <a:extLst>
              <a:ext uri="{FF2B5EF4-FFF2-40B4-BE49-F238E27FC236}">
                <a16:creationId xmlns:a16="http://schemas.microsoft.com/office/drawing/2014/main" id="{9B04CBEA-AC5D-24AA-74F8-F72D283D38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3278" y="1186209"/>
            <a:ext cx="1485910" cy="1123145"/>
          </a:xfrm>
          <a:prstGeom prst="rect">
            <a:avLst/>
          </a:prstGeom>
        </p:spPr>
      </p:pic>
      <p:pic>
        <p:nvPicPr>
          <p:cNvPr id="8" name="Picture 7" descr="A blue and white logo&#10;&#10;Description automatically generated">
            <a:extLst>
              <a:ext uri="{FF2B5EF4-FFF2-40B4-BE49-F238E27FC236}">
                <a16:creationId xmlns:a16="http://schemas.microsoft.com/office/drawing/2014/main" id="{CF9FB1A5-7E87-4034-08F6-637CE9029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5190" y="1119330"/>
            <a:ext cx="1298919" cy="1231443"/>
          </a:xfrm>
          <a:prstGeom prst="rect">
            <a:avLst/>
          </a:prstGeom>
        </p:spPr>
      </p:pic>
    </p:spTree>
    <p:extLst>
      <p:ext uri="{BB962C8B-B14F-4D97-AF65-F5344CB8AC3E}">
        <p14:creationId xmlns:p14="http://schemas.microsoft.com/office/powerpoint/2010/main" val="1555211598"/>
      </p:ext>
    </p:extLst>
  </p:cSld>
  <p:clrMapOvr>
    <a:masterClrMapping/>
  </p:clrMapOvr>
  <mc:AlternateContent xmlns:mc="http://schemas.openxmlformats.org/markup-compatibility/2006" xmlns:p14="http://schemas.microsoft.com/office/powerpoint/2010/main">
    <mc:Choice Requires="p14">
      <p:transition spd="slow" p14:dur="2000" advTm="11532"/>
    </mc:Choice>
    <mc:Fallback xmlns="">
      <p:transition spd="slow" advTm="1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B8ED-2E51-4045-AE3D-5A061CB92294}"/>
              </a:ext>
            </a:extLst>
          </p:cNvPr>
          <p:cNvSpPr>
            <a:spLocks noGrp="1"/>
          </p:cNvSpPr>
          <p:nvPr>
            <p:ph type="title"/>
          </p:nvPr>
        </p:nvSpPr>
        <p:spPr>
          <a:xfrm>
            <a:off x="1240022" y="365760"/>
            <a:ext cx="7025402" cy="1188720"/>
          </a:xfrm>
        </p:spPr>
        <p:txBody>
          <a:bodyPr>
            <a:normAutofit/>
          </a:bodyPr>
          <a:lstStyle/>
          <a:p>
            <a:r>
              <a:rPr lang="en-US" b="1" dirty="0">
                <a:latin typeface="Arial"/>
                <a:cs typeface="Arial"/>
              </a:rPr>
              <a:t>Learning outcomes </a:t>
            </a:r>
            <a:endParaRPr lang="en-US" b="1" dirty="0">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23075"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9144000"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728740"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BEFFB7C-E9C3-4C95-9226-1E6BD3195B09}"/>
              </a:ext>
            </a:extLst>
          </p:cNvPr>
          <p:cNvSpPr>
            <a:spLocks noGrp="1"/>
          </p:cNvSpPr>
          <p:nvPr>
            <p:ph idx="1"/>
          </p:nvPr>
        </p:nvSpPr>
        <p:spPr>
          <a:xfrm>
            <a:off x="858982" y="2120854"/>
            <a:ext cx="7578436" cy="4737146"/>
          </a:xfrm>
        </p:spPr>
        <p:txBody>
          <a:bodyPr vert="horz" lIns="91440" tIns="45720" rIns="91440" bIns="45720" rtlCol="0" anchor="t">
            <a:normAutofit/>
          </a:bodyPr>
          <a:lstStyle/>
          <a:p>
            <a:pPr marL="0" indent="0">
              <a:buNone/>
            </a:pPr>
            <a:r>
              <a:rPr lang="en-GB" sz="2800" b="1" dirty="0">
                <a:cs typeface="Arial" panose="020B0604020202020204" pitchFamily="34" charset="0"/>
              </a:rPr>
              <a:t>Participant will gain an increase knowledge and understanding of the following oral health products and how they can help with mouth care:</a:t>
            </a:r>
          </a:p>
          <a:p>
            <a:r>
              <a:rPr lang="en-GB" sz="2400" dirty="0">
                <a:cs typeface="Arial" panose="020B0604020202020204" pitchFamily="34" charset="0"/>
              </a:rPr>
              <a:t>Toothpastes</a:t>
            </a:r>
          </a:p>
          <a:p>
            <a:r>
              <a:rPr lang="en-GB" sz="2400" dirty="0">
                <a:cs typeface="Arial" panose="020B0604020202020204" pitchFamily="34" charset="0"/>
              </a:rPr>
              <a:t>Mouthwashes</a:t>
            </a:r>
          </a:p>
          <a:p>
            <a:r>
              <a:rPr lang="en-GB" sz="2400" dirty="0">
                <a:cs typeface="Arial" panose="020B0604020202020204" pitchFamily="34" charset="0"/>
              </a:rPr>
              <a:t>Toothbrushes and adaptions</a:t>
            </a:r>
          </a:p>
          <a:p>
            <a:r>
              <a:rPr lang="en-GB" sz="2400" dirty="0">
                <a:cs typeface="Arial" panose="020B0604020202020204" pitchFamily="34" charset="0"/>
              </a:rPr>
              <a:t>Interdental products</a:t>
            </a:r>
          </a:p>
          <a:p>
            <a:r>
              <a:rPr lang="en-GB" sz="2400" dirty="0">
                <a:cs typeface="Arial" panose="020B0604020202020204" pitchFamily="34" charset="0"/>
              </a:rPr>
              <a:t>Products to help with a dry mouth</a:t>
            </a:r>
          </a:p>
          <a:p>
            <a:r>
              <a:rPr lang="en-GB" sz="2400" dirty="0">
                <a:cs typeface="Arial" panose="020B0604020202020204" pitchFamily="34" charset="0"/>
              </a:rPr>
              <a:t>Oral Cleansers</a:t>
            </a:r>
          </a:p>
          <a:p>
            <a:r>
              <a:rPr lang="en-GB" sz="2400" dirty="0">
                <a:cs typeface="Arial" panose="020B0604020202020204" pitchFamily="34" charset="0"/>
              </a:rPr>
              <a:t>Mouth props</a:t>
            </a:r>
          </a:p>
          <a:p>
            <a:pPr marL="0" indent="0">
              <a:buNone/>
            </a:pPr>
            <a:endParaRPr lang="en-GB" sz="2100" dirty="0">
              <a:latin typeface="Arial" panose="020B0604020202020204" pitchFamily="34" charset="0"/>
              <a:cs typeface="Arial" panose="020B0604020202020204" pitchFamily="34" charset="0"/>
            </a:endParaRPr>
          </a:p>
          <a:p>
            <a:pPr marL="0" indent="0">
              <a:buNone/>
            </a:pPr>
            <a:endParaRPr lang="en-GB" sz="2100" dirty="0">
              <a:latin typeface="Arial" panose="020B0604020202020204" pitchFamily="34" charset="0"/>
              <a:cs typeface="Arial" panose="020B0604020202020204" pitchFamily="34" charset="0"/>
            </a:endParaRPr>
          </a:p>
          <a:p>
            <a:endParaRPr lang="en-GB" sz="2100" dirty="0">
              <a:latin typeface="Arial" panose="020B0604020202020204" pitchFamily="34" charset="0"/>
              <a:cs typeface="Arial" panose="020B0604020202020204" pitchFamily="34" charset="0"/>
            </a:endParaRPr>
          </a:p>
          <a:p>
            <a:pPr marL="0" indent="0">
              <a:buNone/>
            </a:pPr>
            <a:endParaRPr lang="en-GB" sz="2100"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18C3C141-EBAD-9146-A639-4088FC942F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7776678"/>
      </p:ext>
    </p:extLst>
  </p:cSld>
  <p:clrMapOvr>
    <a:masterClrMapping/>
  </p:clrMapOvr>
  <mc:AlternateContent xmlns:mc="http://schemas.openxmlformats.org/markup-compatibility/2006" xmlns:p14="http://schemas.microsoft.com/office/powerpoint/2010/main">
    <mc:Choice Requires="p14">
      <p:transition spd="slow" p14:dur="2000" advTm="24120"/>
    </mc:Choice>
    <mc:Fallback xmlns="">
      <p:transition spd="slow" advTm="2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8C57B-084A-4879-9517-F2355186461E}"/>
              </a:ext>
            </a:extLst>
          </p:cNvPr>
          <p:cNvSpPr>
            <a:spLocks noGrp="1"/>
          </p:cNvSpPr>
          <p:nvPr>
            <p:ph type="title"/>
          </p:nvPr>
        </p:nvSpPr>
        <p:spPr>
          <a:xfrm>
            <a:off x="724730" y="966568"/>
            <a:ext cx="2241175" cy="4480726"/>
          </a:xfrm>
        </p:spPr>
        <p:txBody>
          <a:bodyPr>
            <a:normAutofit/>
          </a:bodyPr>
          <a:lstStyle/>
          <a:p>
            <a:r>
              <a:rPr lang="en-GB" sz="3600" b="1" dirty="0">
                <a:latin typeface="Arial" panose="020B0604020202020204" pitchFamily="34" charset="0"/>
                <a:cs typeface="Arial" panose="020B0604020202020204" pitchFamily="34" charset="0"/>
              </a:rPr>
              <a:t>Oral Health Products</a:t>
            </a:r>
          </a:p>
        </p:txBody>
      </p:sp>
      <p:cxnSp>
        <p:nvCxnSpPr>
          <p:cNvPr id="23" name="Straight Connector 22">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BF125C-80DC-413C-BA42-DBF36CFC7F63}"/>
              </a:ext>
            </a:extLst>
          </p:cNvPr>
          <p:cNvSpPr>
            <a:spLocks noGrp="1"/>
          </p:cNvSpPr>
          <p:nvPr>
            <p:ph idx="1"/>
          </p:nvPr>
        </p:nvSpPr>
        <p:spPr>
          <a:xfrm>
            <a:off x="3941445" y="1648870"/>
            <a:ext cx="3527136" cy="3560260"/>
          </a:xfrm>
        </p:spPr>
        <p:txBody>
          <a:bodyPr anchor="ctr">
            <a:normAutofit/>
          </a:bodyPr>
          <a:lstStyle/>
          <a:p>
            <a:endParaRPr lang="en-GB" sz="2100">
              <a:latin typeface="Arial" panose="020B0604020202020204" pitchFamily="34" charset="0"/>
              <a:cs typeface="Arial" panose="020B0604020202020204" pitchFamily="34" charset="0"/>
            </a:endParaRPr>
          </a:p>
          <a:p>
            <a:endParaRPr lang="en-GB" sz="2100">
              <a:latin typeface="Arial" panose="020B0604020202020204" pitchFamily="34" charset="0"/>
              <a:cs typeface="Arial" panose="020B0604020202020204" pitchFamily="34" charset="0"/>
            </a:endParaRPr>
          </a:p>
          <a:p>
            <a:endParaRPr lang="en-GB" sz="2100"/>
          </a:p>
        </p:txBody>
      </p:sp>
      <p:sp>
        <p:nvSpPr>
          <p:cNvPr id="4" name="Rectangle 3">
            <a:extLst>
              <a:ext uri="{FF2B5EF4-FFF2-40B4-BE49-F238E27FC236}">
                <a16:creationId xmlns:a16="http://schemas.microsoft.com/office/drawing/2014/main" id="{D91D5862-9CFB-4253-A78A-3183F9ABF4E7}"/>
              </a:ext>
            </a:extLst>
          </p:cNvPr>
          <p:cNvSpPr/>
          <p:nvPr/>
        </p:nvSpPr>
        <p:spPr>
          <a:xfrm>
            <a:off x="5041642" y="2551837"/>
            <a:ext cx="3863819" cy="2492990"/>
          </a:xfrm>
          <a:prstGeom prst="rect">
            <a:avLst/>
          </a:prstGeom>
        </p:spPr>
        <p:txBody>
          <a:bodyPr wrap="square">
            <a:spAutoFit/>
          </a:bodyPr>
          <a:lstStyle/>
          <a:p>
            <a:pPr>
              <a:spcAft>
                <a:spcPts val="600"/>
              </a:spcAft>
            </a:pPr>
            <a:endParaRPr lang="en-GB"/>
          </a:p>
          <a:p>
            <a:pPr>
              <a:spcAft>
                <a:spcPts val="600"/>
              </a:spcAft>
            </a:pPr>
            <a:endParaRPr lang="en-GB"/>
          </a:p>
          <a:p>
            <a:pPr>
              <a:spcAft>
                <a:spcPts val="600"/>
              </a:spcAft>
            </a:pPr>
            <a:endParaRPr lang="en-GB"/>
          </a:p>
          <a:p>
            <a:pPr>
              <a:spcAft>
                <a:spcPts val="600"/>
              </a:spcAft>
            </a:pPr>
            <a:endParaRPr lang="en-GB"/>
          </a:p>
          <a:p>
            <a:pPr>
              <a:spcAft>
                <a:spcPts val="600"/>
              </a:spcAft>
            </a:pPr>
            <a:endParaRPr lang="en-GB"/>
          </a:p>
          <a:p>
            <a:pPr>
              <a:spcAft>
                <a:spcPts val="600"/>
              </a:spcAft>
            </a:pPr>
            <a:endParaRPr lang="en-GB"/>
          </a:p>
          <a:p>
            <a:pPr>
              <a:spcAft>
                <a:spcPts val="600"/>
              </a:spcAft>
            </a:pPr>
            <a:r>
              <a:rPr lang="en-GB" dirty="0"/>
              <a:t> </a:t>
            </a:r>
            <a:endParaRPr lang="en-GB"/>
          </a:p>
        </p:txBody>
      </p:sp>
      <p:sp>
        <p:nvSpPr>
          <p:cNvPr id="5" name="Rectangle 4">
            <a:extLst>
              <a:ext uri="{FF2B5EF4-FFF2-40B4-BE49-F238E27FC236}">
                <a16:creationId xmlns:a16="http://schemas.microsoft.com/office/drawing/2014/main" id="{A096B6CF-8CD7-42CF-AEC2-B48D8CB072AE}"/>
              </a:ext>
            </a:extLst>
          </p:cNvPr>
          <p:cNvSpPr/>
          <p:nvPr/>
        </p:nvSpPr>
        <p:spPr>
          <a:xfrm>
            <a:off x="3455203" y="611060"/>
            <a:ext cx="5250007" cy="5632311"/>
          </a:xfrm>
          <a:prstGeom prst="rect">
            <a:avLst/>
          </a:prstGeom>
        </p:spPr>
        <p:txBody>
          <a:bodyPr wrap="square">
            <a:spAutoFit/>
          </a:bodyPr>
          <a:lstStyle/>
          <a:p>
            <a:pPr marL="342900" indent="-342900">
              <a:spcAft>
                <a:spcPts val="800"/>
              </a:spcAft>
              <a:buFont typeface="Arial" panose="020B0604020202020204" pitchFamily="34" charset="0"/>
              <a:buChar char="•"/>
            </a:pPr>
            <a:r>
              <a:rPr lang="en-GB" sz="2000" dirty="0">
                <a:latin typeface="Arial" panose="020B0604020202020204" pitchFamily="34" charset="0"/>
                <a:ea typeface="Times New Roman" panose="02020603050405020304" pitchFamily="18" charset="0"/>
                <a:cs typeface="Arial" panose="020B0604020202020204" pitchFamily="34" charset="0"/>
              </a:rPr>
              <a:t>All individuals must have access to the oral health products they require for good daily mouth care</a:t>
            </a:r>
          </a:p>
          <a:p>
            <a:pPr marL="342900" indent="-342900">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rPr>
              <a:t>With permission, it is good practice to engage with carers, family and friends who may wish to be involved with all aspects of mouth care </a:t>
            </a:r>
            <a:endParaRPr lang="en-GB"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spcAft>
                <a:spcPts val="800"/>
              </a:spcAft>
              <a:buFont typeface="Arial" panose="020B0604020202020204" pitchFamily="34" charset="0"/>
              <a:buChar char="•"/>
            </a:pPr>
            <a:r>
              <a:rPr lang="en-GB" sz="2000" dirty="0">
                <a:latin typeface="Arial" panose="020B0604020202020204" pitchFamily="34" charset="0"/>
                <a:ea typeface="Times New Roman" panose="02020603050405020304" pitchFamily="18" charset="0"/>
                <a:cs typeface="Arial" panose="020B0604020202020204" pitchFamily="34" charset="0"/>
              </a:rPr>
              <a:t>Ensure individual needs and preferences are assessed and recorded in their oral  care plan and includes anything prescribed by their dentist or doctor</a:t>
            </a:r>
          </a:p>
          <a:p>
            <a:pPr>
              <a:spcAft>
                <a:spcPts val="800"/>
              </a:spcAft>
            </a:pPr>
            <a:r>
              <a:rPr lang="en-GB" sz="2000" i="1" dirty="0">
                <a:latin typeface="Arial" panose="020B0604020202020204" pitchFamily="34" charset="0"/>
                <a:ea typeface="Times New Roman" panose="02020603050405020304" pitchFamily="18" charset="0"/>
                <a:cs typeface="Arial" panose="020B0604020202020204" pitchFamily="34" charset="0"/>
              </a:rPr>
              <a:t>For example: </a:t>
            </a:r>
            <a:r>
              <a:rPr lang="en-GB" sz="2000" dirty="0">
                <a:latin typeface="Arial" panose="020B0604020202020204" pitchFamily="34" charset="0"/>
                <a:ea typeface="Times New Roman" panose="02020603050405020304" pitchFamily="18" charset="0"/>
                <a:cs typeface="Arial" panose="020B0604020202020204" pitchFamily="34" charset="0"/>
              </a:rPr>
              <a:t>Chlorhexidine products,    higher concentration fluoride            toothpaste or mouthwash,                         non-foaming toothpaste,                   antifungal rinse/creams,                           saliva substitutes</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CCF48FE6-BF2A-AB43-B6C1-D8FDC16BCF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10637218"/>
      </p:ext>
    </p:extLst>
  </p:cSld>
  <p:clrMapOvr>
    <a:masterClrMapping/>
  </p:clrMapOvr>
  <mc:AlternateContent xmlns:mc="http://schemas.openxmlformats.org/markup-compatibility/2006" xmlns:p14="http://schemas.microsoft.com/office/powerpoint/2010/main">
    <mc:Choice Requires="p14">
      <p:transition spd="slow" p14:dur="2000" advTm="41909"/>
    </mc:Choice>
    <mc:Fallback xmlns="">
      <p:transition spd="slow" advTm="41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1B7479-9297-4690-945A-919EDB864027}"/>
              </a:ext>
            </a:extLst>
          </p:cNvPr>
          <p:cNvSpPr>
            <a:spLocks noGrp="1"/>
          </p:cNvSpPr>
          <p:nvPr>
            <p:ph type="title"/>
          </p:nvPr>
        </p:nvSpPr>
        <p:spPr>
          <a:xfrm>
            <a:off x="442170" y="856180"/>
            <a:ext cx="3959556" cy="1128068"/>
          </a:xfrm>
        </p:spPr>
        <p:txBody>
          <a:bodyPr anchor="ctr">
            <a:normAutofit/>
          </a:bodyPr>
          <a:lstStyle/>
          <a:p>
            <a:r>
              <a:rPr lang="en-GB" sz="3500" b="1" dirty="0">
                <a:latin typeface="Arial" panose="020B0604020202020204" pitchFamily="34" charset="0"/>
                <a:cs typeface="Arial" panose="020B0604020202020204" pitchFamily="34" charset="0"/>
              </a:rPr>
              <a:t>Cont’d</a:t>
            </a:r>
          </a:p>
        </p:txBody>
      </p:sp>
      <p:grpSp>
        <p:nvGrpSpPr>
          <p:cNvPr id="72" name="Group 7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73" name="Rectangle 7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8DBF9B4-B8C4-4C34-9B33-02D642A8FC80}"/>
              </a:ext>
            </a:extLst>
          </p:cNvPr>
          <p:cNvSpPr>
            <a:spLocks noGrp="1"/>
          </p:cNvSpPr>
          <p:nvPr>
            <p:ph idx="1"/>
          </p:nvPr>
        </p:nvSpPr>
        <p:spPr>
          <a:xfrm>
            <a:off x="443039" y="2330505"/>
            <a:ext cx="4532089" cy="3979585"/>
          </a:xfrm>
        </p:spPr>
        <p:txBody>
          <a:bodyPr anchor="ctr">
            <a:normAutofit/>
          </a:bodyPr>
          <a:lstStyle/>
          <a:p>
            <a:r>
              <a:rPr lang="en-GB" sz="2000" dirty="0">
                <a:cs typeface="Arial" panose="020B0604020202020204" pitchFamily="34" charset="0"/>
              </a:rPr>
              <a:t>Ensure that individual needs and preferences are regularly reviewed</a:t>
            </a:r>
          </a:p>
          <a:p>
            <a:endParaRPr lang="en-GB" sz="2000" dirty="0">
              <a:cs typeface="Arial" panose="020B0604020202020204" pitchFamily="34" charset="0"/>
            </a:endParaRPr>
          </a:p>
          <a:p>
            <a:r>
              <a:rPr lang="en-GB" sz="2000" dirty="0">
                <a:cs typeface="Arial" panose="020B0604020202020204" pitchFamily="34" charset="0"/>
              </a:rPr>
              <a:t>All people irrespective of whether they have any natural teeth or not should visit a dentist for a routine dental check-up at least once per year</a:t>
            </a:r>
          </a:p>
          <a:p>
            <a:endParaRPr lang="en-GB" sz="2000" dirty="0">
              <a:cs typeface="Arial" panose="020B0604020202020204" pitchFamily="34" charset="0"/>
            </a:endParaRPr>
          </a:p>
          <a:p>
            <a:r>
              <a:rPr lang="en-GB" sz="2000" dirty="0">
                <a:cs typeface="Arial" panose="020B0604020202020204" pitchFamily="34" charset="0"/>
              </a:rPr>
              <a:t>Any concerns, always seek the advice of a dental care professional </a:t>
            </a:r>
          </a:p>
        </p:txBody>
      </p:sp>
      <p:sp>
        <p:nvSpPr>
          <p:cNvPr id="78" name="Rectangle 7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4148EBE-D1FE-48D2-AD81-0913E51DF485}"/>
              </a:ext>
            </a:extLst>
          </p:cNvPr>
          <p:cNvPicPr/>
          <p:nvPr/>
        </p:nvPicPr>
        <p:blipFill rotWithShape="1">
          <a:blip r:embed="rId5" cstate="print">
            <a:extLst>
              <a:ext uri="{28A0092B-C50C-407E-A947-70E740481C1C}">
                <a14:useLocalDpi xmlns:a14="http://schemas.microsoft.com/office/drawing/2010/main" val="0"/>
              </a:ext>
            </a:extLst>
          </a:blip>
          <a:srcRect t="11944" r="2" b="2"/>
          <a:stretch/>
        </p:blipFill>
        <p:spPr bwMode="auto">
          <a:xfrm>
            <a:off x="5312567" y="581892"/>
            <a:ext cx="3298075" cy="2518756"/>
          </a:xfrm>
          <a:prstGeom prst="rect">
            <a:avLst/>
          </a:prstGeom>
          <a:noFill/>
        </p:spPr>
      </p:pic>
      <p:sp>
        <p:nvSpPr>
          <p:cNvPr id="82" name="Rectangle 8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810B3F-A101-4C99-9625-1A6894F59C73}"/>
              </a:ext>
            </a:extLst>
          </p:cNvPr>
          <p:cNvPicPr/>
          <p:nvPr/>
        </p:nvPicPr>
        <p:blipFill rotWithShape="1">
          <a:blip r:embed="rId6" cstate="print">
            <a:extLst>
              <a:ext uri="{28A0092B-C50C-407E-A947-70E740481C1C}">
                <a14:useLocalDpi xmlns:a14="http://schemas.microsoft.com/office/drawing/2010/main" val="0"/>
              </a:ext>
            </a:extLst>
          </a:blip>
          <a:srcRect l="4634" r="1950" b="4"/>
          <a:stretch/>
        </p:blipFill>
        <p:spPr bwMode="auto">
          <a:xfrm>
            <a:off x="5312567" y="3638481"/>
            <a:ext cx="3296677" cy="2518756"/>
          </a:xfrm>
          <a:prstGeom prst="rect">
            <a:avLst/>
          </a:prstGeom>
          <a:noFill/>
        </p:spPr>
      </p:pic>
      <p:pic>
        <p:nvPicPr>
          <p:cNvPr id="6" name="Audio 5">
            <a:hlinkClick r:id="" action="ppaction://media"/>
            <a:extLst>
              <a:ext uri="{FF2B5EF4-FFF2-40B4-BE49-F238E27FC236}">
                <a16:creationId xmlns:a16="http://schemas.microsoft.com/office/drawing/2014/main" id="{D6242E3D-6671-BA4C-9163-7CCAB41D1A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79034216"/>
      </p:ext>
    </p:extLst>
  </p:cSld>
  <p:clrMapOvr>
    <a:masterClrMapping/>
  </p:clrMapOvr>
  <mc:AlternateContent xmlns:mc="http://schemas.openxmlformats.org/markup-compatibility/2006" xmlns:p14="http://schemas.microsoft.com/office/powerpoint/2010/main">
    <mc:Choice Requires="p14">
      <p:transition spd="slow" p14:dur="2000" advTm="23457"/>
    </mc:Choice>
    <mc:Fallback xmlns="">
      <p:transition spd="slow" advTm="2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670AC68-00CA-2449-9E7F-873AA29CAFB6}"/>
              </a:ext>
            </a:extLst>
          </p:cNvPr>
          <p:cNvSpPr/>
          <p:nvPr/>
        </p:nvSpPr>
        <p:spPr>
          <a:xfrm>
            <a:off x="442032" y="820786"/>
            <a:ext cx="4322615"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1"/>
                </a:solidFill>
                <a:latin typeface="Arial" panose="020B0604020202020204" pitchFamily="34" charset="0"/>
                <a:ea typeface="+mj-ea"/>
                <a:cs typeface="Arial" panose="020B0604020202020204" pitchFamily="34" charset="0"/>
              </a:rPr>
              <a:t>Toothpastes </a:t>
            </a:r>
            <a:endParaRPr lang="en-US" sz="4400" kern="1200" dirty="0">
              <a:solidFill>
                <a:schemeClr val="tx1"/>
              </a:solidFill>
              <a:latin typeface="Arial" panose="020B0604020202020204" pitchFamily="34" charset="0"/>
              <a:ea typeface="+mj-ea"/>
              <a:cs typeface="Arial" panose="020B0604020202020204" pitchFamily="34" charset="0"/>
            </a:endParaRPr>
          </a:p>
        </p:txBody>
      </p:sp>
      <p:grpSp>
        <p:nvGrpSpPr>
          <p:cNvPr id="50" name="Group 4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51" name="Rectangle 5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7FC74F-241D-4443-BB63-16594F0BDE41}"/>
              </a:ext>
            </a:extLst>
          </p:cNvPr>
          <p:cNvSpPr>
            <a:spLocks noGrp="1"/>
          </p:cNvSpPr>
          <p:nvPr>
            <p:ph idx="1"/>
          </p:nvPr>
        </p:nvSpPr>
        <p:spPr>
          <a:xfrm>
            <a:off x="249384" y="2326220"/>
            <a:ext cx="4515263" cy="1354572"/>
          </a:xfrm>
        </p:spPr>
        <p:txBody>
          <a:bodyPr vert="horz" lIns="91440" tIns="45720" rIns="91440" bIns="45720" rtlCol="0" anchor="ctr">
            <a:noAutofit/>
          </a:bodyPr>
          <a:lstStyle/>
          <a:p>
            <a:pPr indent="-228600">
              <a:lnSpc>
                <a:spcPct val="90000"/>
              </a:lnSpc>
            </a:pPr>
            <a:r>
              <a:rPr lang="en-US" sz="1800" dirty="0"/>
              <a:t>Ideally use a pea sized amount of over the counter family fluoride toothpaste containing the fluoride content between 1350-1500 parts per million fluoride (ppm)</a:t>
            </a:r>
          </a:p>
        </p:txBody>
      </p:sp>
      <p:sp>
        <p:nvSpPr>
          <p:cNvPr id="56" name="Rectangle 5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result for duraphat toothpaste">
            <a:hlinkClick r:id="rId6"/>
            <a:extLst>
              <a:ext uri="{FF2B5EF4-FFF2-40B4-BE49-F238E27FC236}">
                <a16:creationId xmlns:a16="http://schemas.microsoft.com/office/drawing/2014/main" id="{78B21976-787D-4C78-8019-67AD6CD80F81}"/>
              </a:ext>
            </a:extLst>
          </p:cNvPr>
          <p:cNvPicPr/>
          <p:nvPr/>
        </p:nvPicPr>
        <p:blipFill rotWithShape="1">
          <a:blip r:embed="rId7">
            <a:extLst>
              <a:ext uri="{28A0092B-C50C-407E-A947-70E740481C1C}">
                <a14:useLocalDpi xmlns:a14="http://schemas.microsoft.com/office/drawing/2010/main" val="0"/>
              </a:ext>
            </a:extLst>
          </a:blip>
          <a:srcRect t="17475" r="3" b="4718"/>
          <a:stretch/>
        </p:blipFill>
        <p:spPr bwMode="auto">
          <a:xfrm>
            <a:off x="5305984" y="511735"/>
            <a:ext cx="3296677" cy="2518756"/>
          </a:xfrm>
          <a:prstGeom prst="rect">
            <a:avLst/>
          </a:prstGeom>
          <a:noFill/>
        </p:spPr>
      </p:pic>
      <p:pic>
        <p:nvPicPr>
          <p:cNvPr id="21" name="Picture 20" descr="Image result for oranurse toothpaste">
            <a:extLst>
              <a:ext uri="{FF2B5EF4-FFF2-40B4-BE49-F238E27FC236}">
                <a16:creationId xmlns:a16="http://schemas.microsoft.com/office/drawing/2014/main" id="{9FB29F43-4445-1A4C-9AF0-4F42040CA9B9}"/>
              </a:ext>
            </a:extLst>
          </p:cNvPr>
          <p:cNvPicPr/>
          <p:nvPr/>
        </p:nvPicPr>
        <p:blipFill rotWithShape="1">
          <a:blip r:embed="rId8">
            <a:extLst>
              <a:ext uri="{28A0092B-C50C-407E-A947-70E740481C1C}">
                <a14:useLocalDpi xmlns:a14="http://schemas.microsoft.com/office/drawing/2010/main" val="0"/>
              </a:ext>
            </a:extLst>
          </a:blip>
          <a:srcRect t="34223" b="30222"/>
          <a:stretch/>
        </p:blipFill>
        <p:spPr bwMode="auto">
          <a:xfrm>
            <a:off x="5443518" y="4281056"/>
            <a:ext cx="3159143" cy="1496290"/>
          </a:xfrm>
          <a:prstGeom prst="rect">
            <a:avLst/>
          </a:prstGeom>
          <a:noFill/>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C14D6C66-B687-4449-BA59-865EE91F5C1A}"/>
              </a:ext>
            </a:extLst>
          </p:cNvPr>
          <p:cNvSpPr/>
          <p:nvPr/>
        </p:nvSpPr>
        <p:spPr>
          <a:xfrm>
            <a:off x="317338" y="3736291"/>
            <a:ext cx="4572000" cy="1089529"/>
          </a:xfrm>
          <a:prstGeom prst="rect">
            <a:avLst/>
          </a:prstGeom>
        </p:spPr>
        <p:txBody>
          <a:bodyPr>
            <a:spAutoFit/>
          </a:bodyPr>
          <a:lstStyle/>
          <a:p>
            <a:pPr marL="285750" indent="-285750">
              <a:lnSpc>
                <a:spcPct val="90000"/>
              </a:lnSpc>
              <a:buFont typeface="Arial" panose="020B0604020202020204" pitchFamily="34" charset="0"/>
              <a:buChar char="•"/>
            </a:pPr>
            <a:r>
              <a:rPr lang="en-US" dirty="0"/>
              <a:t>If a person has been prescribed a high fluoride toothpaste e.g. </a:t>
            </a:r>
            <a:r>
              <a:rPr lang="en-US" dirty="0" err="1"/>
              <a:t>Duraphat</a:t>
            </a:r>
            <a:r>
              <a:rPr lang="en-US" dirty="0"/>
              <a:t> 2500-5000 ppm by their dentist this should be used instead of a regular toothpaste</a:t>
            </a:r>
          </a:p>
        </p:txBody>
      </p:sp>
      <p:sp>
        <p:nvSpPr>
          <p:cNvPr id="6" name="Rectangle 5">
            <a:extLst>
              <a:ext uri="{FF2B5EF4-FFF2-40B4-BE49-F238E27FC236}">
                <a16:creationId xmlns:a16="http://schemas.microsoft.com/office/drawing/2014/main" id="{E6867E07-21CA-734E-957E-956E54733F97}"/>
              </a:ext>
            </a:extLst>
          </p:cNvPr>
          <p:cNvSpPr/>
          <p:nvPr/>
        </p:nvSpPr>
        <p:spPr>
          <a:xfrm>
            <a:off x="342532" y="5038692"/>
            <a:ext cx="4521611" cy="1338828"/>
          </a:xfrm>
          <a:prstGeom prst="rect">
            <a:avLst/>
          </a:prstGeom>
        </p:spPr>
        <p:txBody>
          <a:bodyPr wrap="square">
            <a:spAutoFit/>
          </a:bodyPr>
          <a:lstStyle/>
          <a:p>
            <a:pPr marL="285750" indent="-285750">
              <a:lnSpc>
                <a:spcPct val="90000"/>
              </a:lnSpc>
              <a:buFont typeface="Arial" panose="020B0604020202020204" pitchFamily="34" charset="0"/>
              <a:buChar char="•"/>
            </a:pPr>
            <a:r>
              <a:rPr lang="en-US" dirty="0"/>
              <a:t>A low foaming , </a:t>
            </a:r>
            <a:r>
              <a:rPr lang="en-US" dirty="0" err="1"/>
              <a:t>flavour</a:t>
            </a:r>
            <a:r>
              <a:rPr lang="en-US" dirty="0"/>
              <a:t> free/no taste,         toothpaste e.g. </a:t>
            </a:r>
            <a:r>
              <a:rPr lang="en-US" dirty="0" err="1"/>
              <a:t>OraNurse</a:t>
            </a:r>
            <a:r>
              <a:rPr lang="en-US" dirty="0"/>
              <a:t>, can be more comfortable to use for a person with a sore mouth and/or swallowing difficulties or those with sensory issues</a:t>
            </a:r>
          </a:p>
        </p:txBody>
      </p:sp>
      <p:pic>
        <p:nvPicPr>
          <p:cNvPr id="7" name="Audio 6">
            <a:hlinkClick r:id="" action="ppaction://media"/>
            <a:extLst>
              <a:ext uri="{FF2B5EF4-FFF2-40B4-BE49-F238E27FC236}">
                <a16:creationId xmlns:a16="http://schemas.microsoft.com/office/drawing/2014/main" id="{B86BC1A9-4F31-DB4D-AF13-23454B0DD63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21015186"/>
      </p:ext>
    </p:extLst>
  </p:cSld>
  <p:clrMapOvr>
    <a:masterClrMapping/>
  </p:clrMapOvr>
  <mc:AlternateContent xmlns:mc="http://schemas.openxmlformats.org/markup-compatibility/2006" xmlns:p14="http://schemas.microsoft.com/office/powerpoint/2010/main">
    <mc:Choice Requires="p14">
      <p:transition spd="slow" p14:dur="2000" advTm="44689"/>
    </mc:Choice>
    <mc:Fallback xmlns="">
      <p:transition spd="slow" advTm="44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A781069-FFF5-9D45-9EBA-AD2621EED75A}"/>
              </a:ext>
            </a:extLst>
          </p:cNvPr>
          <p:cNvSpPr/>
          <p:nvPr/>
        </p:nvSpPr>
        <p:spPr>
          <a:xfrm>
            <a:off x="401334" y="139548"/>
            <a:ext cx="4384178" cy="664016"/>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4200" b="1" dirty="0">
                <a:latin typeface="Arial" panose="020B0604020202020204" pitchFamily="34" charset="0"/>
                <a:ea typeface="+mj-ea"/>
                <a:cs typeface="Arial" panose="020B0604020202020204" pitchFamily="34" charset="0"/>
              </a:rPr>
              <a:t>Mouthwashes </a:t>
            </a:r>
            <a:endParaRPr lang="en-US" sz="4200" dirty="0">
              <a:latin typeface="Arial" panose="020B0604020202020204" pitchFamily="34" charset="0"/>
              <a:ea typeface="+mj-ea"/>
              <a:cs typeface="Arial" panose="020B0604020202020204" pitchFamily="34" charset="0"/>
            </a:endParaRPr>
          </a:p>
        </p:txBody>
      </p:sp>
      <p:sp>
        <p:nvSpPr>
          <p:cNvPr id="3" name="Content Placeholder 2">
            <a:extLst>
              <a:ext uri="{FF2B5EF4-FFF2-40B4-BE49-F238E27FC236}">
                <a16:creationId xmlns:a16="http://schemas.microsoft.com/office/drawing/2014/main" id="{97F2935E-AB83-4FDC-804A-3EE679453805}"/>
              </a:ext>
            </a:extLst>
          </p:cNvPr>
          <p:cNvSpPr>
            <a:spLocks noGrp="1"/>
          </p:cNvSpPr>
          <p:nvPr>
            <p:ph idx="1"/>
          </p:nvPr>
        </p:nvSpPr>
        <p:spPr>
          <a:xfrm>
            <a:off x="363254" y="803564"/>
            <a:ext cx="4956320" cy="5436911"/>
          </a:xfrm>
        </p:spPr>
        <p:txBody>
          <a:bodyPr vert="horz" lIns="91440" tIns="45720" rIns="91440" bIns="45720" rtlCol="0" anchor="ctr">
            <a:normAutofit/>
          </a:bodyPr>
          <a:lstStyle/>
          <a:p>
            <a:pPr indent="-228600">
              <a:lnSpc>
                <a:spcPct val="90000"/>
              </a:lnSpc>
            </a:pPr>
            <a:r>
              <a:rPr lang="en-US" sz="2000" dirty="0">
                <a:cs typeface="Arial" panose="020B0604020202020204" pitchFamily="34" charset="0"/>
              </a:rPr>
              <a:t>If a person has requested the use of their own mouthwash as part of their mouth care plan, this must be used at a different time to toothbrushing to </a:t>
            </a:r>
            <a:r>
              <a:rPr lang="en-US" sz="2000" dirty="0" err="1">
                <a:cs typeface="Arial" panose="020B0604020202020204" pitchFamily="34" charset="0"/>
              </a:rPr>
              <a:t>maximise</a:t>
            </a:r>
            <a:r>
              <a:rPr lang="en-US" sz="2000" dirty="0">
                <a:cs typeface="Arial" panose="020B0604020202020204" pitchFamily="34" charset="0"/>
              </a:rPr>
              <a:t> the topical fluoride effect from the toothpaste</a:t>
            </a:r>
          </a:p>
          <a:p>
            <a:pPr indent="-228600">
              <a:lnSpc>
                <a:spcPct val="90000"/>
              </a:lnSpc>
            </a:pPr>
            <a:endParaRPr lang="en-US" sz="900" dirty="0">
              <a:cs typeface="Arial" panose="020B0604020202020204" pitchFamily="34" charset="0"/>
            </a:endParaRPr>
          </a:p>
          <a:p>
            <a:pPr indent="-228600">
              <a:lnSpc>
                <a:spcPct val="90000"/>
              </a:lnSpc>
            </a:pPr>
            <a:r>
              <a:rPr lang="en-US" sz="2000" dirty="0">
                <a:cs typeface="Arial" panose="020B0604020202020204" pitchFamily="34" charset="0"/>
              </a:rPr>
              <a:t>If gums bleed when brushed this could be a sign of gum disease.</a:t>
            </a:r>
            <a:r>
              <a:rPr lang="en-US" sz="2000" b="1" dirty="0">
                <a:cs typeface="Arial" panose="020B0604020202020204" pitchFamily="34" charset="0"/>
              </a:rPr>
              <a:t> Chlorhexidine gluconate</a:t>
            </a:r>
            <a:r>
              <a:rPr lang="en-US" sz="2000" dirty="0">
                <a:cs typeface="Arial" panose="020B0604020202020204" pitchFamily="34" charset="0"/>
              </a:rPr>
              <a:t> products can help as a short-term treatment </a:t>
            </a:r>
            <a:r>
              <a:rPr lang="en-US" sz="2000" i="1" dirty="0">
                <a:cs typeface="Arial" panose="020B0604020202020204" pitchFamily="34" charset="0"/>
              </a:rPr>
              <a:t>(1-2 weeks).</a:t>
            </a:r>
            <a:r>
              <a:rPr lang="en-US" sz="2000" dirty="0">
                <a:cs typeface="Arial" panose="020B0604020202020204" pitchFamily="34" charset="0"/>
              </a:rPr>
              <a:t> Side effects can include staining of teeth, dentures </a:t>
            </a:r>
            <a:r>
              <a:rPr lang="en-US" sz="2000" i="1" dirty="0">
                <a:cs typeface="Arial" panose="020B0604020202020204" pitchFamily="34" charset="0"/>
              </a:rPr>
              <a:t>(remove dentures before use)</a:t>
            </a:r>
            <a:r>
              <a:rPr lang="en-US" sz="2000" dirty="0">
                <a:cs typeface="Arial" panose="020B0604020202020204" pitchFamily="34" charset="0"/>
              </a:rPr>
              <a:t> and tongue, and impaired taste</a:t>
            </a:r>
          </a:p>
          <a:p>
            <a:pPr indent="-228600">
              <a:lnSpc>
                <a:spcPct val="90000"/>
              </a:lnSpc>
            </a:pPr>
            <a:endParaRPr lang="en-US" sz="900" dirty="0">
              <a:cs typeface="Arial" panose="020B0604020202020204" pitchFamily="34" charset="0"/>
            </a:endParaRPr>
          </a:p>
          <a:p>
            <a:pPr indent="-228600">
              <a:lnSpc>
                <a:spcPct val="90000"/>
              </a:lnSpc>
            </a:pPr>
            <a:r>
              <a:rPr lang="en-US" sz="2000" dirty="0">
                <a:cs typeface="Arial" panose="020B0604020202020204" pitchFamily="34" charset="0"/>
              </a:rPr>
              <a:t>An individual may have been prescribed a fluoride mouth rinse by their dentist. This must be used at a different time to toothbrushing to </a:t>
            </a:r>
            <a:r>
              <a:rPr lang="en-US" sz="2000" dirty="0" err="1">
                <a:cs typeface="Arial" panose="020B0604020202020204" pitchFamily="34" charset="0"/>
              </a:rPr>
              <a:t>maximise</a:t>
            </a:r>
            <a:r>
              <a:rPr lang="en-US" sz="2000" dirty="0">
                <a:cs typeface="Arial" panose="020B0604020202020204" pitchFamily="34" charset="0"/>
              </a:rPr>
              <a:t> the topical fluoride effect</a:t>
            </a:r>
          </a:p>
          <a:p>
            <a:pPr indent="-228600">
              <a:lnSpc>
                <a:spcPct val="90000"/>
              </a:lnSpc>
            </a:pPr>
            <a:endParaRPr lang="en-US" sz="1300" dirty="0"/>
          </a:p>
        </p:txBody>
      </p:sp>
      <p:sp>
        <p:nvSpPr>
          <p:cNvPr id="42" name="Rectangle 4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186644"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1585" y="399675"/>
            <a:ext cx="3485526"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result for chlorohexidine mouthwash">
            <a:hlinkClick r:id="rId5"/>
            <a:extLst>
              <a:ext uri="{FF2B5EF4-FFF2-40B4-BE49-F238E27FC236}">
                <a16:creationId xmlns:a16="http://schemas.microsoft.com/office/drawing/2014/main" id="{530A0F11-3C21-48A3-B01C-32E0DD3C55A4}"/>
              </a:ext>
            </a:extLst>
          </p:cNvPr>
          <p:cNvPicPr/>
          <p:nvPr/>
        </p:nvPicPr>
        <p:blipFill rotWithShape="1">
          <a:blip r:embed="rId6">
            <a:extLst>
              <a:ext uri="{28A0092B-C50C-407E-A947-70E740481C1C}">
                <a14:useLocalDpi xmlns:a14="http://schemas.microsoft.com/office/drawing/2010/main" val="0"/>
              </a:ext>
            </a:extLst>
          </a:blip>
          <a:srcRect l="5942" r="5258" b="1"/>
          <a:stretch/>
        </p:blipFill>
        <p:spPr bwMode="auto">
          <a:xfrm>
            <a:off x="5566029" y="399675"/>
            <a:ext cx="3176637" cy="5353373"/>
          </a:xfrm>
          <a:prstGeom prst="rect">
            <a:avLst/>
          </a:prstGeom>
          <a:noFill/>
        </p:spPr>
      </p:pic>
      <p:sp>
        <p:nvSpPr>
          <p:cNvPr id="46" name="Rectangle 45">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65107"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D78F55DE-4B3E-AB46-994C-704DB17A2A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11259704"/>
      </p:ext>
    </p:extLst>
  </p:cSld>
  <p:clrMapOvr>
    <a:masterClrMapping/>
  </p:clrMapOvr>
  <mc:AlternateContent xmlns:mc="http://schemas.openxmlformats.org/markup-compatibility/2006" xmlns:p14="http://schemas.microsoft.com/office/powerpoint/2010/main">
    <mc:Choice Requires="p14">
      <p:transition spd="slow" p14:dur="2000" advTm="49839"/>
    </mc:Choice>
    <mc:Fallback xmlns="">
      <p:transition spd="slow" advTm="4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F9775A-7F17-3142-BAAD-B3EFBBF14BC7}"/>
              </a:ext>
            </a:extLst>
          </p:cNvPr>
          <p:cNvSpPr/>
          <p:nvPr/>
        </p:nvSpPr>
        <p:spPr>
          <a:xfrm>
            <a:off x="159812" y="-10560"/>
            <a:ext cx="4817136" cy="167660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dirty="0">
                <a:latin typeface="+mj-lt"/>
                <a:ea typeface="+mj-ea"/>
                <a:cs typeface="+mj-cs"/>
              </a:rPr>
              <a:t>Toothbrushes </a:t>
            </a:r>
          </a:p>
          <a:p>
            <a:pPr algn="ctr">
              <a:lnSpc>
                <a:spcPct val="90000"/>
              </a:lnSpc>
              <a:spcBef>
                <a:spcPct val="0"/>
              </a:spcBef>
              <a:spcAft>
                <a:spcPts val="600"/>
              </a:spcAft>
            </a:pPr>
            <a:r>
              <a:rPr lang="en-US" sz="4400" b="1" dirty="0">
                <a:latin typeface="+mj-lt"/>
                <a:ea typeface="+mj-ea"/>
                <a:cs typeface="+mj-cs"/>
              </a:rPr>
              <a:t>and adaptions </a:t>
            </a:r>
            <a:endParaRPr lang="en-US" sz="4400" dirty="0">
              <a:latin typeface="+mj-lt"/>
              <a:ea typeface="+mj-ea"/>
              <a:cs typeface="+mj-cs"/>
            </a:endParaRPr>
          </a:p>
        </p:txBody>
      </p:sp>
      <p:sp>
        <p:nvSpPr>
          <p:cNvPr id="3" name="Content Placeholder 2">
            <a:extLst>
              <a:ext uri="{FF2B5EF4-FFF2-40B4-BE49-F238E27FC236}">
                <a16:creationId xmlns:a16="http://schemas.microsoft.com/office/drawing/2014/main" id="{F4AB4631-AF22-4676-BCCE-E72AAA2A7C6B}"/>
              </a:ext>
            </a:extLst>
          </p:cNvPr>
          <p:cNvSpPr>
            <a:spLocks noGrp="1"/>
          </p:cNvSpPr>
          <p:nvPr>
            <p:ph idx="1"/>
          </p:nvPr>
        </p:nvSpPr>
        <p:spPr>
          <a:xfrm>
            <a:off x="261915" y="1636178"/>
            <a:ext cx="5150797" cy="2064327"/>
          </a:xfrm>
        </p:spPr>
        <p:txBody>
          <a:bodyPr vert="horz" lIns="91440" tIns="45720" rIns="91440" bIns="45720" rtlCol="0">
            <a:normAutofit/>
          </a:bodyPr>
          <a:lstStyle/>
          <a:p>
            <a:pPr indent="-342000">
              <a:lnSpc>
                <a:spcPct val="90000"/>
              </a:lnSpc>
            </a:pPr>
            <a:r>
              <a:rPr lang="en-US" sz="2000" dirty="0"/>
              <a:t>Use either a manual or a powered toothbrush with a small head and medium-texture bristles </a:t>
            </a:r>
            <a:r>
              <a:rPr lang="en-US" sz="2000" i="1" dirty="0"/>
              <a:t>(individual’s own preference)</a:t>
            </a:r>
            <a:endParaRPr lang="en-US" sz="2000" dirty="0"/>
          </a:p>
          <a:p>
            <a:pPr indent="-342000">
              <a:lnSpc>
                <a:spcPct val="90000"/>
              </a:lnSpc>
            </a:pPr>
            <a:r>
              <a:rPr lang="en-US" sz="2000" dirty="0"/>
              <a:t>Toothbrush handles can be adapted to improve the grip especially useful with limited manual dexterity</a:t>
            </a:r>
          </a:p>
        </p:txBody>
      </p:sp>
      <p:sp>
        <p:nvSpPr>
          <p:cNvPr id="27" name="Rectangle 26">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0468"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8402E9-8074-4424-9DC4-043C1693310E}"/>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6256247" y="803050"/>
            <a:ext cx="2269997" cy="1991770"/>
          </a:xfrm>
          <a:prstGeom prst="rect">
            <a:avLst/>
          </a:prstGeom>
          <a:noFill/>
          <a:effectLst/>
        </p:spPr>
      </p:pic>
      <p:pic>
        <p:nvPicPr>
          <p:cNvPr id="8" name="Picture 7" descr="Tepe Special Care Toothbrush - survival-32 - Direct to Home"/>
          <p:cNvPicPr/>
          <p:nvPr/>
        </p:nvPicPr>
        <p:blipFill>
          <a:blip r:embed="rId7" cstate="print">
            <a:extLst>
              <a:ext uri="{28A0092B-C50C-407E-A947-70E740481C1C}">
                <a14:useLocalDpi xmlns:a14="http://schemas.microsoft.com/office/drawing/2010/main" val="0"/>
              </a:ext>
            </a:extLst>
          </a:blip>
          <a:stretch>
            <a:fillRect/>
          </a:stretch>
        </p:blipFill>
        <p:spPr bwMode="auto">
          <a:xfrm>
            <a:off x="6132027" y="3058726"/>
            <a:ext cx="2495776" cy="1004455"/>
          </a:xfrm>
          <a:prstGeom prst="rect">
            <a:avLst/>
          </a:prstGeom>
          <a:noFill/>
        </p:spPr>
      </p:pic>
      <p:pic>
        <p:nvPicPr>
          <p:cNvPr id="19" name="Picture 18" descr="Product – Oral Hygiene – Sage Products LLC">
            <a:extLst>
              <a:ext uri="{FF2B5EF4-FFF2-40B4-BE49-F238E27FC236}">
                <a16:creationId xmlns:a16="http://schemas.microsoft.com/office/drawing/2014/main" id="{85112D8B-EF64-C841-A393-756D73ADAAA5}"/>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176590">
            <a:off x="6038302" y="4786329"/>
            <a:ext cx="2702807" cy="637806"/>
          </a:xfrm>
          <a:prstGeom prst="rect">
            <a:avLst/>
          </a:prstGeom>
          <a:noFill/>
          <a:ln>
            <a:noFill/>
          </a:ln>
        </p:spPr>
      </p:pic>
      <p:sp>
        <p:nvSpPr>
          <p:cNvPr id="5" name="Rectangle 4">
            <a:extLst>
              <a:ext uri="{FF2B5EF4-FFF2-40B4-BE49-F238E27FC236}">
                <a16:creationId xmlns:a16="http://schemas.microsoft.com/office/drawing/2014/main" id="{86D35C7A-F1B9-BF48-A8AF-B393FFFDD72D}"/>
              </a:ext>
            </a:extLst>
          </p:cNvPr>
          <p:cNvSpPr/>
          <p:nvPr/>
        </p:nvSpPr>
        <p:spPr>
          <a:xfrm>
            <a:off x="259760" y="3467496"/>
            <a:ext cx="4940046" cy="1754326"/>
          </a:xfrm>
          <a:prstGeom prst="rect">
            <a:avLst/>
          </a:prstGeom>
        </p:spPr>
        <p:txBody>
          <a:bodyPr wrap="square">
            <a:spAutoFit/>
          </a:bodyPr>
          <a:lstStyle/>
          <a:p>
            <a:pPr marL="342900" indent="-342900">
              <a:lnSpc>
                <a:spcPct val="90000"/>
              </a:lnSpc>
              <a:buFont typeface="Arial" panose="020B0604020202020204" pitchFamily="34" charset="0"/>
              <a:buChar char="•"/>
            </a:pPr>
            <a:r>
              <a:rPr lang="en-US" sz="2000" dirty="0"/>
              <a:t>If a person has a sore or fragile mouth perhaps because of a dry mouth, medical condition, ulcer or receiving palliative care, consider using a very small soft textured toothbrush e.g. </a:t>
            </a:r>
            <a:r>
              <a:rPr lang="en-US" sz="2000" dirty="0" err="1"/>
              <a:t>Tepe</a:t>
            </a:r>
            <a:r>
              <a:rPr lang="en-US" sz="2000" dirty="0"/>
              <a:t> Special care toothbrush </a:t>
            </a:r>
          </a:p>
        </p:txBody>
      </p:sp>
      <p:sp>
        <p:nvSpPr>
          <p:cNvPr id="6" name="Rectangle 5">
            <a:extLst>
              <a:ext uri="{FF2B5EF4-FFF2-40B4-BE49-F238E27FC236}">
                <a16:creationId xmlns:a16="http://schemas.microsoft.com/office/drawing/2014/main" id="{3F50FE96-697D-1E46-BFED-1E4605D85291}"/>
              </a:ext>
            </a:extLst>
          </p:cNvPr>
          <p:cNvSpPr/>
          <p:nvPr/>
        </p:nvSpPr>
        <p:spPr>
          <a:xfrm>
            <a:off x="237988" y="5347243"/>
            <a:ext cx="5051393" cy="1200329"/>
          </a:xfrm>
          <a:prstGeom prst="rect">
            <a:avLst/>
          </a:prstGeom>
        </p:spPr>
        <p:txBody>
          <a:bodyPr wrap="square">
            <a:spAutoFit/>
          </a:bodyPr>
          <a:lstStyle/>
          <a:p>
            <a:pPr marL="342900" indent="-342900">
              <a:lnSpc>
                <a:spcPct val="90000"/>
              </a:lnSpc>
              <a:buFont typeface="Arial" panose="020B0604020202020204" pitchFamily="34" charset="0"/>
              <a:buChar char="•"/>
            </a:pPr>
            <a:r>
              <a:rPr lang="en-US" sz="2000" dirty="0"/>
              <a:t>Suction toothbrushes – Useful for clients at risk of aspiration. Attach onto suction to assist in removal of secretions. Individually wrapped, single use item</a:t>
            </a:r>
          </a:p>
        </p:txBody>
      </p:sp>
      <p:pic>
        <p:nvPicPr>
          <p:cNvPr id="7" name="Audio 6">
            <a:hlinkClick r:id="" action="ppaction://media"/>
            <a:extLst>
              <a:ext uri="{FF2B5EF4-FFF2-40B4-BE49-F238E27FC236}">
                <a16:creationId xmlns:a16="http://schemas.microsoft.com/office/drawing/2014/main" id="{9F077B25-A1DB-7F4C-8755-1C4B2160BF4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94492902"/>
      </p:ext>
    </p:extLst>
  </p:cSld>
  <p:clrMapOvr>
    <a:masterClrMapping/>
  </p:clrMapOvr>
  <mc:AlternateContent xmlns:mc="http://schemas.openxmlformats.org/markup-compatibility/2006" xmlns:p14="http://schemas.microsoft.com/office/powerpoint/2010/main">
    <mc:Choice Requires="p14">
      <p:transition spd="slow" p14:dur="2000" advTm="63115"/>
    </mc:Choice>
    <mc:Fallback xmlns="">
      <p:transition spd="slow" advTm="6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3" grpId="0" uiExpand="1" build="p"/>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tc039442">
            <a:extLst>
              <a:ext uri="{FF2B5EF4-FFF2-40B4-BE49-F238E27FC236}">
                <a16:creationId xmlns:a16="http://schemas.microsoft.com/office/drawing/2014/main" id="{6F8C5187-2919-2841-936A-277212854201}"/>
              </a:ext>
            </a:extLst>
          </p:cNvPr>
          <p:cNvPicPr/>
          <p:nvPr/>
        </p:nvPicPr>
        <p:blipFill>
          <a:blip r:embed="rId6" cstate="print">
            <a:extLst>
              <a:ext uri="{28A0092B-C50C-407E-A947-70E740481C1C}">
                <a14:useLocalDpi xmlns:a14="http://schemas.microsoft.com/office/drawing/2010/main" val="0"/>
              </a:ext>
            </a:extLst>
          </a:blip>
          <a:srcRect l="17223" r="19778"/>
          <a:stretch>
            <a:fillRect/>
          </a:stretch>
        </p:blipFill>
        <p:spPr bwMode="auto">
          <a:xfrm>
            <a:off x="489204" y="2503710"/>
            <a:ext cx="1111927" cy="1787707"/>
          </a:xfrm>
          <a:prstGeom prst="rect">
            <a:avLst/>
          </a:prstGeom>
          <a:noFill/>
        </p:spPr>
      </p:pic>
      <p:pic>
        <p:nvPicPr>
          <p:cNvPr id="18" name="Picture 17" descr="http://www.perfectdaystore.com/images/CollisCurveCU.jpg">
            <a:extLst>
              <a:ext uri="{FF2B5EF4-FFF2-40B4-BE49-F238E27FC236}">
                <a16:creationId xmlns:a16="http://schemas.microsoft.com/office/drawing/2014/main" id="{46BAD762-B51A-E94B-BF89-9B4763A9A669}"/>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5674" y="2503709"/>
            <a:ext cx="1004338" cy="1787707"/>
          </a:xfrm>
          <a:prstGeom prst="rect">
            <a:avLst/>
          </a:prstGeom>
          <a:noFill/>
          <a:ln>
            <a:noFill/>
          </a:ln>
        </p:spPr>
      </p:pic>
      <p:pic>
        <p:nvPicPr>
          <p:cNvPr id="23" name="Picture 22" descr="360brushcloseup">
            <a:extLst>
              <a:ext uri="{FF2B5EF4-FFF2-40B4-BE49-F238E27FC236}">
                <a16:creationId xmlns:a16="http://schemas.microsoft.com/office/drawing/2014/main" id="{E6AB19AE-493A-6645-AFB4-3E25EC5F2AA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9711" y="4419600"/>
            <a:ext cx="1004338" cy="1676036"/>
          </a:xfrm>
          <a:prstGeom prst="rect">
            <a:avLst/>
          </a:prstGeom>
          <a:noFill/>
          <a:ln>
            <a:noFill/>
          </a:ln>
        </p:spPr>
      </p:pic>
      <p:sp>
        <p:nvSpPr>
          <p:cNvPr id="24" name="Content Placeholder 2">
            <a:extLst>
              <a:ext uri="{FF2B5EF4-FFF2-40B4-BE49-F238E27FC236}">
                <a16:creationId xmlns:a16="http://schemas.microsoft.com/office/drawing/2014/main" id="{1B720FFD-58A4-442A-9497-80C5414188F5}"/>
              </a:ext>
            </a:extLst>
          </p:cNvPr>
          <p:cNvSpPr>
            <a:spLocks noGrp="1"/>
          </p:cNvSpPr>
          <p:nvPr/>
        </p:nvSpPr>
        <p:spPr>
          <a:xfrm>
            <a:off x="3556878" y="31203"/>
            <a:ext cx="5445321" cy="16451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GB" sz="3000" b="1" dirty="0">
                <a:solidFill>
                  <a:schemeClr val="accent4">
                    <a:lumMod val="75000"/>
                  </a:schemeClr>
                </a:solidFill>
                <a:cs typeface="Arial" panose="020B0604020202020204" pitchFamily="34" charset="0"/>
              </a:rPr>
              <a:t>Electric toothbrush</a:t>
            </a:r>
            <a:endParaRPr lang="en-GB" sz="2000" b="1" dirty="0">
              <a:solidFill>
                <a:schemeClr val="accent4">
                  <a:lumMod val="75000"/>
                </a:schemeClr>
              </a:solidFill>
              <a:cs typeface="Arial" panose="020B0604020202020204" pitchFamily="34" charset="0"/>
            </a:endParaRPr>
          </a:p>
          <a:p>
            <a:r>
              <a:rPr lang="en-GB" sz="2000" dirty="0">
                <a:cs typeface="Arial" panose="020B0604020202020204" pitchFamily="34" charset="0"/>
              </a:rPr>
              <a:t>An electric toothbrush can be used if this is the individual’s preference, it is good practice to seek advice from a dental professional </a:t>
            </a:r>
          </a:p>
          <a:p>
            <a:pPr marL="0" indent="0">
              <a:lnSpc>
                <a:spcPct val="90000"/>
              </a:lnSpc>
              <a:buNone/>
            </a:pPr>
            <a:endParaRPr lang="en-GB" sz="1000" dirty="0">
              <a:solidFill>
                <a:schemeClr val="accent1"/>
              </a:solidFill>
              <a:latin typeface="Arial Black" panose="020B0A04020102020204" pitchFamily="34" charset="0"/>
              <a:cs typeface="Arial" panose="020B0604020202020204" pitchFamily="34" charset="0"/>
            </a:endParaRPr>
          </a:p>
          <a:p>
            <a:pPr marL="0" indent="0">
              <a:lnSpc>
                <a:spcPct val="90000"/>
              </a:lnSpc>
              <a:buNone/>
            </a:pPr>
            <a:endParaRPr lang="en-GB" sz="900" dirty="0">
              <a:solidFill>
                <a:schemeClr val="accent4">
                  <a:lumMod val="75000"/>
                </a:schemeClr>
              </a:solidFill>
              <a:latin typeface="Arial Black" panose="020B0A04020102020204" pitchFamily="34" charset="0"/>
              <a:cs typeface="Arial" panose="020B0604020202020204" pitchFamily="34" charset="0"/>
            </a:endParaRPr>
          </a:p>
          <a:p>
            <a:pPr marL="0" indent="0">
              <a:lnSpc>
                <a:spcPct val="90000"/>
              </a:lnSpc>
              <a:buNone/>
            </a:pPr>
            <a:endParaRPr lang="en-GB" sz="1700" dirty="0"/>
          </a:p>
        </p:txBody>
      </p:sp>
      <p:pic>
        <p:nvPicPr>
          <p:cNvPr id="10" name="Picture 9" descr="Oral-B Pro 2 Sensi UltraThin Power Handle Electric Toothbrush - Blue | Free  Shipping | LOOKFANTASTIC">
            <a:extLst>
              <a:ext uri="{FF2B5EF4-FFF2-40B4-BE49-F238E27FC236}">
                <a16:creationId xmlns:a16="http://schemas.microsoft.com/office/drawing/2014/main" id="{F079CB91-B424-2E48-BB19-F210964C4C3B}"/>
              </a:ext>
            </a:extLst>
          </p:cNvPr>
          <p:cNvPicPr/>
          <p:nvPr/>
        </p:nvPicPr>
        <p:blipFill rotWithShape="1">
          <a:blip r:embed="rId9" cstate="print">
            <a:extLst>
              <a:ext uri="{28A0092B-C50C-407E-A947-70E740481C1C}">
                <a14:useLocalDpi xmlns:a14="http://schemas.microsoft.com/office/drawing/2010/main" val="0"/>
              </a:ext>
            </a:extLst>
          </a:blip>
          <a:srcRect l="33607" r="33639"/>
          <a:stretch/>
        </p:blipFill>
        <p:spPr bwMode="auto">
          <a:xfrm>
            <a:off x="1184442" y="539589"/>
            <a:ext cx="893519" cy="1914958"/>
          </a:xfrm>
          <a:prstGeom prst="rect">
            <a:avLst/>
          </a:prstGeom>
          <a:noFill/>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83955D9B-C0EE-9C4D-91B0-73C069A8FD1D}"/>
              </a:ext>
            </a:extLst>
          </p:cNvPr>
          <p:cNvSpPr/>
          <p:nvPr/>
        </p:nvSpPr>
        <p:spPr>
          <a:xfrm>
            <a:off x="3602736" y="1866356"/>
            <a:ext cx="5081847" cy="2171364"/>
          </a:xfrm>
          <a:prstGeom prst="rect">
            <a:avLst/>
          </a:prstGeom>
        </p:spPr>
        <p:txBody>
          <a:bodyPr wrap="square">
            <a:spAutoFit/>
          </a:bodyPr>
          <a:lstStyle/>
          <a:p>
            <a:pPr>
              <a:lnSpc>
                <a:spcPct val="90000"/>
              </a:lnSpc>
            </a:pPr>
            <a:r>
              <a:rPr lang="en-GB" sz="3000" b="1" dirty="0">
                <a:solidFill>
                  <a:schemeClr val="accent4">
                    <a:lumMod val="75000"/>
                  </a:schemeClr>
                </a:solidFill>
                <a:cs typeface="Arial" panose="020B0604020202020204" pitchFamily="34" charset="0"/>
              </a:rPr>
              <a:t>Multi-headed toothbrush</a:t>
            </a:r>
          </a:p>
          <a:p>
            <a:pPr marL="342000" indent="-342000">
              <a:buFont typeface="Arial" panose="020B0604020202020204" pitchFamily="34" charset="0"/>
              <a:buChar char="•"/>
            </a:pPr>
            <a:r>
              <a:rPr lang="en-GB" sz="2000" dirty="0">
                <a:cs typeface="Arial" panose="020B0604020202020204" pitchFamily="34" charset="0"/>
              </a:rPr>
              <a:t>Special toothbrushes such as Dr Barman’s or Collis curve toothbrush clean multiple surfaces at once and are useful for individuals with limited manual dexterity or for those where brushing maybe an issue</a:t>
            </a:r>
          </a:p>
          <a:p>
            <a:pPr>
              <a:lnSpc>
                <a:spcPct val="90000"/>
              </a:lnSpc>
            </a:pPr>
            <a:endParaRPr lang="en-GB" sz="900" dirty="0">
              <a:solidFill>
                <a:schemeClr val="accent4">
                  <a:lumMod val="75000"/>
                </a:schemeClr>
              </a:solidFill>
              <a:latin typeface="Arial Black" panose="020B0A040201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B78BA9A-3884-1C4D-AA91-2CE86727D754}"/>
              </a:ext>
            </a:extLst>
          </p:cNvPr>
          <p:cNvSpPr/>
          <p:nvPr/>
        </p:nvSpPr>
        <p:spPr>
          <a:xfrm>
            <a:off x="3556878" y="4080772"/>
            <a:ext cx="5337740" cy="2708434"/>
          </a:xfrm>
          <a:prstGeom prst="rect">
            <a:avLst/>
          </a:prstGeom>
        </p:spPr>
        <p:txBody>
          <a:bodyPr wrap="square">
            <a:spAutoFit/>
          </a:bodyPr>
          <a:lstStyle/>
          <a:p>
            <a:r>
              <a:rPr lang="en-GB" sz="3000" b="1" dirty="0" err="1">
                <a:solidFill>
                  <a:schemeClr val="accent4">
                    <a:lumMod val="75000"/>
                  </a:schemeClr>
                </a:solidFill>
                <a:cs typeface="Arial" panose="020B0604020202020204" pitchFamily="34" charset="0"/>
              </a:rPr>
              <a:t>Oralieve</a:t>
            </a:r>
            <a:r>
              <a:rPr lang="en-GB" sz="3000" b="1" dirty="0">
                <a:solidFill>
                  <a:schemeClr val="accent4">
                    <a:lumMod val="75000"/>
                  </a:schemeClr>
                </a:solidFill>
                <a:cs typeface="Arial" panose="020B0604020202020204" pitchFamily="34" charset="0"/>
              </a:rPr>
              <a:t> 360 toothbrush</a:t>
            </a:r>
          </a:p>
          <a:p>
            <a:pPr marL="342000" indent="-342000">
              <a:buFont typeface="Arial" panose="020B0604020202020204" pitchFamily="34" charset="0"/>
              <a:buChar char="•"/>
            </a:pPr>
            <a:r>
              <a:rPr lang="en-US" sz="2000" dirty="0"/>
              <a:t>This brush has 360⁰ bristles to clean multiple surfaces of the mouth simultaneously. A small head to get to hard to reach areas of the mouth </a:t>
            </a:r>
          </a:p>
          <a:p>
            <a:pPr marL="342000" indent="-342000">
              <a:buFont typeface="Arial" panose="020B0604020202020204" pitchFamily="34" charset="0"/>
              <a:buChar char="•"/>
            </a:pPr>
            <a:r>
              <a:rPr lang="en-US" sz="2000" dirty="0"/>
              <a:t>Soft bristles to provide a gentle clean to sore or sensitive mouths </a:t>
            </a:r>
          </a:p>
          <a:p>
            <a:pPr marL="342000" indent="-342000">
              <a:buFont typeface="Arial" panose="020B0604020202020204" pitchFamily="34" charset="0"/>
              <a:buChar char="•"/>
            </a:pPr>
            <a:r>
              <a:rPr lang="en-US" sz="2000" dirty="0"/>
              <a:t>An easy-to-grip handle </a:t>
            </a:r>
          </a:p>
        </p:txBody>
      </p:sp>
      <p:pic>
        <p:nvPicPr>
          <p:cNvPr id="4" name="Audio 3">
            <a:hlinkClick r:id="" action="ppaction://media"/>
            <a:extLst>
              <a:ext uri="{FF2B5EF4-FFF2-40B4-BE49-F238E27FC236}">
                <a16:creationId xmlns:a16="http://schemas.microsoft.com/office/drawing/2014/main" id="{0E3ED515-2BD4-EE46-9449-6AAB5332C0E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921666778"/>
      </p:ext>
    </p:extLst>
  </p:cSld>
  <p:clrMapOvr>
    <a:masterClrMapping/>
  </p:clrMapOvr>
  <mc:AlternateContent xmlns:mc="http://schemas.openxmlformats.org/markup-compatibility/2006" xmlns:p14="http://schemas.microsoft.com/office/powerpoint/2010/main">
    <mc:Choice Requires="p14">
      <p:transition spd="slow" p14:dur="2000" advTm="65194"/>
    </mc:Choice>
    <mc:Fallback xmlns="">
      <p:transition spd="slow" advTm="65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4|14"/>
</p:tagLst>
</file>

<file path=ppt/tags/tag2.xml><?xml version="1.0" encoding="utf-8"?>
<p:tagLst xmlns:a="http://schemas.openxmlformats.org/drawingml/2006/main" xmlns:r="http://schemas.openxmlformats.org/officeDocument/2006/relationships" xmlns:p="http://schemas.openxmlformats.org/presentationml/2006/main">
  <p:tag name="TIMING" val="|29.8|17.8"/>
</p:tagLst>
</file>

<file path=ppt/tags/tag3.xml><?xml version="1.0" encoding="utf-8"?>
<p:tagLst xmlns:a="http://schemas.openxmlformats.org/drawingml/2006/main" xmlns:r="http://schemas.openxmlformats.org/officeDocument/2006/relationships" xmlns:p="http://schemas.openxmlformats.org/presentationml/2006/main">
  <p:tag name="TIMING" val="|21|17.5"/>
</p:tagLst>
</file>

<file path=ppt/tags/tag4.xml><?xml version="1.0" encoding="utf-8"?>
<p:tagLst xmlns:a="http://schemas.openxmlformats.org/drawingml/2006/main" xmlns:r="http://schemas.openxmlformats.org/officeDocument/2006/relationships" xmlns:p="http://schemas.openxmlformats.org/presentationml/2006/main">
  <p:tag name="TIMING" val="|23.3"/>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E116DF38074D47AAC9E9D2588FD187" ma:contentTypeVersion="12" ma:contentTypeDescription="Create a new document." ma:contentTypeScope="" ma:versionID="13b71f47ec165d0c799b6619342e3b5e">
  <xsd:schema xmlns:xsd="http://www.w3.org/2001/XMLSchema" xmlns:xs="http://www.w3.org/2001/XMLSchema" xmlns:p="http://schemas.microsoft.com/office/2006/metadata/properties" xmlns:ns2="3cf41555-a3a3-4b4f-b2ae-ab907b52272f" xmlns:ns3="e9e51765-db87-4dc2-bc86-eb3da8e0daa0" targetNamespace="http://schemas.microsoft.com/office/2006/metadata/properties" ma:root="true" ma:fieldsID="1e30185de67098a027cd475f5895bc0f" ns2:_="" ns3:_="">
    <xsd:import namespace="3cf41555-a3a3-4b4f-b2ae-ab907b52272f"/>
    <xsd:import namespace="e9e51765-db87-4dc2-bc86-eb3da8e0da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41555-a3a3-4b4f-b2ae-ab907b5227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51765-db87-4dc2-bc86-eb3da8e0da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CF6A0E-86DA-422A-80D7-35729A0DF06A}">
  <ds:schemaRefs>
    <ds:schemaRef ds:uri="3cf41555-a3a3-4b4f-b2ae-ab907b52272f"/>
    <ds:schemaRef ds:uri="e9e51765-db87-4dc2-bc86-eb3da8e0da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36EE52-E049-470E-B2C6-22FCF7163ACF}">
  <ds:schemaRefs>
    <ds:schemaRef ds:uri="http://schemas.microsoft.com/sharepoint/v3/contenttype/forms"/>
  </ds:schemaRefs>
</ds:datastoreItem>
</file>

<file path=customXml/itemProps3.xml><?xml version="1.0" encoding="utf-8"?>
<ds:datastoreItem xmlns:ds="http://schemas.openxmlformats.org/officeDocument/2006/customXml" ds:itemID="{B3C5BBFB-B831-4D4B-8217-D444B8BF41D0}">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3cf41555-a3a3-4b4f-b2ae-ab907b52272f"/>
    <ds:schemaRef ds:uri="e9e51765-db87-4dc2-bc86-eb3da8e0daa0"/>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259</TotalTime>
  <Words>2605</Words>
  <Application>Microsoft Office PowerPoint</Application>
  <PresentationFormat>On-screen Show (4:3)</PresentationFormat>
  <Paragraphs>202</Paragraphs>
  <Slides>15</Slides>
  <Notes>15</Notes>
  <HiddenSlides>0</HiddenSlides>
  <MMClips>15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Arial Black</vt:lpstr>
      <vt:lpstr>Calibri</vt:lpstr>
      <vt:lpstr>Calibri Light</vt:lpstr>
      <vt:lpstr>Times New Roman</vt:lpstr>
      <vt:lpstr>Office Theme</vt:lpstr>
      <vt:lpstr>Celestial</vt:lpstr>
      <vt:lpstr>PowerPoint Presentation</vt:lpstr>
      <vt:lpstr>PowerPoint Presentation</vt:lpstr>
      <vt:lpstr>Learning outcomes </vt:lpstr>
      <vt:lpstr>Oral Health Products</vt:lpstr>
      <vt:lpstr>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Hodgkiss</dc:creator>
  <cp:lastModifiedBy>Beverley Moorhouse</cp:lastModifiedBy>
  <cp:revision>26</cp:revision>
  <dcterms:created xsi:type="dcterms:W3CDTF">2020-09-15T11:41:39Z</dcterms:created>
  <dcterms:modified xsi:type="dcterms:W3CDTF">2024-02-09T09:56:25Z</dcterms:modified>
</cp:coreProperties>
</file>