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99" r:id="rId5"/>
    <p:sldId id="395" r:id="rId6"/>
    <p:sldId id="392" r:id="rId7"/>
    <p:sldId id="397" r:id="rId8"/>
    <p:sldId id="391" r:id="rId9"/>
    <p:sldId id="388" r:id="rId10"/>
    <p:sldId id="258" r:id="rId11"/>
    <p:sldId id="345" r:id="rId12"/>
    <p:sldId id="390" r:id="rId13"/>
    <p:sldId id="257" r:id="rId14"/>
    <p:sldId id="381" r:id="rId15"/>
    <p:sldId id="261" r:id="rId16"/>
    <p:sldId id="398" r:id="rId17"/>
    <p:sldId id="41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2E77E-6409-4EEC-8634-8B9AD6F72A34}" v="2" dt="2024-01-31T10:04:21.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28"/>
    <p:restoredTop sz="93792" autoAdjust="0"/>
  </p:normalViewPr>
  <p:slideViewPr>
    <p:cSldViewPr>
      <p:cViewPr varScale="1">
        <p:scale>
          <a:sx n="62" d="100"/>
          <a:sy n="62" d="100"/>
        </p:scale>
        <p:origin x="1076" y="5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0982E77E-6409-4EEC-8634-8B9AD6F72A34}"/>
    <pc:docChg chg="modSld">
      <pc:chgData name="Beverley Moorhouse" userId="e2972f27-fe4a-4b39-af2e-d8f57cce0107" providerId="ADAL" clId="{0982E77E-6409-4EEC-8634-8B9AD6F72A34}" dt="2024-02-09T09:37:00.293" v="75" actId="20577"/>
      <pc:docMkLst>
        <pc:docMk/>
      </pc:docMkLst>
      <pc:sldChg chg="addSp delSp modSp mod">
        <pc:chgData name="Beverley Moorhouse" userId="e2972f27-fe4a-4b39-af2e-d8f57cce0107" providerId="ADAL" clId="{0982E77E-6409-4EEC-8634-8B9AD6F72A34}" dt="2024-02-09T09:37:00.293" v="75" actId="20577"/>
        <pc:sldMkLst>
          <pc:docMk/>
          <pc:sldMk cId="1166368941" sldId="395"/>
        </pc:sldMkLst>
        <pc:graphicFrameChg chg="mod modGraphic">
          <ac:chgData name="Beverley Moorhouse" userId="e2972f27-fe4a-4b39-af2e-d8f57cce0107" providerId="ADAL" clId="{0982E77E-6409-4EEC-8634-8B9AD6F72A34}" dt="2024-02-09T09:37:00.293" v="75" actId="20577"/>
          <ac:graphicFrameMkLst>
            <pc:docMk/>
            <pc:sldMk cId="1166368941" sldId="395"/>
            <ac:graphicFrameMk id="3" creationId="{D38684C3-8FEE-4631-815F-E4087203A77B}"/>
          </ac:graphicFrameMkLst>
        </pc:graphicFrameChg>
        <pc:picChg chg="mod">
          <ac:chgData name="Beverley Moorhouse" userId="e2972f27-fe4a-4b39-af2e-d8f57cce0107" providerId="ADAL" clId="{0982E77E-6409-4EEC-8634-8B9AD6F72A34}" dt="2024-01-31T10:04:42.438" v="10" actId="1076"/>
          <ac:picMkLst>
            <pc:docMk/>
            <pc:sldMk cId="1166368941" sldId="395"/>
            <ac:picMk id="7" creationId="{B07D1B65-A259-306F-56DA-AB27B3597309}"/>
          </ac:picMkLst>
        </pc:picChg>
        <pc:picChg chg="add mod">
          <ac:chgData name="Beverley Moorhouse" userId="e2972f27-fe4a-4b39-af2e-d8f57cce0107" providerId="ADAL" clId="{0982E77E-6409-4EEC-8634-8B9AD6F72A34}" dt="2024-01-31T10:04:44.928" v="11" actId="1076"/>
          <ac:picMkLst>
            <pc:docMk/>
            <pc:sldMk cId="1166368941" sldId="395"/>
            <ac:picMk id="8" creationId="{268E7459-8DE5-5BC2-5581-2AB236159440}"/>
          </ac:picMkLst>
        </pc:picChg>
        <pc:picChg chg="del">
          <ac:chgData name="Beverley Moorhouse" userId="e2972f27-fe4a-4b39-af2e-d8f57cce0107" providerId="ADAL" clId="{0982E77E-6409-4EEC-8634-8B9AD6F72A34}" dt="2024-01-31T10:04:11.997" v="0" actId="478"/>
          <ac:picMkLst>
            <pc:docMk/>
            <pc:sldMk cId="1166368941" sldId="395"/>
            <ac:picMk id="2056" creationId="{FE5C14FD-2774-8F4F-B94C-8678EA53761C}"/>
          </ac:picMkLst>
        </pc:picChg>
      </pc:sldChg>
    </pc:docChg>
  </pc:docChgLst>
  <pc:docChgLst>
    <pc:chgData name="Beverley Moorhouse" userId="e2972f27-fe4a-4b39-af2e-d8f57cce0107" providerId="ADAL" clId="{C918E295-7806-4191-B97B-B80B37A2C455}"/>
    <pc:docChg chg="modSld">
      <pc:chgData name="Beverley Moorhouse" userId="e2972f27-fe4a-4b39-af2e-d8f57cce0107" providerId="ADAL" clId="{C918E295-7806-4191-B97B-B80B37A2C455}" dt="2023-10-17T11:11:58.035" v="8" actId="122"/>
      <pc:docMkLst>
        <pc:docMk/>
      </pc:docMkLst>
      <pc:sldChg chg="modSp mod">
        <pc:chgData name="Beverley Moorhouse" userId="e2972f27-fe4a-4b39-af2e-d8f57cce0107" providerId="ADAL" clId="{C918E295-7806-4191-B97B-B80B37A2C455}" dt="2023-10-17T11:11:58.035" v="8" actId="122"/>
        <pc:sldMkLst>
          <pc:docMk/>
          <pc:sldMk cId="2136635544" sldId="398"/>
        </pc:sldMkLst>
        <pc:spChg chg="mod">
          <ac:chgData name="Beverley Moorhouse" userId="e2972f27-fe4a-4b39-af2e-d8f57cce0107" providerId="ADAL" clId="{C918E295-7806-4191-B97B-B80B37A2C455}" dt="2023-10-17T11:11:58.035" v="8" actId="122"/>
          <ac:spMkLst>
            <pc:docMk/>
            <pc:sldMk cId="2136635544" sldId="398"/>
            <ac:spMk id="5" creationId="{67414B54-A74F-403F-A370-C3ACFFFE8550}"/>
          </ac:spMkLst>
        </pc:spChg>
      </pc:sldChg>
      <pc:sldChg chg="modSp mod">
        <pc:chgData name="Beverley Moorhouse" userId="e2972f27-fe4a-4b39-af2e-d8f57cce0107" providerId="ADAL" clId="{C918E295-7806-4191-B97B-B80B37A2C455}" dt="2023-10-17T11:11:43.265" v="5" actId="14100"/>
        <pc:sldMkLst>
          <pc:docMk/>
          <pc:sldMk cId="1049881148" sldId="412"/>
        </pc:sldMkLst>
        <pc:spChg chg="mod">
          <ac:chgData name="Beverley Moorhouse" userId="e2972f27-fe4a-4b39-af2e-d8f57cce0107" providerId="ADAL" clId="{C918E295-7806-4191-B97B-B80B37A2C455}" dt="2023-10-17T11:11:05.247" v="0" actId="1076"/>
          <ac:spMkLst>
            <pc:docMk/>
            <pc:sldMk cId="1049881148" sldId="412"/>
            <ac:spMk id="2" creationId="{8FA65334-1E95-C34A-B668-71127AB6BCE1}"/>
          </ac:spMkLst>
        </pc:spChg>
        <pc:spChg chg="mod">
          <ac:chgData name="Beverley Moorhouse" userId="e2972f27-fe4a-4b39-af2e-d8f57cce0107" providerId="ADAL" clId="{C918E295-7806-4191-B97B-B80B37A2C455}" dt="2023-10-17T11:11:43.265" v="5" actId="14100"/>
          <ac:spMkLst>
            <pc:docMk/>
            <pc:sldMk cId="1049881148" sldId="412"/>
            <ac:spMk id="4" creationId="{0946AE8E-8E09-B84A-ADCE-E939455B4FF6}"/>
          </ac:spMkLst>
        </pc:spChg>
        <pc:picChg chg="mod">
          <ac:chgData name="Beverley Moorhouse" userId="e2972f27-fe4a-4b39-af2e-d8f57cce0107" providerId="ADAL" clId="{C918E295-7806-4191-B97B-B80B37A2C455}" dt="2023-10-17T11:11:14.876" v="1" actId="1076"/>
          <ac:picMkLst>
            <pc:docMk/>
            <pc:sldMk cId="1049881148" sldId="412"/>
            <ac:picMk id="5" creationId="{1BD74EA4-7354-4CB6-AA36-DA6DEA717C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F00D4D-474F-47DE-AEBF-FC24FE36C28B}"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0E4776-3BEB-40D7-A8A5-CF9E6F9A1C0E}" type="slidenum">
              <a:rPr lang="en-GB" smtClean="0"/>
              <a:t>‹#›</a:t>
            </a:fld>
            <a:endParaRPr lang="en-GB"/>
          </a:p>
        </p:txBody>
      </p:sp>
    </p:spTree>
    <p:extLst>
      <p:ext uri="{BB962C8B-B14F-4D97-AF65-F5344CB8AC3E}">
        <p14:creationId xmlns:p14="http://schemas.microsoft.com/office/powerpoint/2010/main" val="393070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section 2 of the e-learning package Mouth Care Matters in the Community. – Mouth care training for staff in the community</a:t>
            </a:r>
          </a:p>
          <a:p>
            <a:r>
              <a:rPr lang="en-US" dirty="0"/>
              <a:t>In this section we will look at local guidance and tools used in your area, mental capacity and consent and infection control. We will also cover mouth care assessment and care plans, daily record keeping and how to support individual mouth care.</a:t>
            </a:r>
          </a:p>
          <a:p>
            <a:endParaRPr lang="en-GB" dirty="0"/>
          </a:p>
        </p:txBody>
      </p:sp>
      <p:sp>
        <p:nvSpPr>
          <p:cNvPr id="4" name="Slide Number Placeholder 3"/>
          <p:cNvSpPr>
            <a:spLocks noGrp="1"/>
          </p:cNvSpPr>
          <p:nvPr>
            <p:ph type="sldNum" sz="quarter" idx="5"/>
          </p:nvPr>
        </p:nvSpPr>
        <p:spPr/>
        <p:txBody>
          <a:bodyPr/>
          <a:lstStyle/>
          <a:p>
            <a:fld id="{5C0E4776-3BEB-40D7-A8A5-CF9E6F9A1C0E}" type="slidenum">
              <a:rPr lang="en-GB" smtClean="0"/>
              <a:t>1</a:t>
            </a:fld>
            <a:endParaRPr lang="en-GB"/>
          </a:p>
        </p:txBody>
      </p:sp>
    </p:spTree>
    <p:extLst>
      <p:ext uri="{BB962C8B-B14F-4D97-AF65-F5344CB8AC3E}">
        <p14:creationId xmlns:p14="http://schemas.microsoft.com/office/powerpoint/2010/main" val="3534101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72828" y="4367146"/>
            <a:ext cx="5382617" cy="4137296"/>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GB" dirty="0"/>
              <a:t>A daily recording sheet or log should also be part of the clients personal care plan. This is a simple tick sheet that is completed every time mouth care is carried out or attempted. In this example the green section is for natural teeth, the blue for dentures. </a:t>
            </a:r>
          </a:p>
          <a:p>
            <a:pPr marL="0" lvl="0" indent="0">
              <a:spcBef>
                <a:spcPts val="0"/>
              </a:spcBef>
              <a:spcAft>
                <a:spcPts val="0"/>
              </a:spcAft>
              <a:buNone/>
            </a:pPr>
            <a:endParaRPr lang="en-GB" dirty="0"/>
          </a:p>
          <a:p>
            <a:pPr marL="0" lvl="0" indent="0">
              <a:spcBef>
                <a:spcPts val="0"/>
              </a:spcBef>
              <a:spcAft>
                <a:spcPts val="0"/>
              </a:spcAft>
              <a:buNone/>
            </a:pPr>
            <a:r>
              <a:rPr lang="en-GB" dirty="0"/>
              <a:t>It also contains a picture of mouth or mouth map. This is used in a similar way a body map is used to record pressure ulcers.</a:t>
            </a:r>
          </a:p>
          <a:p>
            <a:pPr marL="0" lvl="0" indent="0">
              <a:spcBef>
                <a:spcPts val="0"/>
              </a:spcBef>
              <a:spcAft>
                <a:spcPts val="0"/>
              </a:spcAft>
              <a:buNone/>
            </a:pPr>
            <a:endParaRPr lang="en-GB" dirty="0"/>
          </a:p>
          <a:p>
            <a:pPr marL="0" lvl="0" indent="0">
              <a:spcBef>
                <a:spcPts val="0"/>
              </a:spcBef>
              <a:spcAft>
                <a:spcPts val="0"/>
              </a:spcAft>
              <a:buNone/>
            </a:pPr>
            <a:r>
              <a:rPr lang="en-GB" dirty="0"/>
              <a:t>If you notice any soreness, ulcers or a graze in the mouth, record on the mouth map with an X and date the entry. Usually an ulcer or graze that appears in the mouth will heal and repair within 2-3 weeks. If the lesion is still present after this time, this should be escalated to a dental professional or doctor for advice.</a:t>
            </a:r>
          </a:p>
          <a:p>
            <a:pPr marL="0" lvl="0" indent="0">
              <a:spcBef>
                <a:spcPts val="0"/>
              </a:spcBef>
              <a:spcAft>
                <a:spcPts val="0"/>
              </a:spcAft>
              <a:buNone/>
            </a:pPr>
            <a:endParaRPr lang="en-GB" dirty="0"/>
          </a:p>
          <a:p>
            <a:pPr marL="0" lvl="0" indent="0">
              <a:spcBef>
                <a:spcPts val="0"/>
              </a:spcBef>
              <a:spcAft>
                <a:spcPts val="0"/>
              </a:spcAft>
              <a:buNone/>
            </a:pPr>
            <a:r>
              <a:rPr lang="en-GB" dirty="0"/>
              <a:t>There is also an example of codes that can be used to aid quicker completion, TB-</a:t>
            </a:r>
            <a:r>
              <a:rPr lang="en-GB" dirty="0" err="1"/>
              <a:t>toothbushing</a:t>
            </a:r>
            <a:r>
              <a:rPr lang="en-GB" dirty="0"/>
              <a:t>, DMC – dry mouth care given, R – refused.</a:t>
            </a:r>
          </a:p>
          <a:p>
            <a:pPr marL="0" lvl="0" indent="0">
              <a:spcBef>
                <a:spcPts val="0"/>
              </a:spcBef>
              <a:spcAft>
                <a:spcPts val="0"/>
              </a:spcAft>
              <a:buNone/>
            </a:pPr>
            <a:r>
              <a:rPr lang="en-GB" dirty="0"/>
              <a:t> If a client refuses mouth care, document this on the sheet and try at a later time or try different coping statergies (these are covered in other  sections).</a:t>
            </a:r>
            <a:endParaRPr dirty="0"/>
          </a:p>
        </p:txBody>
      </p:sp>
      <p:sp>
        <p:nvSpPr>
          <p:cNvPr id="1002" name="Shape 1002"/>
          <p:cNvSpPr>
            <a:spLocks noGrp="1" noRot="1" noChangeAspect="1"/>
          </p:cNvSpPr>
          <p:nvPr>
            <p:ph type="sldImg" idx="2"/>
          </p:nvPr>
        </p:nvSpPr>
        <p:spPr>
          <a:xfrm>
            <a:off x="1065213" y="688975"/>
            <a:ext cx="4598987"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07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0E4776-3BEB-40D7-A8A5-CF9E6F9A1C0E}" type="slidenum">
              <a:rPr lang="en-GB" smtClean="0"/>
              <a:t>11</a:t>
            </a:fld>
            <a:endParaRPr lang="en-GB"/>
          </a:p>
        </p:txBody>
      </p:sp>
    </p:spTree>
    <p:extLst>
      <p:ext uri="{BB962C8B-B14F-4D97-AF65-F5344CB8AC3E}">
        <p14:creationId xmlns:p14="http://schemas.microsoft.com/office/powerpoint/2010/main" val="211150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Cleaning someone else’s teeth can be difficult but giving them the dignity and respect of having a clean, comfortable mouth  makes it worthwhile. </a:t>
            </a:r>
          </a:p>
          <a:p>
            <a:endParaRPr lang="en-US" sz="1200" dirty="0">
              <a:cs typeface="Arial" panose="020B0604020202020204" pitchFamily="34" charset="0"/>
            </a:endParaRPr>
          </a:p>
          <a:p>
            <a:r>
              <a:rPr lang="en-US" sz="1200" dirty="0">
                <a:cs typeface="Arial" panose="020B0604020202020204" pitchFamily="34" charset="0"/>
              </a:rPr>
              <a:t>Try and promote self-care as much as possible</a:t>
            </a:r>
          </a:p>
          <a:p>
            <a:endParaRPr lang="en-US" sz="1200" dirty="0">
              <a:cs typeface="Arial" panose="020B0604020202020204" pitchFamily="34" charset="0"/>
            </a:endParaRPr>
          </a:p>
          <a:p>
            <a:r>
              <a:rPr lang="en-US" sz="1200" dirty="0">
                <a:cs typeface="Arial" panose="020B0604020202020204" pitchFamily="34" charset="0"/>
              </a:rPr>
              <a:t>Some people may need just encouragement or reminders to brush their teeth </a:t>
            </a:r>
          </a:p>
          <a:p>
            <a:endParaRPr lang="en-US" sz="1200" dirty="0">
              <a:cs typeface="Arial" panose="020B0604020202020204" pitchFamily="34" charset="0"/>
            </a:endParaRPr>
          </a:p>
          <a:p>
            <a:r>
              <a:rPr lang="en-US" sz="1200" dirty="0">
                <a:cs typeface="Arial" panose="020B0604020202020204" pitchFamily="34" charset="0"/>
              </a:rPr>
              <a:t>Others may need some assistance or may be fully dependent on </a:t>
            </a:r>
            <a:r>
              <a:rPr lang="en-US" sz="1200" dirty="0" err="1">
                <a:cs typeface="Arial" panose="020B0604020202020204" pitchFamily="34" charset="0"/>
              </a:rPr>
              <a:t>carers</a:t>
            </a:r>
            <a:r>
              <a:rPr lang="en-US" sz="1200" dirty="0">
                <a:cs typeface="Arial" panose="020B0604020202020204" pitchFamily="34" charset="0"/>
              </a:rPr>
              <a:t> for mouth care </a:t>
            </a:r>
          </a:p>
          <a:p>
            <a:endParaRPr lang="en-US" sz="1200" dirty="0">
              <a:cs typeface="Arial" panose="020B0604020202020204" pitchFamily="34" charset="0"/>
            </a:endParaRPr>
          </a:p>
          <a:p>
            <a:r>
              <a:rPr lang="en-US" sz="1200" dirty="0">
                <a:cs typeface="Arial" panose="020B0604020202020204" pitchFamily="34" charset="0"/>
              </a:rPr>
              <a:t>The following sections with explain techniques, equipment and skills to help support mouth care  </a:t>
            </a:r>
          </a:p>
          <a:p>
            <a:endParaRPr lang="en-US" sz="1200"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12</a:t>
            </a:fld>
            <a:endParaRPr lang="en-GB"/>
          </a:p>
        </p:txBody>
      </p:sp>
    </p:spTree>
    <p:extLst>
      <p:ext uri="{BB962C8B-B14F-4D97-AF65-F5344CB8AC3E}">
        <p14:creationId xmlns:p14="http://schemas.microsoft.com/office/powerpoint/2010/main" val="382538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To </a:t>
            </a:r>
            <a:r>
              <a:rPr lang="en-US" sz="1200" dirty="0" err="1">
                <a:latin typeface="Arial" panose="020B0604020202020204" pitchFamily="34" charset="0"/>
                <a:cs typeface="Arial" panose="020B0604020202020204" pitchFamily="34" charset="0"/>
              </a:rPr>
              <a:t>summerise</a:t>
            </a:r>
            <a:r>
              <a:rPr lang="en-US" sz="1200" dirty="0">
                <a:latin typeface="Arial" panose="020B0604020202020204" pitchFamily="34" charset="0"/>
                <a:cs typeface="Arial" panose="020B0604020202020204" pitchFamily="34" charset="0"/>
              </a:rPr>
              <a:t> this section:-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Your area will have its own local guidance and toolkit to support mouth care.  A copy can be obtained via your Oral Health Improvement team</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Consent must be obtained before supporting a client with mouth care. Where a client lacks capacity a best interest decision is taken working with the principles of the Mental Capacity Act 2005</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 Mouth Care Policy should be in place for each service and should include; a policy statement, a summary of care and advice on staff training</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Appropriate PPE should be worn when providing mouth care </a:t>
            </a:r>
          </a:p>
          <a:p>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An oral health risk assessment and care plan should be completed for all new clients </a:t>
            </a:r>
          </a:p>
          <a:p>
            <a:endParaRPr lang="en-US" sz="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A daily mouth care record log should be completed as part of daily personal care</a:t>
            </a:r>
            <a:endParaRPr lang="en-GB" dirty="0"/>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13</a:t>
            </a:fld>
            <a:endParaRPr lang="en-GB"/>
          </a:p>
        </p:txBody>
      </p:sp>
    </p:spTree>
    <p:extLst>
      <p:ext uri="{BB962C8B-B14F-4D97-AF65-F5344CB8AC3E}">
        <p14:creationId xmlns:p14="http://schemas.microsoft.com/office/powerpoint/2010/main" val="208878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short activity – consider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You have a new resident admitted to your setting, what would be the first thing you would do in terms of mouth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Answer :- </a:t>
            </a:r>
          </a:p>
          <a:p>
            <a:pPr>
              <a:spcBef>
                <a:spcPts val="600"/>
              </a:spcBef>
              <a:spcAft>
                <a:spcPts val="600"/>
              </a:spcAft>
            </a:pPr>
            <a:r>
              <a:rPr lang="en-GB" sz="1200" dirty="0">
                <a:latin typeface="Arial" panose="020B0604020202020204" pitchFamily="34" charset="0"/>
                <a:cs typeface="Arial" panose="020B0604020202020204" pitchFamily="34" charset="0"/>
              </a:rPr>
              <a:t>Complete mouth care assessment and care plan </a:t>
            </a:r>
          </a:p>
          <a:p>
            <a:endParaRPr lang="en-US" dirty="0"/>
          </a:p>
        </p:txBody>
      </p:sp>
      <p:sp>
        <p:nvSpPr>
          <p:cNvPr id="4" name="Slide Number Placeholder 3"/>
          <p:cNvSpPr>
            <a:spLocks noGrp="1"/>
          </p:cNvSpPr>
          <p:nvPr>
            <p:ph type="sldNum" sz="quarter" idx="5"/>
          </p:nvPr>
        </p:nvSpPr>
        <p:spPr/>
        <p:txBody>
          <a:bodyPr/>
          <a:lstStyle/>
          <a:p>
            <a:fld id="{5697FCA4-7C67-4FA4-8A49-E83BA2114FC4}" type="slidenum">
              <a:rPr lang="en-GB" smtClean="0"/>
              <a:t>14</a:t>
            </a:fld>
            <a:endParaRPr lang="en-GB"/>
          </a:p>
        </p:txBody>
      </p:sp>
    </p:spTree>
    <p:extLst>
      <p:ext uri="{BB962C8B-B14F-4D97-AF65-F5344CB8AC3E}">
        <p14:creationId xmlns:p14="http://schemas.microsoft.com/office/powerpoint/2010/main" val="269472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set had been produced by the partners shown below for use within the North West Region</a:t>
            </a:r>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375588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Outcomes</a:t>
            </a:r>
          </a:p>
          <a:p>
            <a:endParaRPr lang="en-US" dirty="0"/>
          </a:p>
          <a:p>
            <a:pPr>
              <a:lnSpc>
                <a:spcPct val="90000"/>
              </a:lnSpc>
              <a:spcBef>
                <a:spcPts val="600"/>
              </a:spcBef>
              <a:spcAft>
                <a:spcPts val="600"/>
              </a:spcAft>
            </a:pPr>
            <a:r>
              <a:rPr lang="en-US" sz="1200" dirty="0">
                <a:latin typeface="Arial" panose="020B0604020202020204" pitchFamily="34" charset="0"/>
                <a:cs typeface="Arial" panose="020B0604020202020204" pitchFamily="34" charset="0"/>
              </a:rPr>
              <a:t>The participant will gain an increased knowledge and understanding of: </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local guidance and tools to support  mouth care</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consent and the Mental Capacity Act</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adopting a mouth care policy for the                 setting</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the importance of PPE when providing mouth care</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supporting mouth care for others</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oral health risk assessments and care plans</a:t>
            </a:r>
          </a:p>
          <a:p>
            <a:pPr marL="342900" indent="-228600">
              <a:lnSpc>
                <a:spcPct val="90000"/>
              </a:lnSpc>
              <a:spcBef>
                <a:spcPts val="600"/>
              </a:spcBef>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using daily mouth care record sheets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3</a:t>
            </a:fld>
            <a:endParaRPr lang="en-GB"/>
          </a:p>
        </p:txBody>
      </p:sp>
    </p:spTree>
    <p:extLst>
      <p:ext uri="{BB962C8B-B14F-4D97-AF65-F5344CB8AC3E}">
        <p14:creationId xmlns:p14="http://schemas.microsoft.com/office/powerpoint/2010/main" val="332802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Guidance and Tools </a:t>
            </a:r>
          </a:p>
          <a:p>
            <a:endParaRPr lang="en-US" dirty="0"/>
          </a:p>
          <a:p>
            <a:r>
              <a:rPr lang="en-US" dirty="0"/>
              <a:t>Your area will have it’s own guidance and toolkit. Below are examples from Cheshire &amp; Merseyside and Greater Manchester. </a:t>
            </a:r>
          </a:p>
          <a:p>
            <a:r>
              <a:rPr lang="en-US" dirty="0"/>
              <a:t>These guides contain:–</a:t>
            </a:r>
          </a:p>
          <a:p>
            <a:pPr marL="171450" indent="-171450">
              <a:buFont typeface="Arial" panose="020B0604020202020204" pitchFamily="34" charset="0"/>
              <a:buChar char="•"/>
            </a:pPr>
            <a:r>
              <a:rPr lang="en-US" dirty="0"/>
              <a:t>A mouth care policy example and information on how to construct a policy for your setting </a:t>
            </a:r>
          </a:p>
          <a:p>
            <a:pPr marL="171450" indent="-171450">
              <a:buFont typeface="Arial" panose="020B0604020202020204" pitchFamily="34" charset="0"/>
              <a:buChar char="•"/>
            </a:pPr>
            <a:r>
              <a:rPr lang="en-US" dirty="0"/>
              <a:t>Mouth care assessments, individual care plans and daily log sheets</a:t>
            </a:r>
          </a:p>
          <a:p>
            <a:pPr marL="171450" indent="-171450">
              <a:buFont typeface="Arial" panose="020B0604020202020204" pitchFamily="34" charset="0"/>
              <a:buChar char="•"/>
            </a:pPr>
            <a:r>
              <a:rPr lang="en-US" dirty="0"/>
              <a:t>Level of support prompt sheets</a:t>
            </a:r>
          </a:p>
          <a:p>
            <a:pPr marL="171450" indent="-171450">
              <a:buFont typeface="Arial" panose="020B0604020202020204" pitchFamily="34" charset="0"/>
              <a:buChar char="•"/>
            </a:pPr>
            <a:r>
              <a:rPr lang="en-US" dirty="0"/>
              <a:t>Audit and assessment sheets </a:t>
            </a:r>
          </a:p>
          <a:p>
            <a:pPr marL="171450" indent="-171450">
              <a:buFont typeface="Arial" panose="020B0604020202020204" pitchFamily="34" charset="0"/>
              <a:buChar char="•"/>
            </a:pPr>
            <a:r>
              <a:rPr lang="en-US" dirty="0"/>
              <a:t>Advise regarding dental care products</a:t>
            </a:r>
          </a:p>
          <a:p>
            <a:pPr marL="171450" indent="-171450">
              <a:buFont typeface="Arial" panose="020B0604020202020204" pitchFamily="34" charset="0"/>
              <a:buChar char="•"/>
            </a:pPr>
            <a:r>
              <a:rPr lang="en-US" dirty="0"/>
              <a:t>And Resources and contacts and how to access dental care for your clients </a:t>
            </a:r>
          </a:p>
          <a:p>
            <a:r>
              <a:rPr lang="en-US" dirty="0"/>
              <a:t>To gain a copy of these, please contact your local oral health improvement team</a:t>
            </a: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4</a:t>
            </a:fld>
            <a:endParaRPr lang="en-GB"/>
          </a:p>
        </p:txBody>
      </p:sp>
    </p:spTree>
    <p:extLst>
      <p:ext uri="{BB962C8B-B14F-4D97-AF65-F5344CB8AC3E}">
        <p14:creationId xmlns:p14="http://schemas.microsoft.com/office/powerpoint/2010/main" val="241183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buFont typeface="Arial" panose="020B0604020202020204" pitchFamily="34" charset="0"/>
              <a:buChar char="•"/>
              <a:defRPr/>
            </a:pPr>
            <a:r>
              <a:rPr lang="en-GB" altLang="en-US" dirty="0"/>
              <a:t>It is important to obtain consent before supporting a client with their oral hygiene</a:t>
            </a:r>
          </a:p>
          <a:p>
            <a:pPr marL="285750" indent="-285750">
              <a:spcBef>
                <a:spcPct val="20000"/>
              </a:spcBef>
              <a:buFont typeface="Arial" panose="020B0604020202020204" pitchFamily="34" charset="0"/>
              <a:buChar char="•"/>
              <a:defRPr/>
            </a:pPr>
            <a:r>
              <a:rPr lang="en-GB" altLang="en-US" dirty="0"/>
              <a:t>To be able to give consent, person needs to be able to:</a:t>
            </a:r>
          </a:p>
          <a:p>
            <a:pPr marL="742950" lvl="1" indent="-285750">
              <a:spcBef>
                <a:spcPct val="20000"/>
              </a:spcBef>
              <a:buFont typeface="Arial" panose="020B0604020202020204" pitchFamily="34" charset="0"/>
              <a:buChar char="•"/>
              <a:defRPr/>
            </a:pPr>
            <a:r>
              <a:rPr lang="en-GB" altLang="en-US" dirty="0"/>
              <a:t>Understand what you propose to do</a:t>
            </a:r>
          </a:p>
          <a:p>
            <a:pPr marL="742950" lvl="1" indent="-285750">
              <a:spcBef>
                <a:spcPct val="20000"/>
              </a:spcBef>
              <a:buFont typeface="Arial" panose="020B0604020202020204" pitchFamily="34" charset="0"/>
              <a:buChar char="•"/>
              <a:defRPr/>
            </a:pPr>
            <a:r>
              <a:rPr lang="en-GB" altLang="en-US" dirty="0"/>
              <a:t>Understand the benefits of having or not having mouth care carried out</a:t>
            </a:r>
          </a:p>
          <a:p>
            <a:pPr marL="742950" lvl="1" indent="-285750">
              <a:spcBef>
                <a:spcPct val="20000"/>
              </a:spcBef>
              <a:buFont typeface="Arial" panose="020B0604020202020204" pitchFamily="34" charset="0"/>
              <a:buChar char="•"/>
              <a:defRPr/>
            </a:pPr>
            <a:r>
              <a:rPr lang="en-GB" altLang="en-US" dirty="0"/>
              <a:t>Able to retain information long enough to make decision</a:t>
            </a:r>
          </a:p>
          <a:p>
            <a:pPr marL="742950" lvl="1" indent="-285750">
              <a:spcBef>
                <a:spcPct val="20000"/>
              </a:spcBef>
              <a:buFont typeface="Arial" panose="020B0604020202020204" pitchFamily="34" charset="0"/>
              <a:buChar char="•"/>
              <a:defRPr/>
            </a:pPr>
            <a:r>
              <a:rPr lang="en-GB" altLang="en-US" dirty="0"/>
              <a:t>Communicate their decision</a:t>
            </a:r>
          </a:p>
          <a:p>
            <a:pPr marL="285750" indent="-285750">
              <a:spcBef>
                <a:spcPct val="20000"/>
              </a:spcBef>
              <a:buFont typeface="Arial" panose="020B0604020202020204" pitchFamily="34" charset="0"/>
              <a:buChar char="•"/>
              <a:defRPr/>
            </a:pPr>
            <a:endParaRPr lang="en-GB" altLang="en-US" dirty="0"/>
          </a:p>
          <a:p>
            <a:pPr marL="285750" indent="-285750">
              <a:spcBef>
                <a:spcPct val="20000"/>
              </a:spcBef>
              <a:buFont typeface="Arial" panose="020B0604020202020204" pitchFamily="34" charset="0"/>
              <a:buChar char="•"/>
              <a:defRPr/>
            </a:pPr>
            <a:r>
              <a:rPr lang="en-GB" altLang="en-US" dirty="0"/>
              <a:t>Where the client lacks capacity to give consent, the decision is taken under ‘best interest’ principles of Mental Capacity Act 2005</a:t>
            </a:r>
          </a:p>
          <a:p>
            <a:pPr marL="285750" indent="-285750">
              <a:spcBef>
                <a:spcPct val="20000"/>
              </a:spcBef>
              <a:buFont typeface="Arial" panose="020B0604020202020204" pitchFamily="34" charset="0"/>
              <a:buChar char="•"/>
              <a:defRPr/>
            </a:pPr>
            <a:r>
              <a:rPr lang="en-GB" altLang="en-US" dirty="0"/>
              <a:t>It is always important to try and develop the clients’ ability to consent before assuming ‘best interest’ decision. This can be achieved by working with the client and their key workers or those who understand how best to communicate information to them </a:t>
            </a:r>
          </a:p>
          <a:p>
            <a:pPr marL="285750" indent="-285750">
              <a:spcBef>
                <a:spcPct val="20000"/>
              </a:spcBef>
              <a:buFont typeface="Arial" panose="020B0604020202020204" pitchFamily="34" charset="0"/>
              <a:buChar char="•"/>
              <a:defRPr/>
            </a:pPr>
            <a:r>
              <a:rPr lang="en-GB" altLang="en-US" dirty="0"/>
              <a:t>Also use accessible information (e.g. easy read leaflets, words and pictures), to keep client as informed and involved as much as possible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a:t>   Always document reasons if ‘best interest’ decision is needed along with the people who have been consulted or involved</a:t>
            </a: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5</a:t>
            </a:fld>
            <a:endParaRPr lang="en-GB"/>
          </a:p>
        </p:txBody>
      </p:sp>
    </p:spTree>
    <p:extLst>
      <p:ext uri="{BB962C8B-B14F-4D97-AF65-F5344CB8AC3E}">
        <p14:creationId xmlns:p14="http://schemas.microsoft.com/office/powerpoint/2010/main" val="171314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72828" y="4367146"/>
            <a:ext cx="5382617" cy="4137296"/>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GB" dirty="0"/>
              <a:t>We will now look at the policies and documents required to meet the standards outlined the CQC.</a:t>
            </a:r>
          </a:p>
          <a:p>
            <a:pPr marL="0" lvl="0" indent="0">
              <a:spcBef>
                <a:spcPts val="0"/>
              </a:spcBef>
              <a:spcAft>
                <a:spcPts val="0"/>
              </a:spcAft>
              <a:buNone/>
            </a:pPr>
            <a:endParaRPr lang="en-GB" dirty="0"/>
          </a:p>
          <a:p>
            <a:pPr marL="0" lvl="0" indent="0">
              <a:spcBef>
                <a:spcPts val="0"/>
              </a:spcBef>
              <a:spcAft>
                <a:spcPts val="0"/>
              </a:spcAft>
              <a:buNone/>
            </a:pPr>
            <a:r>
              <a:rPr lang="en-GB" dirty="0"/>
              <a:t>Mouth care policy </a:t>
            </a:r>
          </a:p>
          <a:p>
            <a:pPr marL="0" lvl="0" indent="0">
              <a:spcBef>
                <a:spcPts val="0"/>
              </a:spcBef>
              <a:spcAft>
                <a:spcPts val="0"/>
              </a:spcAft>
              <a:buNone/>
            </a:pPr>
            <a:endParaRPr lang="en-GB" dirty="0"/>
          </a:p>
          <a:p>
            <a:pPr marL="285750" indent="-285750">
              <a:spcBef>
                <a:spcPct val="20000"/>
              </a:spcBef>
              <a:buFont typeface="Arial"/>
              <a:buChar char="•"/>
              <a:defRPr/>
            </a:pPr>
            <a:r>
              <a:rPr lang="en-GB" altLang="en-US" sz="1200" dirty="0"/>
              <a:t>The CQC expect registered managers to take account of nationally recognised guidance</a:t>
            </a:r>
          </a:p>
          <a:p>
            <a:pPr marL="285750" indent="-285750">
              <a:spcBef>
                <a:spcPct val="20000"/>
              </a:spcBef>
              <a:buFont typeface="Arial"/>
              <a:buChar char="•"/>
              <a:defRPr/>
            </a:pPr>
            <a:r>
              <a:rPr lang="en-GB" altLang="en-US" sz="1200" dirty="0"/>
              <a:t>Your mouth care policy should include evidence to show how clients are supported to maintain good oral health</a:t>
            </a:r>
          </a:p>
          <a:p>
            <a:pPr>
              <a:spcBef>
                <a:spcPct val="20000"/>
              </a:spcBef>
              <a:defRPr/>
            </a:pPr>
            <a:endParaRPr lang="en-GB" altLang="en-US" sz="2000" b="1" dirty="0"/>
          </a:p>
          <a:p>
            <a:pPr>
              <a:spcBef>
                <a:spcPct val="20000"/>
              </a:spcBef>
              <a:defRPr/>
            </a:pPr>
            <a:r>
              <a:rPr lang="en-GB" altLang="en-US" sz="2000" b="1" dirty="0"/>
              <a:t>A  Mouth Care Policy should include</a:t>
            </a:r>
          </a:p>
          <a:p>
            <a:pPr marL="742950" lvl="1" indent="-285750">
              <a:spcBef>
                <a:spcPct val="20000"/>
              </a:spcBef>
              <a:buFont typeface="Arial" panose="020B0604020202020204" pitchFamily="34" charset="0"/>
              <a:buChar char="•"/>
              <a:defRPr/>
            </a:pPr>
            <a:r>
              <a:rPr lang="en-GB" altLang="en-US" dirty="0"/>
              <a:t>A Policy statement </a:t>
            </a:r>
            <a:endParaRPr lang="en-GB" altLang="en-US" sz="800" dirty="0"/>
          </a:p>
          <a:p>
            <a:pPr marL="742950" lvl="1" indent="-285750">
              <a:spcBef>
                <a:spcPct val="20000"/>
              </a:spcBef>
              <a:buFont typeface="Arial" panose="020B0604020202020204" pitchFamily="34" charset="0"/>
              <a:buChar char="•"/>
              <a:defRPr/>
            </a:pPr>
            <a:r>
              <a:rPr lang="en-GB" altLang="en-US" dirty="0"/>
              <a:t>An outline of what the </a:t>
            </a:r>
            <a:r>
              <a:rPr lang="en-GB" altLang="en-US" b="1" dirty="0"/>
              <a:t>service </a:t>
            </a:r>
            <a:r>
              <a:rPr lang="en-GB" altLang="en-US" dirty="0"/>
              <a:t>will offer from care staff and managers</a:t>
            </a:r>
          </a:p>
          <a:p>
            <a:pPr marL="742950" lvl="1" indent="-285750">
              <a:spcBef>
                <a:spcPct val="20000"/>
              </a:spcBef>
              <a:buFont typeface="Arial" panose="020B0604020202020204" pitchFamily="34" charset="0"/>
              <a:buChar char="•"/>
              <a:defRPr/>
            </a:pPr>
            <a:r>
              <a:rPr lang="en-GB" altLang="en-US" dirty="0"/>
              <a:t>Give a summary of care </a:t>
            </a:r>
            <a:endParaRPr lang="en-GB" altLang="en-US" sz="800" dirty="0"/>
          </a:p>
          <a:p>
            <a:pPr marL="742950" lvl="1" indent="-285750">
              <a:spcBef>
                <a:spcPct val="20000"/>
              </a:spcBef>
              <a:buFont typeface="Arial" panose="020B0604020202020204" pitchFamily="34" charset="0"/>
              <a:buChar char="•"/>
              <a:defRPr/>
            </a:pPr>
            <a:r>
              <a:rPr lang="en-GB" altLang="en-US" dirty="0"/>
              <a:t>Give advise on staff training </a:t>
            </a:r>
          </a:p>
          <a:p>
            <a:pPr marL="0" lvl="0" indent="0">
              <a:spcBef>
                <a:spcPts val="0"/>
              </a:spcBef>
              <a:spcAft>
                <a:spcPts val="0"/>
              </a:spcAft>
              <a:buNone/>
            </a:pPr>
            <a:r>
              <a:rPr lang="en-GB" dirty="0"/>
              <a:t>An example and guidance for a mouth care policy can be found in your  local toolkit </a:t>
            </a:r>
            <a:endParaRPr dirty="0"/>
          </a:p>
        </p:txBody>
      </p:sp>
      <p:sp>
        <p:nvSpPr>
          <p:cNvPr id="1002" name="Shape 1002"/>
          <p:cNvSpPr>
            <a:spLocks noGrp="1" noRot="1" noChangeAspect="1"/>
          </p:cNvSpPr>
          <p:nvPr>
            <p:ph type="sldImg" idx="2"/>
          </p:nvPr>
        </p:nvSpPr>
        <p:spPr>
          <a:xfrm>
            <a:off x="1066800" y="688975"/>
            <a:ext cx="4595813"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59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7</a:t>
            </a:fld>
            <a:endParaRPr lang="en-GB"/>
          </a:p>
        </p:txBody>
      </p:sp>
    </p:spTree>
    <p:extLst>
      <p:ext uri="{BB962C8B-B14F-4D97-AF65-F5344CB8AC3E}">
        <p14:creationId xmlns:p14="http://schemas.microsoft.com/office/powerpoint/2010/main" val="249114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assessing a client for mouth care, we need to consider the level of support they may require.</a:t>
            </a:r>
          </a:p>
          <a:p>
            <a:endParaRPr lang="en-GB" dirty="0"/>
          </a:p>
          <a:p>
            <a:r>
              <a:rPr lang="en-GB" dirty="0"/>
              <a:t>The client could be fully Independent – they can get to the bathroom or sink, gather the correct mouth care equipment and brush their teeth/clean dentures with no help needed. This should be recorded on</a:t>
            </a:r>
            <a:r>
              <a:rPr lang="en-GB" baseline="0" dirty="0"/>
              <a:t> daily log sheet</a:t>
            </a:r>
          </a:p>
          <a:p>
            <a:endParaRPr lang="en-GB" baseline="0" dirty="0"/>
          </a:p>
          <a:p>
            <a:r>
              <a:rPr lang="en-GB" baseline="0" dirty="0"/>
              <a:t>Or they may require some assistance – May just need reminding to do brush teeth or encouragement to do all areas. They may need a bowl bringing to them or help to remove and clean dentures</a:t>
            </a:r>
          </a:p>
          <a:p>
            <a:endParaRPr lang="en-GB" dirty="0"/>
          </a:p>
          <a:p>
            <a:r>
              <a:rPr lang="en-GB" dirty="0"/>
              <a:t>Or they maybe fully dependent</a:t>
            </a:r>
            <a:r>
              <a:rPr lang="en-GB" baseline="0" dirty="0"/>
              <a:t> on carers for their personal care – This could be due to many reasons such as dementia. Stroke or disability or if the client requires end of life care. </a:t>
            </a:r>
          </a:p>
          <a:p>
            <a:endParaRPr lang="en-GB" baseline="0" dirty="0"/>
          </a:p>
          <a:p>
            <a:r>
              <a:rPr lang="en-GB" baseline="0" dirty="0"/>
              <a:t> Record any help given to the client or if they refuse mouth care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t>Always remember to Prompt, encourage and support the client. </a:t>
            </a:r>
            <a:endParaRPr lang="en-US" sz="1600" b="1"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8</a:t>
            </a:fld>
            <a:endParaRPr lang="en-US"/>
          </a:p>
        </p:txBody>
      </p:sp>
    </p:spTree>
    <p:extLst>
      <p:ext uri="{BB962C8B-B14F-4D97-AF65-F5344CB8AC3E}">
        <p14:creationId xmlns:p14="http://schemas.microsoft.com/office/powerpoint/2010/main" val="80707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buFont typeface="Arial" panose="020B0604020202020204" pitchFamily="34" charset="0"/>
              <a:buChar char="•"/>
            </a:pPr>
            <a:r>
              <a:rPr lang="en-US" altLang="en-US" sz="1200" b="1" dirty="0"/>
              <a:t>The next document we will look at is the Oral Health risk assessment and care plan</a:t>
            </a:r>
          </a:p>
          <a:p>
            <a:pPr indent="-228600">
              <a:lnSpc>
                <a:spcPct val="90000"/>
              </a:lnSpc>
              <a:buFont typeface="Arial" panose="020B0604020202020204" pitchFamily="34" charset="0"/>
              <a:buChar char="•"/>
            </a:pPr>
            <a:endParaRPr lang="en-US" altLang="en-US" sz="1200" b="1" dirty="0"/>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b="1" dirty="0"/>
              <a:t>This should be completed as soon as possible after accepting a client for care (ideally within 24hrs ) and this document will become part of  clients’ personal care plan. This should be completed</a:t>
            </a:r>
            <a:r>
              <a:rPr lang="en-GB" sz="1200" dirty="0">
                <a:latin typeface="Arial" panose="020B0604020202020204" pitchFamily="34" charset="0"/>
                <a:ea typeface="+mn-lt"/>
                <a:cs typeface="Arial" panose="020B0604020202020204" pitchFamily="34" charset="0"/>
              </a:rPr>
              <a:t> </a:t>
            </a:r>
            <a:r>
              <a:rPr lang="en-GB" sz="1200" b="1" dirty="0">
                <a:latin typeface="Arial" panose="020B0604020202020204" pitchFamily="34" charset="0"/>
                <a:ea typeface="+mn-lt"/>
                <a:cs typeface="Arial" panose="020B0604020202020204" pitchFamily="34" charset="0"/>
              </a:rPr>
              <a:t>by an appropriately trained team member</a:t>
            </a:r>
            <a:endParaRPr lang="en-US" altLang="en-US" sz="1200" b="1" dirty="0"/>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mouth care assessment is not a dental examination or a diagnostic tool. A mouth care assessment is designed to inform of an individual’s mouth care plan only.  Any concerns regarding the mouth should be recorded and escalated to a medial or dental professional.</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All people irrespective of whether they have any natural teeth or not should visit a dentist for a routine dental check-up at least once a year.</a:t>
            </a:r>
            <a:endParaRPr lang="en-US" altLang="en-US" sz="1200" dirty="0"/>
          </a:p>
          <a:p>
            <a:pPr indent="-228600">
              <a:lnSpc>
                <a:spcPct val="90000"/>
              </a:lnSpc>
              <a:spcBef>
                <a:spcPct val="20000"/>
              </a:spcBef>
              <a:buFont typeface="Arial" panose="020B0604020202020204" pitchFamily="34" charset="0"/>
              <a:buChar char="•"/>
              <a:defRPr/>
            </a:pPr>
            <a:r>
              <a:rPr lang="en-US" altLang="en-US" sz="1200" dirty="0"/>
              <a:t>In this example of a mouth care assessment, an  item in blue italics requires additional care from </a:t>
            </a:r>
            <a:r>
              <a:rPr lang="en-US" altLang="en-US" sz="1200" dirty="0" err="1"/>
              <a:t>carers</a:t>
            </a:r>
            <a:r>
              <a:rPr lang="en-US" altLang="en-US" sz="1200" dirty="0"/>
              <a:t>,  or an item in red italics requires direction form a doctor or dentist </a:t>
            </a:r>
          </a:p>
          <a:p>
            <a:pPr>
              <a:lnSpc>
                <a:spcPct val="90000"/>
              </a:lnSpc>
              <a:spcBef>
                <a:spcPct val="20000"/>
              </a:spcBef>
              <a:defRPr/>
            </a:pPr>
            <a:endParaRPr lang="en-US" altLang="en-US" sz="1200" dirty="0"/>
          </a:p>
          <a:p>
            <a:pPr>
              <a:lnSpc>
                <a:spcPct val="90000"/>
              </a:lnSpc>
              <a:spcBef>
                <a:spcPct val="20000"/>
              </a:spcBef>
              <a:defRPr/>
            </a:pPr>
            <a:r>
              <a:rPr lang="en-US" altLang="en-US" sz="1200" dirty="0"/>
              <a:t>The oral health risk assessment records condition of: -</a:t>
            </a:r>
          </a:p>
          <a:p>
            <a:pPr indent="-228600">
              <a:lnSpc>
                <a:spcPct val="90000"/>
              </a:lnSpc>
              <a:spcBef>
                <a:spcPct val="20000"/>
              </a:spcBef>
              <a:buFont typeface="Arial" panose="020B0604020202020204" pitchFamily="34" charset="0"/>
              <a:buChar char="•"/>
              <a:defRPr/>
            </a:pPr>
            <a:r>
              <a:rPr lang="en-US" altLang="en-US" sz="1200" dirty="0"/>
              <a:t>Lips</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Tongue</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Teeth &amp; gums</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If dentures are present and if they are labelled</a:t>
            </a:r>
          </a:p>
          <a:p>
            <a:pPr>
              <a:lnSpc>
                <a:spcPct val="90000"/>
              </a:lnSpc>
              <a:spcBef>
                <a:spcPct val="20000"/>
              </a:spcBef>
              <a:defRPr/>
            </a:pPr>
            <a:endParaRPr lang="en-US" altLang="en-US" sz="400" dirty="0"/>
          </a:p>
          <a:p>
            <a:pPr indent="-228600">
              <a:lnSpc>
                <a:spcPct val="90000"/>
              </a:lnSpc>
              <a:spcBef>
                <a:spcPct val="20000"/>
              </a:spcBef>
              <a:buFont typeface="Arial" panose="020B0604020202020204" pitchFamily="34" charset="0"/>
              <a:buChar char="•"/>
              <a:defRPr/>
            </a:pPr>
            <a:r>
              <a:rPr lang="en-US" altLang="en-US" sz="1200" dirty="0"/>
              <a:t>Type of mouth care equipment used or preferred</a:t>
            </a: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9</a:t>
            </a:fld>
            <a:endParaRPr lang="en-GB"/>
          </a:p>
        </p:txBody>
      </p:sp>
    </p:spTree>
    <p:extLst>
      <p:ext uri="{BB962C8B-B14F-4D97-AF65-F5344CB8AC3E}">
        <p14:creationId xmlns:p14="http://schemas.microsoft.com/office/powerpoint/2010/main" val="399140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401647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95041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09682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2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269748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399FF9-F567-4B1A-ACC9-0FD1629D8EE4}"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5670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32545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399FF9-F567-4B1A-ACC9-0FD1629D8EE4}"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46144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399FF9-F567-4B1A-ACC9-0FD1629D8EE4}"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3161503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99FF9-F567-4B1A-ACC9-0FD1629D8EE4}"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275675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135289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99FF9-F567-4B1A-ACC9-0FD1629D8EE4}"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397390-9522-45A8-8942-933EE8789412}" type="slidenum">
              <a:rPr lang="en-GB" smtClean="0"/>
              <a:t>‹#›</a:t>
            </a:fld>
            <a:endParaRPr lang="en-GB"/>
          </a:p>
        </p:txBody>
      </p:sp>
    </p:spTree>
    <p:extLst>
      <p:ext uri="{BB962C8B-B14F-4D97-AF65-F5344CB8AC3E}">
        <p14:creationId xmlns:p14="http://schemas.microsoft.com/office/powerpoint/2010/main" val="236618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99FF9-F567-4B1A-ACC9-0FD1629D8EE4}" type="datetimeFigureOut">
              <a:rPr lang="en-GB" smtClean="0"/>
              <a:t>09/02/2024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97390-9522-45A8-8942-933EE8789412}" type="slidenum">
              <a:rPr lang="en-GB" smtClean="0"/>
              <a:t>‹#›</a:t>
            </a:fld>
            <a:endParaRPr lang="en-GB"/>
          </a:p>
        </p:txBody>
      </p:sp>
    </p:spTree>
    <p:extLst>
      <p:ext uri="{BB962C8B-B14F-4D97-AF65-F5344CB8AC3E}">
        <p14:creationId xmlns:p14="http://schemas.microsoft.com/office/powerpoint/2010/main" val="1149996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2.jpe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3.jp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25.jpe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4.jpeg"/><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emf"/><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7.tiff"/><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m4a"/><Relationship Id="rId7" Type="http://schemas.openxmlformats.org/officeDocument/2006/relationships/hyperlink" Target="https://www.amyspeechlanguagetherapy.com/oral-careoral-hygiene.html" TargetMode="External"/><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 name="Title 1">
            <a:extLst>
              <a:ext uri="{FF2B5EF4-FFF2-40B4-BE49-F238E27FC236}">
                <a16:creationId xmlns:a16="http://schemas.microsoft.com/office/drawing/2014/main" id="{1256F880-4B15-4826-BFE1-FFA36134F095}"/>
              </a:ext>
            </a:extLst>
          </p:cNvPr>
          <p:cNvSpPr>
            <a:spLocks noGrp="1"/>
          </p:cNvSpPr>
          <p:nvPr>
            <p:ph type="title"/>
          </p:nvPr>
        </p:nvSpPr>
        <p:spPr>
          <a:xfrm>
            <a:off x="161217" y="4149488"/>
            <a:ext cx="8576281" cy="2137262"/>
          </a:xfrm>
        </p:spPr>
        <p:txBody>
          <a:bodyPr>
            <a:normAutofit fontScale="90000"/>
          </a:bodyPr>
          <a:lstStyle/>
          <a:p>
            <a:pPr>
              <a:lnSpc>
                <a:spcPct val="150000"/>
              </a:lnSpc>
              <a:spcBef>
                <a:spcPts val="600"/>
              </a:spcBef>
              <a:spcAft>
                <a:spcPts val="600"/>
              </a:spcAft>
            </a:pPr>
            <a:r>
              <a:rPr lang="en-US" sz="4000" b="1" dirty="0">
                <a:latin typeface="Arial" panose="020B0604020202020204" pitchFamily="34" charset="0"/>
                <a:cs typeface="Arial" panose="020B0604020202020204" pitchFamily="34" charset="0"/>
              </a:rPr>
              <a:t>Mouth Care Matters in the Community</a:t>
            </a:r>
            <a:br>
              <a:rPr lang="en-US" sz="3000" b="1" dirty="0">
                <a:latin typeface="Arial" panose="020B0604020202020204" pitchFamily="34" charset="0"/>
                <a:cs typeface="Arial" panose="020B0604020202020204" pitchFamily="34" charset="0"/>
              </a:rPr>
            </a:br>
            <a:r>
              <a:rPr lang="en-US" sz="3100" b="1" i="1" dirty="0">
                <a:latin typeface="Arial" panose="020B0604020202020204" pitchFamily="34" charset="0"/>
                <a:cs typeface="Arial" panose="020B0604020202020204" pitchFamily="34" charset="0"/>
              </a:rPr>
              <a:t>Mouth care training for staff in the community</a:t>
            </a:r>
            <a:br>
              <a:rPr lang="en-US" sz="30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SECTION 2</a:t>
            </a:r>
          </a:p>
        </p:txBody>
      </p:sp>
      <p:pic>
        <p:nvPicPr>
          <p:cNvPr id="4" name="Picture 3">
            <a:extLst>
              <a:ext uri="{FF2B5EF4-FFF2-40B4-BE49-F238E27FC236}">
                <a16:creationId xmlns:a16="http://schemas.microsoft.com/office/drawing/2014/main" id="{702AB7D3-B73C-4489-BC10-FF1478B4C00B}"/>
              </a:ext>
            </a:extLst>
          </p:cNvPr>
          <p:cNvPicPr>
            <a:picLocks noChangeAspect="1"/>
          </p:cNvPicPr>
          <p:nvPr/>
        </p:nvPicPr>
        <p:blipFill rotWithShape="1">
          <a:blip r:embed="rId6"/>
          <a:srcRect l="21932" t="5519" r="478" b="-2679"/>
          <a:stretch/>
        </p:blipFill>
        <p:spPr>
          <a:xfrm>
            <a:off x="-36511" y="-27384"/>
            <a:ext cx="5426865" cy="3836341"/>
          </a:xfrm>
          <a:prstGeom prst="rect">
            <a:avLst/>
          </a:prstGeom>
        </p:spPr>
      </p:pic>
      <p:pic>
        <p:nvPicPr>
          <p:cNvPr id="5" name="Picture 4" descr="A picture containing table, cake, indoor, sitting&#10;&#10;Description automatically generated">
            <a:extLst>
              <a:ext uri="{FF2B5EF4-FFF2-40B4-BE49-F238E27FC236}">
                <a16:creationId xmlns:a16="http://schemas.microsoft.com/office/drawing/2014/main" id="{3276C63A-BEA3-4381-A79F-A294B18DA3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56" r="21543"/>
          <a:stretch/>
        </p:blipFill>
        <p:spPr bwMode="auto">
          <a:xfrm>
            <a:off x="5122271" y="-27384"/>
            <a:ext cx="3995929" cy="375243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FD9712F8-5FC6-7B46-A198-DFD4775EA2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51213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015"/>
    </mc:Choice>
    <mc:Fallback xmlns="">
      <p:transition spd="slow" advTm="2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2" name="Rectangle 1">
            <a:extLst>
              <a:ext uri="{FF2B5EF4-FFF2-40B4-BE49-F238E27FC236}">
                <a16:creationId xmlns:a16="http://schemas.microsoft.com/office/drawing/2014/main" id="{21917ACF-B9CB-2A40-A385-AA9B7233B7D9}"/>
              </a:ext>
            </a:extLst>
          </p:cNvPr>
          <p:cNvSpPr/>
          <p:nvPr/>
        </p:nvSpPr>
        <p:spPr>
          <a:xfrm>
            <a:off x="76614" y="878984"/>
            <a:ext cx="5364212" cy="5763116"/>
          </a:xfrm>
          <a:prstGeom prst="rect">
            <a:avLst/>
          </a:prstGeom>
        </p:spPr>
        <p:txBody>
          <a:bodyPr wrap="square">
            <a:spAutoFit/>
          </a:bodyPr>
          <a:lstStyle/>
          <a:p>
            <a:pPr>
              <a:spcBef>
                <a:spcPts val="600"/>
              </a:spcBef>
              <a:spcAft>
                <a:spcPts val="300"/>
              </a:spcAft>
            </a:pPr>
            <a:r>
              <a:rPr lang="en-GB" altLang="en-US" sz="2200" b="1" dirty="0">
                <a:solidFill>
                  <a:schemeClr val="accent6"/>
                </a:solidFill>
                <a:latin typeface="Arial" panose="020B0604020202020204" pitchFamily="34" charset="0"/>
                <a:cs typeface="Arial" panose="020B0604020202020204" pitchFamily="34" charset="0"/>
              </a:rPr>
              <a:t>Completed when:</a:t>
            </a:r>
          </a:p>
          <a:p>
            <a:pPr marL="342900" indent="-342900">
              <a:spcBef>
                <a:spcPts val="600"/>
              </a:spcBef>
              <a:spcAft>
                <a:spcPts val="300"/>
              </a:spcAft>
              <a:buFont typeface="Wingdings" panose="05000000000000000000" pitchFamily="2" charset="2"/>
              <a:buChar char="§"/>
            </a:pPr>
            <a:r>
              <a:rPr lang="en-GB" altLang="en-US" sz="2200" dirty="0">
                <a:latin typeface="Arial" panose="020B0604020202020204" pitchFamily="34" charset="0"/>
                <a:cs typeface="Arial" panose="020B0604020202020204" pitchFamily="34" charset="0"/>
              </a:rPr>
              <a:t>toothbrushing is carried/attempted </a:t>
            </a:r>
          </a:p>
          <a:p>
            <a:pPr marL="342900" indent="-342900">
              <a:spcBef>
                <a:spcPts val="600"/>
              </a:spcBef>
              <a:spcAft>
                <a:spcPts val="300"/>
              </a:spcAft>
              <a:buFont typeface="Wingdings" panose="05000000000000000000" pitchFamily="2" charset="2"/>
              <a:buChar char="§"/>
            </a:pPr>
            <a:r>
              <a:rPr lang="en-GB" altLang="en-US" sz="2200" dirty="0">
                <a:latin typeface="Arial" panose="020B0604020202020204" pitchFamily="34" charset="0"/>
                <a:cs typeface="Arial" panose="020B0604020202020204" pitchFamily="34" charset="0"/>
              </a:rPr>
              <a:t>natural teeth and dentures are cleaned</a:t>
            </a:r>
          </a:p>
          <a:p>
            <a:pPr>
              <a:spcBef>
                <a:spcPts val="600"/>
              </a:spcBef>
              <a:spcAft>
                <a:spcPts val="300"/>
              </a:spcAft>
            </a:pPr>
            <a:r>
              <a:rPr lang="en-GB" altLang="en-US" sz="2200" dirty="0">
                <a:latin typeface="Arial" panose="020B0604020202020204" pitchFamily="34" charset="0"/>
                <a:cs typeface="Arial" panose="020B0604020202020204" pitchFamily="34" charset="0"/>
              </a:rPr>
              <a:t>Contains mouth map to record any lesions or ulcers in the mouth</a:t>
            </a:r>
          </a:p>
          <a:p>
            <a:pPr>
              <a:spcBef>
                <a:spcPts val="600"/>
              </a:spcBef>
              <a:spcAft>
                <a:spcPts val="300"/>
              </a:spcAft>
            </a:pPr>
            <a:r>
              <a:rPr lang="en-GB" altLang="en-US" sz="2200" b="1" dirty="0">
                <a:solidFill>
                  <a:schemeClr val="accent6"/>
                </a:solidFill>
                <a:latin typeface="Arial" panose="020B0604020202020204" pitchFamily="34" charset="0"/>
                <a:cs typeface="Arial" panose="020B0604020202020204" pitchFamily="34" charset="0"/>
              </a:rPr>
              <a:t>Codes can be used to aid completion:- </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TB – </a:t>
            </a:r>
            <a:r>
              <a:rPr lang="en-GB" altLang="en-US" sz="2200" dirty="0">
                <a:latin typeface="Arial" panose="020B0604020202020204" pitchFamily="34" charset="0"/>
                <a:cs typeface="Arial" panose="020B0604020202020204" pitchFamily="34" charset="0"/>
              </a:rPr>
              <a:t>Toothbrushing</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DMC - </a:t>
            </a:r>
            <a:r>
              <a:rPr lang="en-GB" altLang="en-US" sz="2200" dirty="0">
                <a:latin typeface="Arial" panose="020B0604020202020204" pitchFamily="34" charset="0"/>
                <a:cs typeface="Arial" panose="020B0604020202020204" pitchFamily="34" charset="0"/>
              </a:rPr>
              <a:t>Dry Mouth Care</a:t>
            </a:r>
          </a:p>
          <a:p>
            <a:pPr lvl="1" algn="just">
              <a:spcBef>
                <a:spcPts val="600"/>
              </a:spcBef>
              <a:spcAft>
                <a:spcPts val="300"/>
              </a:spcAft>
            </a:pPr>
            <a:r>
              <a:rPr lang="en-GB" altLang="en-US" sz="2200" b="1" dirty="0">
                <a:latin typeface="Arial" panose="020B0604020202020204" pitchFamily="34" charset="0"/>
                <a:cs typeface="Arial" panose="020B0604020202020204" pitchFamily="34" charset="0"/>
              </a:rPr>
              <a:t>R – </a:t>
            </a:r>
            <a:r>
              <a:rPr lang="en-GB" altLang="en-US" sz="2200" dirty="0">
                <a:latin typeface="Arial" panose="020B0604020202020204" pitchFamily="34" charset="0"/>
                <a:cs typeface="Arial" panose="020B0604020202020204" pitchFamily="34" charset="0"/>
              </a:rPr>
              <a:t>Refused</a:t>
            </a:r>
          </a:p>
          <a:p>
            <a:pPr algn="just">
              <a:spcBef>
                <a:spcPts val="600"/>
              </a:spcBef>
              <a:spcAft>
                <a:spcPts val="300"/>
              </a:spcAft>
            </a:pPr>
            <a:r>
              <a:rPr lang="en-GB" altLang="en-US" sz="2200" b="1" dirty="0">
                <a:solidFill>
                  <a:schemeClr val="accent6"/>
                </a:solidFill>
                <a:latin typeface="Arial" panose="020B0604020202020204" pitchFamily="34" charset="0"/>
                <a:cs typeface="Arial" panose="020B0604020202020204" pitchFamily="34" charset="0"/>
              </a:rPr>
              <a:t>If a resident refuses mouth care:-</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Document</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Try at a later time</a:t>
            </a:r>
          </a:p>
          <a:p>
            <a:pPr marL="214313" indent="-214313" algn="just">
              <a:spcBef>
                <a:spcPts val="600"/>
              </a:spcBef>
              <a:spcAft>
                <a:spcPts val="300"/>
              </a:spcAft>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Try different coping strategies  </a:t>
            </a:r>
          </a:p>
        </p:txBody>
      </p:sp>
      <p:pic>
        <p:nvPicPr>
          <p:cNvPr id="6" name="Picture 1">
            <a:extLst>
              <a:ext uri="{FF2B5EF4-FFF2-40B4-BE49-F238E27FC236}">
                <a16:creationId xmlns:a16="http://schemas.microsoft.com/office/drawing/2014/main" id="{AFB0C7A2-E6E6-8D4D-BE01-E2775DD35F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48" b="6377"/>
          <a:stretch/>
        </p:blipFill>
        <p:spPr bwMode="auto">
          <a:xfrm>
            <a:off x="5692565" y="1700808"/>
            <a:ext cx="3235630" cy="4726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23AEDEF-FACC-7548-82DB-3AC31DCC72F9}"/>
              </a:ext>
            </a:extLst>
          </p:cNvPr>
          <p:cNvSpPr/>
          <p:nvPr/>
        </p:nvSpPr>
        <p:spPr>
          <a:xfrm>
            <a:off x="-36512" y="-27384"/>
            <a:ext cx="9180512" cy="646331"/>
          </a:xfrm>
          <a:prstGeom prst="rect">
            <a:avLst/>
          </a:prstGeom>
          <a:solidFill>
            <a:schemeClr val="accent6"/>
          </a:solidFill>
        </p:spPr>
        <p:txBody>
          <a:bodyPr wrap="square">
            <a:spAutoFit/>
          </a:bodyPr>
          <a:lstStyle/>
          <a:p>
            <a:r>
              <a:rPr lang="en-GB" altLang="en-US" sz="3600" b="1" dirty="0">
                <a:solidFill>
                  <a:schemeClr val="bg1"/>
                </a:solidFill>
              </a:rPr>
              <a:t> Daily recording sheet</a:t>
            </a:r>
          </a:p>
        </p:txBody>
      </p:sp>
      <p:pic>
        <p:nvPicPr>
          <p:cNvPr id="5" name="Audio 4">
            <a:hlinkClick r:id="" action="ppaction://media"/>
            <a:extLst>
              <a:ext uri="{FF2B5EF4-FFF2-40B4-BE49-F238E27FC236}">
                <a16:creationId xmlns:a16="http://schemas.microsoft.com/office/drawing/2014/main" id="{9061A1B2-F03B-E647-9979-A47FBC7BF1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4" name="Rectangle 3">
            <a:extLst>
              <a:ext uri="{FF2B5EF4-FFF2-40B4-BE49-F238E27FC236}">
                <a16:creationId xmlns:a16="http://schemas.microsoft.com/office/drawing/2014/main" id="{5ADA970D-E8BE-F342-A3F8-84A5860DD49B}"/>
              </a:ext>
            </a:extLst>
          </p:cNvPr>
          <p:cNvSpPr/>
          <p:nvPr/>
        </p:nvSpPr>
        <p:spPr>
          <a:xfrm>
            <a:off x="6588224" y="1124744"/>
            <a:ext cx="995401" cy="369332"/>
          </a:xfrm>
          <a:prstGeom prst="rect">
            <a:avLst/>
          </a:prstGeom>
          <a:solidFill>
            <a:schemeClr val="accent6">
              <a:lumMod val="75000"/>
            </a:schemeClr>
          </a:solidFill>
        </p:spPr>
        <p:txBody>
          <a:bodyPr wrap="none">
            <a:spAutoFit/>
          </a:bodyPr>
          <a:lstStyle/>
          <a:p>
            <a:pPr algn="ctr"/>
            <a:r>
              <a:rPr lang="en-GB" b="1" dirty="0">
                <a:solidFill>
                  <a:schemeClr val="bg1"/>
                </a:solidFill>
              </a:rPr>
              <a:t>Example</a:t>
            </a:r>
          </a:p>
        </p:txBody>
      </p:sp>
    </p:spTree>
    <p:custDataLst>
      <p:tags r:id="rId1"/>
    </p:custDataLst>
    <p:extLst>
      <p:ext uri="{BB962C8B-B14F-4D97-AF65-F5344CB8AC3E}">
        <p14:creationId xmlns:p14="http://schemas.microsoft.com/office/powerpoint/2010/main" val="3880881704"/>
      </p:ext>
    </p:extLst>
  </p:cSld>
  <p:clrMapOvr>
    <a:masterClrMapping/>
  </p:clrMapOvr>
  <mc:AlternateContent xmlns:mc="http://schemas.openxmlformats.org/markup-compatibility/2006" xmlns:p14="http://schemas.microsoft.com/office/powerpoint/2010/main">
    <mc:Choice Requires="p14">
      <p:transition spd="slow" p14:dur="2000" advTm="72678"/>
    </mc:Choice>
    <mc:Fallback xmlns="">
      <p:transition spd="slow" advTm="7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7E2116-B7CC-A344-AB89-C4CA85D3EE44}"/>
              </a:ext>
            </a:extLst>
          </p:cNvPr>
          <p:cNvSpPr/>
          <p:nvPr/>
        </p:nvSpPr>
        <p:spPr>
          <a:xfrm>
            <a:off x="220366" y="1437259"/>
            <a:ext cx="4572000" cy="1200329"/>
          </a:xfrm>
          <a:prstGeom prst="rect">
            <a:avLst/>
          </a:prstGeom>
          <a:solidFill>
            <a:schemeClr val="accent6">
              <a:lumMod val="20000"/>
              <a:lumOff val="80000"/>
            </a:schemeClr>
          </a:solidFill>
        </p:spPr>
        <p:txBody>
          <a:bodyPr>
            <a:spAutoFit/>
          </a:bodyPr>
          <a:lstStyle/>
          <a:p>
            <a:pPr marL="342900" lvl="0" indent="-342900">
              <a:buClr>
                <a:schemeClr val="dk1"/>
              </a:buClr>
              <a:buSzPts val="2200"/>
              <a:buFont typeface="Arial"/>
              <a:buChar char="•"/>
            </a:pPr>
            <a:r>
              <a:rPr lang="en-GB" sz="2400" dirty="0">
                <a:solidFill>
                  <a:schemeClr val="tx2"/>
                </a:solidFill>
                <a:latin typeface="Arial" panose="020B0604020202020204" pitchFamily="34" charset="0"/>
                <a:ea typeface="Arial"/>
                <a:cs typeface="Arial" panose="020B0604020202020204" pitchFamily="34" charset="0"/>
                <a:sym typeface="Arial"/>
              </a:rPr>
              <a:t>When you are away for a night(s) and forget your toothbrush?</a:t>
            </a:r>
            <a:endParaRPr lang="en-GB" sz="2400" dirty="0">
              <a:solidFill>
                <a:schemeClr val="tx2"/>
              </a:solidFill>
              <a:latin typeface="Arial" panose="020B0604020202020204" pitchFamily="34" charset="0"/>
              <a:cs typeface="Arial" panose="020B0604020202020204" pitchFamily="34" charset="0"/>
            </a:endParaRPr>
          </a:p>
        </p:txBody>
      </p:sp>
      <p:pic>
        <p:nvPicPr>
          <p:cNvPr id="6" name="Shape 593" descr="http://blog.nyiad.edu/storage/creative_person_disgusted_with_business_matters.jpg?__SQUARESPACE_CACHEVERSION=1363962579571">
            <a:extLst>
              <a:ext uri="{FF2B5EF4-FFF2-40B4-BE49-F238E27FC236}">
                <a16:creationId xmlns:a16="http://schemas.microsoft.com/office/drawing/2014/main" id="{6850EF51-61C4-2440-BBEC-95A266407648}"/>
              </a:ext>
            </a:extLst>
          </p:cNvPr>
          <p:cNvPicPr preferRelativeResize="0"/>
          <p:nvPr/>
        </p:nvPicPr>
        <p:blipFill rotWithShape="1">
          <a:blip r:embed="rId6">
            <a:alphaModFix/>
          </a:blip>
          <a:srcRect l="12582" r="12461"/>
          <a:stretch/>
        </p:blipFill>
        <p:spPr>
          <a:xfrm>
            <a:off x="5319002" y="2152650"/>
            <a:ext cx="3382964" cy="372066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 name="Rectangle 2">
            <a:extLst>
              <a:ext uri="{FF2B5EF4-FFF2-40B4-BE49-F238E27FC236}">
                <a16:creationId xmlns:a16="http://schemas.microsoft.com/office/drawing/2014/main" id="{5DE1F03B-B265-494D-98C7-F72614FCBA40}"/>
              </a:ext>
            </a:extLst>
          </p:cNvPr>
          <p:cNvSpPr/>
          <p:nvPr/>
        </p:nvSpPr>
        <p:spPr>
          <a:xfrm>
            <a:off x="194420" y="4291588"/>
            <a:ext cx="4572000" cy="830997"/>
          </a:xfrm>
          <a:prstGeom prst="rect">
            <a:avLst/>
          </a:prstGeom>
          <a:solidFill>
            <a:schemeClr val="accent6">
              <a:lumMod val="60000"/>
              <a:lumOff val="40000"/>
            </a:schemeClr>
          </a:solidFill>
        </p:spPr>
        <p:txBody>
          <a:bodyPr>
            <a:spAutoFit/>
          </a:bodyPr>
          <a:lstStyle/>
          <a:p>
            <a:pPr marL="342900" lvl="0" indent="-342900">
              <a:spcBef>
                <a:spcPts val="440"/>
              </a:spcBef>
              <a:buClr>
                <a:schemeClr val="dk1"/>
              </a:buClr>
              <a:buSzPts val="2200"/>
              <a:buFont typeface="Arial"/>
              <a:buChar char="•"/>
            </a:pPr>
            <a:r>
              <a:rPr lang="en-GB" sz="2400" dirty="0">
                <a:solidFill>
                  <a:schemeClr val="tx2"/>
                </a:solidFill>
                <a:latin typeface="Arial" panose="020B0604020202020204" pitchFamily="34" charset="0"/>
                <a:ea typeface="Arial"/>
                <a:cs typeface="Arial" panose="020B0604020202020204" pitchFamily="34" charset="0"/>
                <a:sym typeface="Arial"/>
              </a:rPr>
              <a:t>When you have a painful </a:t>
            </a:r>
            <a:br>
              <a:rPr lang="en-GB" sz="2400" dirty="0">
                <a:solidFill>
                  <a:schemeClr val="tx2"/>
                </a:solidFill>
                <a:latin typeface="Arial" panose="020B0604020202020204" pitchFamily="34" charset="0"/>
                <a:ea typeface="Arial"/>
                <a:cs typeface="Arial" panose="020B0604020202020204" pitchFamily="34" charset="0"/>
                <a:sym typeface="Arial"/>
              </a:rPr>
            </a:br>
            <a:r>
              <a:rPr lang="en-GB" sz="2400" dirty="0">
                <a:solidFill>
                  <a:schemeClr val="tx2"/>
                </a:solidFill>
                <a:latin typeface="Arial" panose="020B0604020202020204" pitchFamily="34" charset="0"/>
                <a:ea typeface="Arial"/>
                <a:cs typeface="Arial" panose="020B0604020202020204" pitchFamily="34" charset="0"/>
                <a:sym typeface="Arial"/>
              </a:rPr>
              <a:t>mouth ulcer?</a:t>
            </a:r>
            <a:endParaRPr lang="en-GB" sz="2400" dirty="0">
              <a:solidFill>
                <a:schemeClr val="tx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00AE034-9802-CF48-9198-DC07DDB30B73}"/>
              </a:ext>
            </a:extLst>
          </p:cNvPr>
          <p:cNvSpPr/>
          <p:nvPr/>
        </p:nvSpPr>
        <p:spPr>
          <a:xfrm>
            <a:off x="220366" y="5301919"/>
            <a:ext cx="4572000" cy="830997"/>
          </a:xfrm>
          <a:prstGeom prst="rect">
            <a:avLst/>
          </a:prstGeom>
          <a:solidFill>
            <a:schemeClr val="accent6"/>
          </a:solidFill>
        </p:spPr>
        <p:txBody>
          <a:bodyPr>
            <a:spAutoFit/>
          </a:bodyPr>
          <a:lstStyle/>
          <a:p>
            <a:pPr marL="342900" lvl="0" indent="-342900">
              <a:spcBef>
                <a:spcPts val="440"/>
              </a:spcBef>
              <a:buClr>
                <a:srgbClr val="003893"/>
              </a:buClr>
              <a:buSzPts val="2200"/>
              <a:buFont typeface="Arial"/>
              <a:buChar char="•"/>
            </a:pPr>
            <a:r>
              <a:rPr lang="en-GB" sz="2400" dirty="0">
                <a:solidFill>
                  <a:srgbClr val="003893"/>
                </a:solidFill>
                <a:latin typeface="Arial" panose="020B0604020202020204" pitchFamily="34" charset="0"/>
                <a:ea typeface="Arial"/>
                <a:cs typeface="Arial" panose="020B0604020202020204" pitchFamily="34" charset="0"/>
                <a:sym typeface="Arial"/>
              </a:rPr>
              <a:t>When you have to kiss someone with bad breath?</a:t>
            </a:r>
            <a:endParaRPr lang="en-GB"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47B9921-B651-D443-AB8A-0946B5B0AFFA}"/>
              </a:ext>
            </a:extLst>
          </p:cNvPr>
          <p:cNvSpPr/>
          <p:nvPr/>
        </p:nvSpPr>
        <p:spPr>
          <a:xfrm>
            <a:off x="220366" y="2863089"/>
            <a:ext cx="4572000" cy="1200329"/>
          </a:xfrm>
          <a:prstGeom prst="rect">
            <a:avLst/>
          </a:prstGeom>
          <a:solidFill>
            <a:schemeClr val="accent6">
              <a:lumMod val="40000"/>
              <a:lumOff val="60000"/>
            </a:schemeClr>
          </a:solidFill>
        </p:spPr>
        <p:txBody>
          <a:bodyPr>
            <a:spAutoFit/>
          </a:bodyPr>
          <a:lstStyle/>
          <a:p>
            <a:pPr marL="342900" lvl="0" indent="-342900">
              <a:spcBef>
                <a:spcPts val="440"/>
              </a:spcBef>
              <a:buClr>
                <a:srgbClr val="003893"/>
              </a:buClr>
              <a:buSzPts val="2200"/>
              <a:buFont typeface="Arial"/>
              <a:buChar char="•"/>
            </a:pPr>
            <a:r>
              <a:rPr lang="en-GB" sz="2400" dirty="0">
                <a:solidFill>
                  <a:srgbClr val="003893"/>
                </a:solidFill>
                <a:latin typeface="Arial" panose="020B0604020202020204" pitchFamily="34" charset="0"/>
                <a:ea typeface="Arial"/>
                <a:cs typeface="Arial" panose="020B0604020202020204" pitchFamily="34" charset="0"/>
                <a:sym typeface="Arial"/>
              </a:rPr>
              <a:t>When you are busy working and have no time to have a drink?</a:t>
            </a:r>
            <a:endParaRPr lang="en-GB" sz="2400" dirty="0">
              <a:latin typeface="Arial" panose="020B0604020202020204" pitchFamily="34" charset="0"/>
              <a:cs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A1A678CC-8EDA-F845-AF69-FC3152C6B78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8" name="Rectangle 7">
            <a:extLst>
              <a:ext uri="{FF2B5EF4-FFF2-40B4-BE49-F238E27FC236}">
                <a16:creationId xmlns:a16="http://schemas.microsoft.com/office/drawing/2014/main" id="{4421D97B-6217-F240-896E-92659E41F205}"/>
              </a:ext>
            </a:extLst>
          </p:cNvPr>
          <p:cNvSpPr/>
          <p:nvPr/>
        </p:nvSpPr>
        <p:spPr>
          <a:xfrm>
            <a:off x="194420" y="321523"/>
            <a:ext cx="7920880" cy="820674"/>
          </a:xfrm>
          <a:prstGeom prst="rect">
            <a:avLst/>
          </a:prstGeom>
          <a:solidFill>
            <a:schemeClr val="accent6"/>
          </a:solidFill>
        </p:spPr>
        <p:txBody>
          <a:bodyPr wrap="square">
            <a:spAutoFit/>
          </a:bodyPr>
          <a:lstStyle/>
          <a:p>
            <a:pPr>
              <a:lnSpc>
                <a:spcPct val="150000"/>
              </a:lnSpc>
              <a:spcBef>
                <a:spcPts val="1200"/>
              </a:spcBef>
              <a:spcAft>
                <a:spcPts val="1200"/>
              </a:spcAft>
            </a:pPr>
            <a:r>
              <a:rPr lang="en-US" sz="3600" b="1" dirty="0">
                <a:solidFill>
                  <a:schemeClr val="bg1"/>
                </a:solidFill>
                <a:latin typeface="Arial" panose="020B0604020202020204" pitchFamily="34" charset="0"/>
                <a:cs typeface="Arial" panose="020B0604020202020204" pitchFamily="34" charset="0"/>
              </a:rPr>
              <a:t>How do YOU feel when… </a:t>
            </a:r>
          </a:p>
        </p:txBody>
      </p:sp>
    </p:spTree>
    <p:custDataLst>
      <p:tags r:id="rId1"/>
    </p:custDataLst>
    <p:extLst>
      <p:ext uri="{BB962C8B-B14F-4D97-AF65-F5344CB8AC3E}">
        <p14:creationId xmlns:p14="http://schemas.microsoft.com/office/powerpoint/2010/main" val="2341436866"/>
      </p:ext>
    </p:extLst>
  </p:cSld>
  <p:clrMapOvr>
    <a:masterClrMapping/>
  </p:clrMapOvr>
  <mc:AlternateContent xmlns:mc="http://schemas.openxmlformats.org/markup-compatibility/2006" xmlns:p14="http://schemas.microsoft.com/office/powerpoint/2010/main">
    <mc:Choice Requires="p14">
      <p:transition spd="slow" p14:dur="2000" advTm="37993"/>
    </mc:Choice>
    <mc:Fallback xmlns="">
      <p:transition spd="slow" advTm="37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812F3-9FF1-B74A-8954-4A537675069B}"/>
              </a:ext>
            </a:extLst>
          </p:cNvPr>
          <p:cNvSpPr/>
          <p:nvPr/>
        </p:nvSpPr>
        <p:spPr>
          <a:xfrm>
            <a:off x="566314" y="1580272"/>
            <a:ext cx="5544616" cy="400110"/>
          </a:xfrm>
          <a:prstGeom prst="rect">
            <a:avLst/>
          </a:prstGeom>
        </p:spPr>
        <p:txBody>
          <a:bodyPr wrap="square">
            <a:spAutoFit/>
          </a:bodyPr>
          <a:lstStyle/>
          <a:p>
            <a:pPr marL="342900" indent="-342900">
              <a:buFont typeface="Arial" panose="020B0604020202020204" pitchFamily="34" charset="0"/>
              <a:buChar char="•"/>
            </a:pPr>
            <a:endParaRPr lang="en-US" sz="2000" dirty="0"/>
          </a:p>
        </p:txBody>
      </p:sp>
      <p:sp>
        <p:nvSpPr>
          <p:cNvPr id="10" name="Rectangle 9">
            <a:extLst>
              <a:ext uri="{FF2B5EF4-FFF2-40B4-BE49-F238E27FC236}">
                <a16:creationId xmlns:a16="http://schemas.microsoft.com/office/drawing/2014/main" id="{BF9AE2A9-9D82-7841-BAC4-974290B1C971}"/>
              </a:ext>
            </a:extLst>
          </p:cNvPr>
          <p:cNvSpPr/>
          <p:nvPr/>
        </p:nvSpPr>
        <p:spPr>
          <a:xfrm>
            <a:off x="205086" y="1988840"/>
            <a:ext cx="5532189"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Promote self-care as much as possible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Some people may need just encouragement or reminders to brush their teeth </a:t>
            </a:r>
          </a:p>
        </p:txBody>
      </p:sp>
      <p:pic>
        <p:nvPicPr>
          <p:cNvPr id="11" name="Picture 16" descr="Related image">
            <a:extLst>
              <a:ext uri="{FF2B5EF4-FFF2-40B4-BE49-F238E27FC236}">
                <a16:creationId xmlns:a16="http://schemas.microsoft.com/office/drawing/2014/main" id="{D1453723-0D92-F74B-B187-04A59E251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5223" y="1914819"/>
            <a:ext cx="2953327" cy="2029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a:extLst>
              <a:ext uri="{FF2B5EF4-FFF2-40B4-BE49-F238E27FC236}">
                <a16:creationId xmlns:a16="http://schemas.microsoft.com/office/drawing/2014/main" id="{F99FF906-5213-2740-84D3-E9D53F16D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5223" y="4533427"/>
            <a:ext cx="2886139" cy="1919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AAA316A4-204E-B647-BBF4-4BAC70E72A10}"/>
              </a:ext>
            </a:extLst>
          </p:cNvPr>
          <p:cNvSpPr/>
          <p:nvPr/>
        </p:nvSpPr>
        <p:spPr>
          <a:xfrm>
            <a:off x="215900" y="4005064"/>
            <a:ext cx="5157688" cy="2677656"/>
          </a:xfrm>
          <a:prstGeom prst="rect">
            <a:avLst/>
          </a:prstGeom>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Others may need some assistance or may be fully dependent on carers for mouth care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following sections with explain techniques, equipment and skills to help support mouth care  </a:t>
            </a:r>
          </a:p>
        </p:txBody>
      </p:sp>
      <p:sp>
        <p:nvSpPr>
          <p:cNvPr id="6" name="Rectangle 5">
            <a:extLst>
              <a:ext uri="{FF2B5EF4-FFF2-40B4-BE49-F238E27FC236}">
                <a16:creationId xmlns:a16="http://schemas.microsoft.com/office/drawing/2014/main" id="{EE76CD54-C930-3241-B503-363D9A688423}"/>
              </a:ext>
            </a:extLst>
          </p:cNvPr>
          <p:cNvSpPr/>
          <p:nvPr/>
        </p:nvSpPr>
        <p:spPr>
          <a:xfrm>
            <a:off x="0" y="-27384"/>
            <a:ext cx="9144000" cy="646331"/>
          </a:xfrm>
          <a:prstGeom prst="rect">
            <a:avLst/>
          </a:prstGeom>
          <a:solidFill>
            <a:schemeClr val="accent6"/>
          </a:solidFill>
        </p:spPr>
        <p:txBody>
          <a:bodyPr wrap="square">
            <a:spAutoFit/>
          </a:bodyPr>
          <a:lstStyle/>
          <a:p>
            <a:r>
              <a:rPr lang="en-US" sz="3600" b="1" dirty="0">
                <a:solidFill>
                  <a:schemeClr val="bg1"/>
                </a:solidFill>
                <a:latin typeface="Arial" panose="020B0604020202020204" pitchFamily="34" charset="0"/>
                <a:cs typeface="Arial" panose="020B0604020202020204" pitchFamily="34" charset="0"/>
              </a:rPr>
              <a:t> Supporting Individual Mouth Care</a:t>
            </a:r>
          </a:p>
        </p:txBody>
      </p:sp>
      <p:sp>
        <p:nvSpPr>
          <p:cNvPr id="8" name="TextBox 7">
            <a:extLst>
              <a:ext uri="{FF2B5EF4-FFF2-40B4-BE49-F238E27FC236}">
                <a16:creationId xmlns:a16="http://schemas.microsoft.com/office/drawing/2014/main" id="{A3E59273-E8D6-AE49-A840-C9FCF5CF79E4}"/>
              </a:ext>
            </a:extLst>
          </p:cNvPr>
          <p:cNvSpPr txBox="1"/>
          <p:nvPr/>
        </p:nvSpPr>
        <p:spPr>
          <a:xfrm>
            <a:off x="205086" y="668998"/>
            <a:ext cx="8626276"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Cleaning someone else’s teeth can be difficult but giving them the dignity and respect of having a clean, comfortable mouth  makes it worthwhile. </a:t>
            </a:r>
          </a:p>
        </p:txBody>
      </p:sp>
      <p:pic>
        <p:nvPicPr>
          <p:cNvPr id="2" name="Audio 1">
            <a:hlinkClick r:id="" action="ppaction://media"/>
            <a:extLst>
              <a:ext uri="{FF2B5EF4-FFF2-40B4-BE49-F238E27FC236}">
                <a16:creationId xmlns:a16="http://schemas.microsoft.com/office/drawing/2014/main" id="{B837B605-0220-FB40-AB70-2B9E895231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982688417"/>
      </p:ext>
    </p:extLst>
  </p:cSld>
  <p:clrMapOvr>
    <a:masterClrMapping/>
  </p:clrMapOvr>
  <mc:AlternateContent xmlns:mc="http://schemas.openxmlformats.org/markup-compatibility/2006" xmlns:p14="http://schemas.microsoft.com/office/powerpoint/2010/main">
    <mc:Choice Requires="p14">
      <p:transition spd="slow" p14:dur="2000" advTm="32805"/>
    </mc:Choice>
    <mc:Fallback xmlns="">
      <p:transition spd="slow" advTm="3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20AEB5B-DFC7-42B4-9FAA-6B95E01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6343" y="0"/>
            <a:ext cx="560765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67414B54-A74F-403F-A370-C3ACFFFE8550}"/>
              </a:ext>
            </a:extLst>
          </p:cNvPr>
          <p:cNvSpPr txBox="1"/>
          <p:nvPr/>
        </p:nvSpPr>
        <p:spPr>
          <a:xfrm>
            <a:off x="2051720" y="205050"/>
            <a:ext cx="4968552" cy="919214"/>
          </a:xfrm>
          <a:prstGeom prst="rect">
            <a:avLst/>
          </a:prstGeom>
          <a:solidFill>
            <a:schemeClr val="accent6"/>
          </a:solidFill>
        </p:spPr>
        <p:txBody>
          <a:bodyPr vert="horz" lIns="91440" tIns="45720" rIns="91440" bIns="45720" rtlCol="0" anchor="t">
            <a:normAutofit lnSpcReduction="10000"/>
          </a:bodyPr>
          <a:lstStyle/>
          <a:p>
            <a:pPr algn="ctr">
              <a:lnSpc>
                <a:spcPct val="90000"/>
              </a:lnSpc>
              <a:spcBef>
                <a:spcPct val="0"/>
              </a:spcBef>
              <a:spcAft>
                <a:spcPts val="600"/>
              </a:spcAft>
            </a:pPr>
            <a:r>
              <a:rPr lang="en-US" sz="6300" kern="1200" dirty="0">
                <a:solidFill>
                  <a:schemeClr val="tx1"/>
                </a:solidFill>
                <a:latin typeface="+mj-lt"/>
                <a:ea typeface="+mj-ea"/>
                <a:cs typeface="+mj-cs"/>
              </a:rPr>
              <a:t>Summary</a:t>
            </a:r>
          </a:p>
        </p:txBody>
      </p:sp>
      <p:grpSp>
        <p:nvGrpSpPr>
          <p:cNvPr id="25" name="Group 24">
            <a:extLst>
              <a:ext uri="{FF2B5EF4-FFF2-40B4-BE49-F238E27FC236}">
                <a16:creationId xmlns:a16="http://schemas.microsoft.com/office/drawing/2014/main" id="{64B93721-934F-4F1E-A868-0B2BA110D3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470" y="561256"/>
            <a:ext cx="846286" cy="847206"/>
            <a:chOff x="7393391" y="1075612"/>
            <a:chExt cx="1128382" cy="847206"/>
          </a:xfrm>
        </p:grpSpPr>
        <p:sp>
          <p:nvSpPr>
            <p:cNvPr id="26" name="Freeform 5">
              <a:extLst>
                <a:ext uri="{FF2B5EF4-FFF2-40B4-BE49-F238E27FC236}">
                  <a16:creationId xmlns:a16="http://schemas.microsoft.com/office/drawing/2014/main" id="{99494AF8-52DE-4016-B1B9-5D16974BA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C27115E3-8DBD-460F-8EAD-44E126174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20DC8BAE-9DDC-45AF-994A-F67FD789F01F}"/>
              </a:ext>
            </a:extLst>
          </p:cNvPr>
          <p:cNvSpPr txBox="1"/>
          <p:nvPr/>
        </p:nvSpPr>
        <p:spPr>
          <a:xfrm>
            <a:off x="498614" y="1607818"/>
            <a:ext cx="8465874" cy="478592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Your area will have its own local guidance and toolkit to support mouth care.  A copy can be obtained via your Oral Health Improvement team</a:t>
            </a:r>
          </a:p>
          <a:p>
            <a:pPr marL="285750" indent="-2857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Consent must be obtained before supporting a client with mouth care. Where client lacks capacity a best interest decision is taken working with the principles of the Mental Capacity Act 2005</a:t>
            </a:r>
          </a:p>
          <a:p>
            <a:pPr marL="285750" indent="-2857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Mouth Care Policy should be in place for each service and should include; a policy statement, a summary of care and advice on staff training</a:t>
            </a:r>
          </a:p>
          <a:p>
            <a:pPr marL="285750" indent="-2857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Appropriate PPE should be worn when providing mouth care </a:t>
            </a:r>
          </a:p>
          <a:p>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An oral health risk assessment and care plan should be completed for all new clients </a:t>
            </a:r>
          </a:p>
          <a:p>
            <a:endParaRPr lang="en-US" sz="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daily mouth care record log should be completed as part of daily personal care</a:t>
            </a:r>
            <a:endParaRPr lang="en-GB" dirty="0"/>
          </a:p>
        </p:txBody>
      </p:sp>
      <p:pic>
        <p:nvPicPr>
          <p:cNvPr id="2" name="Audio 1">
            <a:hlinkClick r:id="" action="ppaction://media"/>
            <a:extLst>
              <a:ext uri="{FF2B5EF4-FFF2-40B4-BE49-F238E27FC236}">
                <a16:creationId xmlns:a16="http://schemas.microsoft.com/office/drawing/2014/main" id="{32CCB8D8-B82F-A843-BD35-71B8271DFE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6635544"/>
      </p:ext>
    </p:extLst>
  </p:cSld>
  <p:clrMapOvr>
    <a:masterClrMapping/>
  </p:clrMapOvr>
  <mc:AlternateContent xmlns:mc="http://schemas.openxmlformats.org/markup-compatibility/2006" xmlns:p14="http://schemas.microsoft.com/office/powerpoint/2010/main">
    <mc:Choice Requires="p14">
      <p:transition spd="slow" p14:dur="2000" advTm="54497"/>
    </mc:Choice>
    <mc:Fallback xmlns="">
      <p:transition spd="slow" advTm="5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6AE8E-8E09-B84A-ADCE-E939455B4FF6}"/>
              </a:ext>
            </a:extLst>
          </p:cNvPr>
          <p:cNvSpPr>
            <a:spLocks noGrp="1"/>
          </p:cNvSpPr>
          <p:nvPr>
            <p:ph type="title"/>
          </p:nvPr>
        </p:nvSpPr>
        <p:spPr>
          <a:xfrm>
            <a:off x="395536" y="274638"/>
            <a:ext cx="8496944" cy="1143000"/>
          </a:xfr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b="1" dirty="0">
                <a:solidFill>
                  <a:schemeClr val="bg1"/>
                </a:solidFill>
              </a:rPr>
              <a:t>Assessment </a:t>
            </a:r>
          </a:p>
        </p:txBody>
      </p:sp>
      <p:pic>
        <p:nvPicPr>
          <p:cNvPr id="5" name="Graphic 4" descr="Scientific Thought">
            <a:extLst>
              <a:ext uri="{FF2B5EF4-FFF2-40B4-BE49-F238E27FC236}">
                <a16:creationId xmlns:a16="http://schemas.microsoft.com/office/drawing/2014/main" id="{1BD74EA4-7354-4CB6-AA36-DA6DEA717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4" y="1916832"/>
            <a:ext cx="4038600" cy="4038600"/>
          </a:xfrm>
          <a:prstGeom prst="rect">
            <a:avLst/>
          </a:prstGeom>
        </p:spPr>
      </p:pic>
      <p:sp>
        <p:nvSpPr>
          <p:cNvPr id="3" name="Content Placeholder 2"/>
          <p:cNvSpPr>
            <a:spLocks noGrp="1"/>
          </p:cNvSpPr>
          <p:nvPr>
            <p:ph sz="half" idx="2"/>
          </p:nvPr>
        </p:nvSpPr>
        <p:spPr>
          <a:xfrm>
            <a:off x="4139952" y="1628801"/>
            <a:ext cx="4551147" cy="1944216"/>
          </a:xfrm>
        </p:spPr>
        <p:txBody>
          <a:bodyPr anchor="t">
            <a:normAutofit lnSpcReduction="10000"/>
          </a:bodyPr>
          <a:lstStyle/>
          <a:p>
            <a:pPr marL="514350" indent="-514350">
              <a:spcBef>
                <a:spcPts val="600"/>
              </a:spcBef>
              <a:spcAft>
                <a:spcPts val="600"/>
              </a:spcAft>
              <a:buAutoNum type="arabicPeriod"/>
            </a:pPr>
            <a:r>
              <a:rPr lang="en-GB" dirty="0">
                <a:latin typeface="Arial" panose="020B0604020202020204" pitchFamily="34" charset="0"/>
                <a:cs typeface="Arial" panose="020B0604020202020204" pitchFamily="34" charset="0"/>
              </a:rPr>
              <a:t>What must be obtained before supporting a client with mouth care?</a:t>
            </a:r>
          </a:p>
          <a:p>
            <a:pPr marL="0" indent="0">
              <a:spcBef>
                <a:spcPts val="600"/>
              </a:spcBef>
              <a:spcAft>
                <a:spcPts val="600"/>
              </a:spcAft>
              <a:buNone/>
            </a:pPr>
            <a:r>
              <a:rPr lang="en-GB" dirty="0">
                <a:latin typeface="Arial" panose="020B0604020202020204" pitchFamily="34" charset="0"/>
                <a:cs typeface="Arial" panose="020B0604020202020204" pitchFamily="34" charset="0"/>
              </a:rPr>
              <a:t>Answer:- Consent </a:t>
            </a:r>
          </a:p>
        </p:txBody>
      </p:sp>
      <p:sp>
        <p:nvSpPr>
          <p:cNvPr id="2" name="Rectangle 1">
            <a:extLst>
              <a:ext uri="{FF2B5EF4-FFF2-40B4-BE49-F238E27FC236}">
                <a16:creationId xmlns:a16="http://schemas.microsoft.com/office/drawing/2014/main" id="{8FA65334-1E95-C34A-B668-71127AB6BCE1}"/>
              </a:ext>
            </a:extLst>
          </p:cNvPr>
          <p:cNvSpPr/>
          <p:nvPr/>
        </p:nvSpPr>
        <p:spPr>
          <a:xfrm>
            <a:off x="4160510" y="3699198"/>
            <a:ext cx="4546848" cy="2400657"/>
          </a:xfrm>
          <a:prstGeom prst="rect">
            <a:avLst/>
          </a:prstGeom>
        </p:spPr>
        <p:txBody>
          <a:bodyPr wrap="square">
            <a:spAutoFit/>
          </a:bodyPr>
          <a:lstStyle/>
          <a:p>
            <a:pPr marL="514350" indent="-514350">
              <a:spcBef>
                <a:spcPts val="600"/>
              </a:spcBef>
              <a:spcAft>
                <a:spcPts val="600"/>
              </a:spcAft>
              <a:buFont typeface="+mj-lt"/>
              <a:buAutoNum type="arabicPeriod" startAt="2"/>
            </a:pPr>
            <a:r>
              <a:rPr lang="en-GB" sz="2800" dirty="0">
                <a:latin typeface="Arial" panose="020B0604020202020204" pitchFamily="34" charset="0"/>
                <a:cs typeface="Arial" panose="020B0604020202020204" pitchFamily="34" charset="0"/>
              </a:rPr>
              <a:t>What legislation is used if consent cannot be given?</a:t>
            </a:r>
          </a:p>
          <a:p>
            <a:pPr>
              <a:spcBef>
                <a:spcPts val="600"/>
              </a:spcBef>
              <a:spcAft>
                <a:spcPts val="600"/>
              </a:spcAft>
            </a:pPr>
            <a:r>
              <a:rPr lang="en-GB" sz="2800" dirty="0">
                <a:latin typeface="Arial" panose="020B0604020202020204" pitchFamily="34" charset="0"/>
                <a:cs typeface="Arial" panose="020B0604020202020204" pitchFamily="34" charset="0"/>
              </a:rPr>
              <a:t>Answer:- Mental Capacity Act 2005</a:t>
            </a:r>
          </a:p>
        </p:txBody>
      </p:sp>
    </p:spTree>
    <p:custDataLst>
      <p:tags r:id="rId1"/>
    </p:custDataLst>
    <p:extLst>
      <p:ext uri="{BB962C8B-B14F-4D97-AF65-F5344CB8AC3E}">
        <p14:creationId xmlns:p14="http://schemas.microsoft.com/office/powerpoint/2010/main" val="10498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chemeClr val="accent6"/>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 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87" y="1492464"/>
            <a:ext cx="2922947" cy="85726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A09D3E0-14FC-5347-8ADA-3726193E7F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1896382698"/>
              </p:ext>
            </p:extLst>
          </p:nvPr>
        </p:nvGraphicFramePr>
        <p:xfrm>
          <a:off x="217145" y="3791076"/>
          <a:ext cx="8738840" cy="3032760"/>
        </p:xfrm>
        <a:graphic>
          <a:graphicData uri="http://schemas.openxmlformats.org/drawingml/2006/table">
            <a:tbl>
              <a:tblPr firstRow="1" bandRow="1">
                <a:tableStyleId>{93296810-A885-4BE3-A3E7-6D5BEEA58F35}</a:tableStyleId>
              </a:tblPr>
              <a:tblGrid>
                <a:gridCol w="1430412">
                  <a:extLst>
                    <a:ext uri="{9D8B030D-6E8A-4147-A177-3AD203B41FA5}">
                      <a16:colId xmlns:a16="http://schemas.microsoft.com/office/drawing/2014/main" val="3461900111"/>
                    </a:ext>
                  </a:extLst>
                </a:gridCol>
                <a:gridCol w="7308428">
                  <a:extLst>
                    <a:ext uri="{9D8B030D-6E8A-4147-A177-3AD203B41FA5}">
                      <a16:colId xmlns:a16="http://schemas.microsoft.com/office/drawing/2014/main" val="274119567"/>
                    </a:ext>
                  </a:extLst>
                </a:gridCol>
              </a:tblGrid>
              <a:tr h="370840">
                <a:tc gridSpan="2">
                  <a:txBody>
                    <a:bodyPr/>
                    <a:lstStyle/>
                    <a:p>
                      <a:r>
                        <a:rPr lang="en-US" dirty="0"/>
                        <a:t>Mouth Care Matters - SECTION 2</a:t>
                      </a:r>
                      <a:endParaRPr lang="en-GB" dirty="0"/>
                    </a:p>
                  </a:txBody>
                  <a:tcPr/>
                </a:tc>
                <a:tc hMerge="1">
                  <a:txBody>
                    <a:bodyPr/>
                    <a:lstStyle/>
                    <a:p>
                      <a:endParaRPr lang="en-GB" dirty="0"/>
                    </a:p>
                  </a:txBody>
                  <a:tcPr/>
                </a:tc>
                <a:extLst>
                  <a:ext uri="{0D108BD9-81ED-4DB2-BD59-A6C34878D82A}">
                    <a16:rowId xmlns:a16="http://schemas.microsoft.com/office/drawing/2014/main" val="2374823534"/>
                  </a:ext>
                </a:extLst>
              </a:tr>
              <a:tr h="370840">
                <a:tc>
                  <a:txBody>
                    <a:bodyPr/>
                    <a:lstStyle/>
                    <a:p>
                      <a:r>
                        <a:rPr lang="en-US" dirty="0"/>
                        <a:t>Editor(s)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Health Education England – Queries /comments should be emailed to DWT@nhs.net</a:t>
                      </a:r>
                      <a:endParaRPr lang="en-GB" sz="1800" dirty="0"/>
                    </a:p>
                  </a:txBody>
                  <a:tcPr/>
                </a:tc>
                <a:extLst>
                  <a:ext uri="{0D108BD9-81ED-4DB2-BD59-A6C34878D82A}">
                    <a16:rowId xmlns:a16="http://schemas.microsoft.com/office/drawing/2014/main" val="1580799212"/>
                  </a:ext>
                </a:extLst>
              </a:tr>
              <a:tr h="370840">
                <a:tc>
                  <a:txBody>
                    <a:bodyPr/>
                    <a:lstStyle/>
                    <a:p>
                      <a:r>
                        <a:rPr lang="en-US" dirty="0"/>
                        <a:t>Contributors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tc>
                <a:extLst>
                  <a:ext uri="{0D108BD9-81ED-4DB2-BD59-A6C34878D82A}">
                    <a16:rowId xmlns:a16="http://schemas.microsoft.com/office/drawing/2014/main" val="3770631790"/>
                  </a:ext>
                </a:extLst>
              </a:tr>
              <a:tr h="370840">
                <a:tc>
                  <a:txBody>
                    <a:bodyPr/>
                    <a:lstStyle/>
                    <a:p>
                      <a:r>
                        <a:rPr lang="en-US" dirty="0"/>
                        <a:t>Version</a:t>
                      </a:r>
                      <a:endParaRPr lang="en-GB" dirty="0"/>
                    </a:p>
                  </a:txBody>
                  <a:tcPr/>
                </a:tc>
                <a:tc>
                  <a:txBody>
                    <a:bodyPr/>
                    <a:lstStyle/>
                    <a:p>
                      <a:r>
                        <a:rPr lang="en-US" dirty="0"/>
                        <a:t>2</a:t>
                      </a:r>
                      <a:endParaRPr lang="en-GB" dirty="0"/>
                    </a:p>
                  </a:txBody>
                  <a:tcPr/>
                </a:tc>
                <a:extLst>
                  <a:ext uri="{0D108BD9-81ED-4DB2-BD59-A6C34878D82A}">
                    <a16:rowId xmlns:a16="http://schemas.microsoft.com/office/drawing/2014/main" val="1940705967"/>
                  </a:ext>
                </a:extLst>
              </a:tr>
              <a:tr h="370840">
                <a:tc>
                  <a:txBody>
                    <a:bodyPr/>
                    <a:lstStyle/>
                    <a:p>
                      <a:r>
                        <a:rPr lang="en-US" dirty="0"/>
                        <a:t>Issue date</a:t>
                      </a:r>
                      <a:endParaRPr lang="en-GB" dirty="0"/>
                    </a:p>
                  </a:txBody>
                  <a:tcPr/>
                </a:tc>
                <a:tc>
                  <a:txBody>
                    <a:bodyPr/>
                    <a:lstStyle/>
                    <a:p>
                      <a:r>
                        <a:rPr lang="en-US" dirty="0"/>
                        <a:t>October 2020</a:t>
                      </a:r>
                      <a:endParaRPr lang="en-GB" dirty="0"/>
                    </a:p>
                  </a:txBody>
                  <a:tcPr/>
                </a:tc>
                <a:extLst>
                  <a:ext uri="{0D108BD9-81ED-4DB2-BD59-A6C34878D82A}">
                    <a16:rowId xmlns:a16="http://schemas.microsoft.com/office/drawing/2014/main" val="1523369925"/>
                  </a:ext>
                </a:extLst>
              </a:tr>
              <a:tr h="370840">
                <a:tc>
                  <a:txBody>
                    <a:bodyPr/>
                    <a:lstStyle/>
                    <a:p>
                      <a:r>
                        <a:rPr lang="en-US" dirty="0"/>
                        <a:t>1</a:t>
                      </a:r>
                      <a:r>
                        <a:rPr lang="en-US" baseline="30000" dirty="0"/>
                        <a:t>st</a:t>
                      </a:r>
                      <a:r>
                        <a:rPr lang="en-US" dirty="0"/>
                        <a:t> Review</a:t>
                      </a:r>
                    </a:p>
                    <a:p>
                      <a:r>
                        <a:rPr lang="en-US" dirty="0"/>
                        <a:t>Next Review</a:t>
                      </a:r>
                      <a:endParaRPr lang="en-GB" dirty="0"/>
                    </a:p>
                  </a:txBody>
                  <a:tcPr/>
                </a:tc>
                <a:tc>
                  <a:txBody>
                    <a:bodyPr/>
                    <a:lstStyle/>
                    <a:p>
                      <a:r>
                        <a:rPr lang="en-GB" dirty="0"/>
                        <a:t>October 2023</a:t>
                      </a:r>
                    </a:p>
                    <a:p>
                      <a:r>
                        <a:rPr lang="en-GB"/>
                        <a:t> </a:t>
                      </a:r>
                      <a:r>
                        <a:rPr lang="en-GB" dirty="0"/>
                        <a:t>October 2025</a:t>
                      </a:r>
                    </a:p>
                  </a:txBody>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6B6FE286-9EF9-8247-B4E9-7EB51338C1FF}"/>
              </a:ext>
            </a:extLst>
          </p:cNvPr>
          <p:cNvSpPr/>
          <p:nvPr/>
        </p:nvSpPr>
        <p:spPr>
          <a:xfrm>
            <a:off x="218987" y="2646454"/>
            <a:ext cx="8489572"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7" name="Picture 6" descr="A blue and white logo&#10;&#10;Description automatically generated">
            <a:extLst>
              <a:ext uri="{FF2B5EF4-FFF2-40B4-BE49-F238E27FC236}">
                <a16:creationId xmlns:a16="http://schemas.microsoft.com/office/drawing/2014/main" id="{B07D1B65-A259-306F-56DA-AB27B35973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2733" y="1249038"/>
            <a:ext cx="1292419" cy="1008897"/>
          </a:xfrm>
          <a:prstGeom prst="rect">
            <a:avLst/>
          </a:prstGeom>
        </p:spPr>
      </p:pic>
      <p:pic>
        <p:nvPicPr>
          <p:cNvPr id="8" name="Picture 7" descr="A blue and white logo&#10;&#10;Description automatically generated">
            <a:extLst>
              <a:ext uri="{FF2B5EF4-FFF2-40B4-BE49-F238E27FC236}">
                <a16:creationId xmlns:a16="http://schemas.microsoft.com/office/drawing/2014/main" id="{268E7459-8DE5-5BC2-5581-2AB236159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1960" y="1176846"/>
            <a:ext cx="1440160" cy="1365346"/>
          </a:xfrm>
          <a:prstGeom prst="rect">
            <a:avLst/>
          </a:prstGeom>
        </p:spPr>
      </p:pic>
    </p:spTree>
    <p:extLst>
      <p:ext uri="{BB962C8B-B14F-4D97-AF65-F5344CB8AC3E}">
        <p14:creationId xmlns:p14="http://schemas.microsoft.com/office/powerpoint/2010/main" val="1166368941"/>
      </p:ext>
    </p:extLst>
  </p:cSld>
  <p:clrMapOvr>
    <a:masterClrMapping/>
  </p:clrMapOvr>
  <mc:AlternateContent xmlns:mc="http://schemas.openxmlformats.org/markup-compatibility/2006" xmlns:p14="http://schemas.microsoft.com/office/powerpoint/2010/main">
    <mc:Choice Requires="p14">
      <p:transition spd="slow" p14:dur="2000" advTm="7459"/>
    </mc:Choice>
    <mc:Fallback xmlns="">
      <p:transition spd="slow" advTm="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A299ADF-C96B-4580-9DF4-9D9269C56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145155F-6A74-AB46-B9DB-DE03CF168387}"/>
              </a:ext>
            </a:extLst>
          </p:cNvPr>
          <p:cNvSpPr>
            <a:spLocks noGrp="1"/>
          </p:cNvSpPr>
          <p:nvPr>
            <p:ph type="ctrTitle"/>
          </p:nvPr>
        </p:nvSpPr>
        <p:spPr>
          <a:xfrm>
            <a:off x="2686833" y="-27384"/>
            <a:ext cx="6457168" cy="721224"/>
          </a:xfrm>
          <a:solidFill>
            <a:schemeClr val="accent6"/>
          </a:solidFill>
        </p:spPr>
        <p:txBody>
          <a:bodyPr vert="horz" lIns="91440" tIns="45720" rIns="91440" bIns="45720" rtlCol="0" anchor="b">
            <a:normAutofit/>
          </a:bodyPr>
          <a:lstStyle/>
          <a:p>
            <a:pPr algn="l">
              <a:lnSpc>
                <a:spcPct val="90000"/>
              </a:lnSpc>
            </a:pPr>
            <a:r>
              <a:rPr lang="en-US" sz="4500" b="1" dirty="0">
                <a:solidFill>
                  <a:schemeClr val="bg1"/>
                </a:solidFill>
              </a:rPr>
              <a:t>  Learning outcomes</a:t>
            </a:r>
          </a:p>
        </p:txBody>
      </p:sp>
      <p:pic>
        <p:nvPicPr>
          <p:cNvPr id="19" name="Picture 18">
            <a:extLst>
              <a:ext uri="{FF2B5EF4-FFF2-40B4-BE49-F238E27FC236}">
                <a16:creationId xmlns:a16="http://schemas.microsoft.com/office/drawing/2014/main" id="{C2022240-3F4E-43AA-8F74-6B707228C2CD}"/>
              </a:ext>
            </a:extLst>
          </p:cNvPr>
          <p:cNvPicPr>
            <a:picLocks noChangeAspect="1"/>
          </p:cNvPicPr>
          <p:nvPr/>
        </p:nvPicPr>
        <p:blipFill>
          <a:blip r:embed="rId5"/>
          <a:stretch>
            <a:fillRect/>
          </a:stretch>
        </p:blipFill>
        <p:spPr>
          <a:xfrm>
            <a:off x="740014" y="258733"/>
            <a:ext cx="1984248" cy="1984248"/>
          </a:xfrm>
          <a:prstGeom prst="rect">
            <a:avLst/>
          </a:prstGeom>
        </p:spPr>
      </p:pic>
      <p:sp>
        <p:nvSpPr>
          <p:cNvPr id="37" name="Rectangle 36">
            <a:extLst>
              <a:ext uri="{FF2B5EF4-FFF2-40B4-BE49-F238E27FC236}">
                <a16:creationId xmlns:a16="http://schemas.microsoft.com/office/drawing/2014/main" id="{77B9ED5D-FBCA-4F0D-A30B-F8DB7B425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9326"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cientific Thought">
            <a:extLst>
              <a:ext uri="{FF2B5EF4-FFF2-40B4-BE49-F238E27FC236}">
                <a16:creationId xmlns:a16="http://schemas.microsoft.com/office/drawing/2014/main" id="{226EBDE9-C166-4427-A2AD-770A5D9F4C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095" y="2425528"/>
            <a:ext cx="1984248" cy="1984248"/>
          </a:xfrm>
          <a:prstGeom prst="rect">
            <a:avLst/>
          </a:prstGeom>
        </p:spPr>
      </p:pic>
      <p:sp>
        <p:nvSpPr>
          <p:cNvPr id="39" name="Rectangle 38">
            <a:extLst>
              <a:ext uri="{FF2B5EF4-FFF2-40B4-BE49-F238E27FC236}">
                <a16:creationId xmlns:a16="http://schemas.microsoft.com/office/drawing/2014/main" id="{406034C9-73F6-444C-8AF7-50F884786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444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Scientific Thought">
            <a:extLst>
              <a:ext uri="{FF2B5EF4-FFF2-40B4-BE49-F238E27FC236}">
                <a16:creationId xmlns:a16="http://schemas.microsoft.com/office/drawing/2014/main" id="{43B95BE7-2381-4C2B-86E6-08336EBDF1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9095" y="4591832"/>
            <a:ext cx="1984248" cy="1984248"/>
          </a:xfrm>
          <a:prstGeom prst="rect">
            <a:avLst/>
          </a:prstGeom>
        </p:spPr>
      </p:pic>
      <p:sp>
        <p:nvSpPr>
          <p:cNvPr id="12" name="TextBox 11">
            <a:extLst>
              <a:ext uri="{FF2B5EF4-FFF2-40B4-BE49-F238E27FC236}">
                <a16:creationId xmlns:a16="http://schemas.microsoft.com/office/drawing/2014/main" id="{0CDEA00F-D0F5-4D70-869D-817DAEBF2D21}"/>
              </a:ext>
            </a:extLst>
          </p:cNvPr>
          <p:cNvSpPr txBox="1"/>
          <p:nvPr/>
        </p:nvSpPr>
        <p:spPr>
          <a:xfrm>
            <a:off x="2699792" y="620688"/>
            <a:ext cx="6420657" cy="6218952"/>
          </a:xfrm>
          <a:prstGeom prst="rect">
            <a:avLst/>
          </a:prstGeom>
          <a:solidFill>
            <a:schemeClr val="bg1"/>
          </a:solidFill>
          <a:ln w="57150">
            <a:solidFill>
              <a:schemeClr val="accent6"/>
            </a:solidFill>
          </a:ln>
        </p:spPr>
        <p:txBody>
          <a:bodyPr vert="horz" lIns="91440" tIns="45720" rIns="91440" bIns="45720" rtlCol="0">
            <a:normAutofit/>
          </a:bodyPr>
          <a:lstStyle/>
          <a:p>
            <a:pPr>
              <a:lnSpc>
                <a:spcPct val="90000"/>
              </a:lnSpc>
              <a:spcBef>
                <a:spcPts val="600"/>
              </a:spcBef>
              <a:spcAft>
                <a:spcPts val="600"/>
              </a:spcAft>
            </a:pPr>
            <a:endParaRPr lang="en-US" sz="800" dirty="0">
              <a:latin typeface="Arial" panose="020B0604020202020204" pitchFamily="34" charset="0"/>
              <a:cs typeface="Arial" panose="020B0604020202020204" pitchFamily="34" charset="0"/>
            </a:endParaRPr>
          </a:p>
          <a:p>
            <a:pPr>
              <a:lnSpc>
                <a:spcPct val="90000"/>
              </a:lnSpc>
              <a:spcBef>
                <a:spcPts val="600"/>
              </a:spcBef>
              <a:spcAft>
                <a:spcPts val="600"/>
              </a:spcAft>
            </a:pPr>
            <a:r>
              <a:rPr lang="en-US" sz="2400" dirty="0">
                <a:latin typeface="Arial" panose="020B0604020202020204" pitchFamily="34" charset="0"/>
                <a:cs typeface="Arial" panose="020B0604020202020204" pitchFamily="34" charset="0"/>
              </a:rPr>
              <a:t>Participant will gain an increased knowledge and understanding of: </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local guidance and tools to support                  mouth care</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consent and the Mental Capacity Act</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adopting a mouth care policy for the                 setting</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importance of PPE when providing mouth care</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supporting mouth care for others</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oral health risk assessments and care plans</a:t>
            </a:r>
          </a:p>
          <a:p>
            <a:pPr marL="342900" indent="-228600">
              <a:lnSpc>
                <a:spcPct val="90000"/>
              </a:lnSpc>
              <a:spcBef>
                <a:spcPts val="6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using daily mouth care record sheets</a:t>
            </a:r>
          </a:p>
          <a:p>
            <a:pPr marL="342900" indent="-228600">
              <a:lnSpc>
                <a:spcPct val="90000"/>
              </a:lnSpc>
              <a:buFont typeface="Arial" panose="020B0604020202020204" pitchFamily="34" charset="0"/>
              <a:buChar char="•"/>
            </a:pPr>
            <a:endParaRPr lang="en-US" sz="1200" dirty="0"/>
          </a:p>
          <a:p>
            <a:pPr marL="342900" indent="-228600">
              <a:lnSpc>
                <a:spcPct val="90000"/>
              </a:lnSpc>
              <a:buFont typeface="Arial" panose="020B0604020202020204" pitchFamily="34" charset="0"/>
              <a:buChar char="•"/>
            </a:pPr>
            <a:endParaRPr lang="en-US" sz="1200" dirty="0"/>
          </a:p>
          <a:p>
            <a:pPr marL="342900" indent="-228600">
              <a:lnSpc>
                <a:spcPct val="90000"/>
              </a:lnSpc>
              <a:buFont typeface="Arial" panose="020B0604020202020204" pitchFamily="34" charset="0"/>
              <a:buChar char="•"/>
            </a:pPr>
            <a:endParaRPr lang="en-US" sz="1200" dirty="0"/>
          </a:p>
          <a:p>
            <a:pPr indent="-228600">
              <a:lnSpc>
                <a:spcPct val="90000"/>
              </a:lnSpc>
              <a:buFont typeface="Arial" panose="020B0604020202020204" pitchFamily="34" charset="0"/>
              <a:buChar char="•"/>
            </a:pPr>
            <a:endParaRPr lang="en-US" sz="1200" dirty="0"/>
          </a:p>
        </p:txBody>
      </p:sp>
      <p:sp>
        <p:nvSpPr>
          <p:cNvPr id="14" name="Rectangle 13">
            <a:extLst>
              <a:ext uri="{FF2B5EF4-FFF2-40B4-BE49-F238E27FC236}">
                <a16:creationId xmlns:a16="http://schemas.microsoft.com/office/drawing/2014/main" id="{3F5291F0-8551-0945-82EA-87DDFB22C9B0}"/>
              </a:ext>
            </a:extLst>
          </p:cNvPr>
          <p:cNvSpPr/>
          <p:nvPr/>
        </p:nvSpPr>
        <p:spPr>
          <a:xfrm>
            <a:off x="4450813" y="3244334"/>
            <a:ext cx="242374" cy="369332"/>
          </a:xfrm>
          <a:prstGeom prst="rect">
            <a:avLst/>
          </a:prstGeom>
        </p:spPr>
        <p:txBody>
          <a:bodyPr wrap="none">
            <a:spAutoFit/>
          </a:bodyPr>
          <a:lstStyle/>
          <a:p>
            <a:pPr>
              <a:spcAft>
                <a:spcPts val="600"/>
              </a:spcAft>
            </a:pPr>
            <a:r>
              <a:rPr lang="en-GB" dirty="0">
                <a:solidFill>
                  <a:srgbClr val="000000"/>
                </a:solidFill>
                <a:latin typeface="Times" pitchFamily="2" charset="0"/>
              </a:rPr>
              <a:t> </a:t>
            </a:r>
            <a:endParaRPr lang="en-US"/>
          </a:p>
        </p:txBody>
      </p:sp>
      <p:sp>
        <p:nvSpPr>
          <p:cNvPr id="20" name="TextBox 19">
            <a:extLst>
              <a:ext uri="{FF2B5EF4-FFF2-40B4-BE49-F238E27FC236}">
                <a16:creationId xmlns:a16="http://schemas.microsoft.com/office/drawing/2014/main" id="{732EFC0F-A187-4A65-9B78-F12C62E5CBC9}"/>
              </a:ext>
            </a:extLst>
          </p:cNvPr>
          <p:cNvSpPr txBox="1"/>
          <p:nvPr/>
        </p:nvSpPr>
        <p:spPr>
          <a:xfrm>
            <a:off x="0" y="-27384"/>
            <a:ext cx="739095" cy="6858000"/>
          </a:xfrm>
          <a:prstGeom prst="rect">
            <a:avLst/>
          </a:prstGeom>
          <a:solidFill>
            <a:schemeClr val="accent6"/>
          </a:solidFill>
        </p:spPr>
        <p:txBody>
          <a:bodyPr wrap="square" rtlCol="0">
            <a:spAutoFit/>
          </a:bodyPr>
          <a:lstStyle/>
          <a:p>
            <a:endParaRPr lang="en-GB" dirty="0"/>
          </a:p>
        </p:txBody>
      </p:sp>
      <p:pic>
        <p:nvPicPr>
          <p:cNvPr id="2" name="Audio 1">
            <a:hlinkClick r:id="" action="ppaction://media"/>
            <a:extLst>
              <a:ext uri="{FF2B5EF4-FFF2-40B4-BE49-F238E27FC236}">
                <a16:creationId xmlns:a16="http://schemas.microsoft.com/office/drawing/2014/main" id="{F371EBB8-CCC6-5E41-A49C-209F3A4D9E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3742113"/>
      </p:ext>
    </p:extLst>
  </p:cSld>
  <p:clrMapOvr>
    <a:masterClrMapping/>
  </p:clrMapOvr>
  <mc:AlternateContent xmlns:mc="http://schemas.openxmlformats.org/markup-compatibility/2006" xmlns:p14="http://schemas.microsoft.com/office/powerpoint/2010/main">
    <mc:Choice Requires="p14">
      <p:transition spd="slow" p14:dur="2000" advTm="34358"/>
    </mc:Choice>
    <mc:Fallback xmlns="">
      <p:transition spd="slow" advTm="3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45155F-6A74-AB46-B9DB-DE03CF168387}"/>
              </a:ext>
            </a:extLst>
          </p:cNvPr>
          <p:cNvSpPr>
            <a:spLocks noGrp="1"/>
          </p:cNvSpPr>
          <p:nvPr>
            <p:ph type="ctrTitle"/>
          </p:nvPr>
        </p:nvSpPr>
        <p:spPr>
          <a:xfrm>
            <a:off x="0" y="0"/>
            <a:ext cx="9144000" cy="720080"/>
          </a:xfrm>
          <a:solidFill>
            <a:schemeClr val="accent6"/>
          </a:solidFill>
        </p:spPr>
        <p:txBody>
          <a:bodyPr>
            <a:noAutofit/>
          </a:bodyPr>
          <a:lstStyle/>
          <a:p>
            <a:pPr algn="l"/>
            <a:r>
              <a:rPr lang="en-GB" sz="3600" b="1" dirty="0">
                <a:solidFill>
                  <a:schemeClr val="bg1"/>
                </a:solidFill>
              </a:rPr>
              <a:t>Local Guidance and Tools</a:t>
            </a:r>
          </a:p>
        </p:txBody>
      </p:sp>
      <p:pic>
        <p:nvPicPr>
          <p:cNvPr id="8" name="Picture 7" descr="A screenshot of a cell phone&#10;&#10;Description automatically generated">
            <a:extLst>
              <a:ext uri="{FF2B5EF4-FFF2-40B4-BE49-F238E27FC236}">
                <a16:creationId xmlns:a16="http://schemas.microsoft.com/office/drawing/2014/main" id="{C2167427-E513-4F4B-B3DA-8DC5570D5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700" y="3590513"/>
            <a:ext cx="2152129" cy="3051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Rectangle 10">
            <a:extLst>
              <a:ext uri="{FF2B5EF4-FFF2-40B4-BE49-F238E27FC236}">
                <a16:creationId xmlns:a16="http://schemas.microsoft.com/office/drawing/2014/main" id="{6F92B9BF-A7BA-5540-91A8-C4FE7C0677BA}"/>
              </a:ext>
            </a:extLst>
          </p:cNvPr>
          <p:cNvSpPr/>
          <p:nvPr/>
        </p:nvSpPr>
        <p:spPr>
          <a:xfrm>
            <a:off x="92685" y="764704"/>
            <a:ext cx="8871803" cy="2677656"/>
          </a:xfrm>
          <a:prstGeom prst="rect">
            <a:avLst/>
          </a:prstGeom>
        </p:spPr>
        <p:txBody>
          <a:bodyPr wrap="square">
            <a:spAutoFit/>
          </a:bodyPr>
          <a:lstStyle/>
          <a:p>
            <a:pPr>
              <a:spcBef>
                <a:spcPct val="20000"/>
              </a:spcBef>
              <a:defRPr/>
            </a:pPr>
            <a:r>
              <a:rPr lang="en-GB" altLang="en-US" sz="2400" b="1" dirty="0">
                <a:solidFill>
                  <a:schemeClr val="tx2"/>
                </a:solidFill>
                <a:latin typeface="Arial" panose="020B0604020202020204" pitchFamily="34" charset="0"/>
                <a:cs typeface="Arial" panose="020B0604020202020204" pitchFamily="34" charset="0"/>
              </a:rPr>
              <a:t>Guidance and Tools </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Mouth Care Policy</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Mouth care assessments / individual care plan and daily log sheets</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Level of support prompt sheet</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Audit and assessment sheets </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Dental care products </a:t>
            </a: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Resources and contacts</a:t>
            </a:r>
          </a:p>
        </p:txBody>
      </p:sp>
      <p:sp>
        <p:nvSpPr>
          <p:cNvPr id="14" name="Rectangle 13">
            <a:extLst>
              <a:ext uri="{FF2B5EF4-FFF2-40B4-BE49-F238E27FC236}">
                <a16:creationId xmlns:a16="http://schemas.microsoft.com/office/drawing/2014/main" id="{3F5291F0-8551-0945-82EA-87DDFB22C9B0}"/>
              </a:ext>
            </a:extLst>
          </p:cNvPr>
          <p:cNvSpPr/>
          <p:nvPr/>
        </p:nvSpPr>
        <p:spPr>
          <a:xfrm>
            <a:off x="4450813" y="3244334"/>
            <a:ext cx="242374" cy="369332"/>
          </a:xfrm>
          <a:prstGeom prst="rect">
            <a:avLst/>
          </a:prstGeom>
        </p:spPr>
        <p:txBody>
          <a:bodyPr wrap="none">
            <a:spAutoFit/>
          </a:bodyPr>
          <a:lstStyle/>
          <a:p>
            <a:r>
              <a:rPr lang="en-GB" dirty="0">
                <a:solidFill>
                  <a:srgbClr val="000000"/>
                </a:solidFill>
                <a:latin typeface="Times" pitchFamily="2" charset="0"/>
              </a:rPr>
              <a:t> </a:t>
            </a:r>
            <a:endParaRPr lang="en-US" dirty="0"/>
          </a:p>
        </p:txBody>
      </p:sp>
      <p:pic>
        <p:nvPicPr>
          <p:cNvPr id="6" name="Content Placeholder 5">
            <a:extLst>
              <a:ext uri="{FF2B5EF4-FFF2-40B4-BE49-F238E27FC236}">
                <a16:creationId xmlns:a16="http://schemas.microsoft.com/office/drawing/2014/main" id="{E37BDEE7-1CD8-2049-A742-43031134A316}"/>
              </a:ext>
            </a:extLst>
          </p:cNvPr>
          <p:cNvPicPr>
            <a:picLocks noChangeAspect="1"/>
          </p:cNvPicPr>
          <p:nvPr/>
        </p:nvPicPr>
        <p:blipFill>
          <a:blip r:embed="rId6"/>
          <a:stretch>
            <a:fillRect/>
          </a:stretch>
        </p:blipFill>
        <p:spPr bwMode="auto">
          <a:xfrm>
            <a:off x="1765326" y="3590513"/>
            <a:ext cx="2195412" cy="29132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Audio 6">
            <a:hlinkClick r:id="" action="ppaction://media"/>
            <a:extLst>
              <a:ext uri="{FF2B5EF4-FFF2-40B4-BE49-F238E27FC236}">
                <a16:creationId xmlns:a16="http://schemas.microsoft.com/office/drawing/2014/main" id="{318C41C3-3D4C-1B4E-AF80-5C1BCC7316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89604456"/>
      </p:ext>
    </p:extLst>
  </p:cSld>
  <p:clrMapOvr>
    <a:masterClrMapping/>
  </p:clrMapOvr>
  <mc:AlternateContent xmlns:mc="http://schemas.openxmlformats.org/markup-compatibility/2006" xmlns:p14="http://schemas.microsoft.com/office/powerpoint/2010/main">
    <mc:Choice Requires="p14">
      <p:transition spd="slow" p14:dur="2000" advTm="45092"/>
    </mc:Choice>
    <mc:Fallback xmlns="">
      <p:transition spd="slow" advTm="4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704A6-476C-5647-A735-00AB1C707401}"/>
              </a:ext>
            </a:extLst>
          </p:cNvPr>
          <p:cNvSpPr>
            <a:spLocks noGrp="1"/>
          </p:cNvSpPr>
          <p:nvPr>
            <p:ph type="title"/>
          </p:nvPr>
        </p:nvSpPr>
        <p:spPr>
          <a:xfrm>
            <a:off x="-32742" y="-10216"/>
            <a:ext cx="9176742" cy="774920"/>
          </a:xfrm>
          <a:solidFill>
            <a:schemeClr val="accent6"/>
          </a:solidFill>
        </p:spPr>
        <p:txBody>
          <a:bodyPr>
            <a:noAutofit/>
          </a:bodyPr>
          <a:lstStyle/>
          <a:p>
            <a:pPr algn="l"/>
            <a:r>
              <a:rPr lang="en-GB" sz="3200" b="1" dirty="0">
                <a:solidFill>
                  <a:schemeClr val="bg1"/>
                </a:solidFill>
                <a:latin typeface="Arial" panose="020B0604020202020204" pitchFamily="34" charset="0"/>
                <a:ea typeface="Raleway"/>
                <a:cs typeface="Arial" panose="020B0604020202020204" pitchFamily="34" charset="0"/>
                <a:sym typeface="Raleway"/>
              </a:rPr>
              <a:t>Consent and Mental Capacity Act 2005</a:t>
            </a:r>
            <a:endParaRPr lang="en-GB" sz="32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D7FBAA7-FBC1-994E-AC0A-D498264F4394}"/>
              </a:ext>
            </a:extLst>
          </p:cNvPr>
          <p:cNvSpPr/>
          <p:nvPr/>
        </p:nvSpPr>
        <p:spPr>
          <a:xfrm>
            <a:off x="0" y="844257"/>
            <a:ext cx="8824354" cy="2800767"/>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Important to obtain consent before supporting client with their oral hygiene</a:t>
            </a:r>
          </a:p>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To be able to give consent, person needs to be able to:</a:t>
            </a:r>
          </a:p>
          <a:p>
            <a:pPr lvl="1">
              <a:spcBef>
                <a:spcPct val="20000"/>
              </a:spcBef>
              <a:defRPr/>
            </a:pPr>
            <a:r>
              <a:rPr lang="en-GB" altLang="en-US" sz="2200" dirty="0">
                <a:latin typeface="Arial" panose="020B0604020202020204" pitchFamily="34" charset="0"/>
                <a:cs typeface="Arial" panose="020B0604020202020204" pitchFamily="34" charset="0"/>
              </a:rPr>
              <a:t>- Understand what you propose to do</a:t>
            </a:r>
          </a:p>
          <a:p>
            <a:pPr lvl="1">
              <a:spcBef>
                <a:spcPct val="20000"/>
              </a:spcBef>
              <a:defRPr/>
            </a:pPr>
            <a:r>
              <a:rPr lang="en-GB" altLang="en-US" sz="2200" dirty="0">
                <a:latin typeface="Arial" panose="020B0604020202020204" pitchFamily="34" charset="0"/>
                <a:cs typeface="Arial" panose="020B0604020202020204" pitchFamily="34" charset="0"/>
              </a:rPr>
              <a:t>- Able to understand the benefits of having it/not having done</a:t>
            </a:r>
          </a:p>
          <a:p>
            <a:pPr lvl="1">
              <a:spcBef>
                <a:spcPct val="20000"/>
              </a:spcBef>
              <a:defRPr/>
            </a:pPr>
            <a:r>
              <a:rPr lang="en-GB" altLang="en-US" sz="2200" dirty="0">
                <a:latin typeface="Arial" panose="020B0604020202020204" pitchFamily="34" charset="0"/>
                <a:cs typeface="Arial" panose="020B0604020202020204" pitchFamily="34" charset="0"/>
              </a:rPr>
              <a:t>- Able to retain information long enough to make decision</a:t>
            </a:r>
          </a:p>
          <a:p>
            <a:pPr lvl="1">
              <a:spcBef>
                <a:spcPct val="20000"/>
              </a:spcBef>
              <a:defRPr/>
            </a:pPr>
            <a:r>
              <a:rPr lang="en-GB" altLang="en-US" sz="2200" dirty="0">
                <a:latin typeface="Arial" panose="020B0604020202020204" pitchFamily="34" charset="0"/>
                <a:cs typeface="Arial" panose="020B0604020202020204" pitchFamily="34" charset="0"/>
              </a:rPr>
              <a:t>- Able to communicate their decision</a:t>
            </a:r>
          </a:p>
        </p:txBody>
      </p:sp>
      <p:sp>
        <p:nvSpPr>
          <p:cNvPr id="8" name="Rectangle 7">
            <a:extLst>
              <a:ext uri="{FF2B5EF4-FFF2-40B4-BE49-F238E27FC236}">
                <a16:creationId xmlns:a16="http://schemas.microsoft.com/office/drawing/2014/main" id="{FEA77949-278C-4D4C-8B2F-B8B95BCEB3EE}"/>
              </a:ext>
            </a:extLst>
          </p:cNvPr>
          <p:cNvSpPr/>
          <p:nvPr/>
        </p:nvSpPr>
        <p:spPr>
          <a:xfrm>
            <a:off x="95551" y="3665461"/>
            <a:ext cx="8633252" cy="3003899"/>
          </a:xfrm>
          <a:prstGeom prst="rect">
            <a:avLst/>
          </a:prstGeom>
        </p:spPr>
        <p:txBody>
          <a:bodyPr wrap="square">
            <a:spAutoFit/>
          </a:bodyPr>
          <a:lstStyle/>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Where client lacks capacity to give consent, decision is taken under ‘best interest’ principles of Mental Capacity Act 2005</a:t>
            </a:r>
          </a:p>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Important to try and develop clients’ ability to consent before assuming ‘best interest’ decision. This can be achieved by working with client and their key workers</a:t>
            </a:r>
          </a:p>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Also use accessible information (e.g., easy read leaflets, words and pictures)</a:t>
            </a:r>
          </a:p>
          <a:p>
            <a:pPr marL="285750" indent="-285750">
              <a:spcBef>
                <a:spcPct val="20000"/>
              </a:spcBef>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Always document reasons if ‘best interest’ decision is needed</a:t>
            </a:r>
          </a:p>
        </p:txBody>
      </p:sp>
      <p:pic>
        <p:nvPicPr>
          <p:cNvPr id="9" name="Audio 8">
            <a:hlinkClick r:id="" action="ppaction://media"/>
            <a:extLst>
              <a:ext uri="{FF2B5EF4-FFF2-40B4-BE49-F238E27FC236}">
                <a16:creationId xmlns:a16="http://schemas.microsoft.com/office/drawing/2014/main" id="{E78C745C-370E-A544-9E83-DA45A06B3D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pic>
        <p:nvPicPr>
          <p:cNvPr id="5" name="Picture 4">
            <a:extLst>
              <a:ext uri="{FF2B5EF4-FFF2-40B4-BE49-F238E27FC236}">
                <a16:creationId xmlns:a16="http://schemas.microsoft.com/office/drawing/2014/main" id="{493FE359-5306-43B0-907A-5BEC39F72EF6}"/>
              </a:ext>
            </a:extLst>
          </p:cNvPr>
          <p:cNvPicPr>
            <a:picLocks noChangeAspect="1"/>
          </p:cNvPicPr>
          <p:nvPr/>
        </p:nvPicPr>
        <p:blipFill>
          <a:blip r:embed="rId7"/>
          <a:stretch>
            <a:fillRect/>
          </a:stretch>
        </p:blipFill>
        <p:spPr>
          <a:xfrm>
            <a:off x="7703964" y="89787"/>
            <a:ext cx="1224136" cy="54089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878725949"/>
      </p:ext>
    </p:extLst>
  </p:cSld>
  <p:clrMapOvr>
    <a:masterClrMapping/>
  </p:clrMapOvr>
  <mc:AlternateContent xmlns:mc="http://schemas.openxmlformats.org/markup-compatibility/2006" xmlns:p14="http://schemas.microsoft.com/office/powerpoint/2010/main">
    <mc:Choice Requires="p14">
      <p:transition spd="slow" p14:dur="2000" advTm="74950"/>
    </mc:Choice>
    <mc:Fallback xmlns="">
      <p:transition spd="slow" advTm="7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2" name="Rectangle 1"/>
          <p:cNvSpPr/>
          <p:nvPr/>
        </p:nvSpPr>
        <p:spPr>
          <a:xfrm>
            <a:off x="28530" y="618947"/>
            <a:ext cx="9144000" cy="6206490"/>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10000"/>
              </a:lnSpc>
              <a:spcBef>
                <a:spcPts val="600"/>
              </a:spcBef>
              <a:spcAft>
                <a:spcPts val="600"/>
              </a:spcAft>
              <a:defRPr/>
            </a:pPr>
            <a:r>
              <a:rPr lang="en-GB" altLang="en-US" sz="2400" b="1" dirty="0">
                <a:solidFill>
                  <a:schemeClr val="tx1"/>
                </a:solidFill>
                <a:latin typeface="Arial" panose="020B0604020202020204" pitchFamily="34" charset="0"/>
                <a:cs typeface="Arial" panose="020B0604020202020204" pitchFamily="34" charset="0"/>
              </a:rPr>
              <a:t>CQC expect registered managers to take account of nationally recognised guidance</a:t>
            </a:r>
          </a:p>
          <a:p>
            <a:pPr>
              <a:lnSpc>
                <a:spcPct val="110000"/>
              </a:lnSpc>
              <a:spcBef>
                <a:spcPts val="600"/>
              </a:spcBef>
              <a:spcAft>
                <a:spcPts val="600"/>
              </a:spcAft>
              <a:defRPr/>
            </a:pPr>
            <a:r>
              <a:rPr lang="en-GB" altLang="en-US" sz="2400" b="1" i="1" dirty="0">
                <a:solidFill>
                  <a:schemeClr val="accent6"/>
                </a:solidFill>
                <a:latin typeface="Arial" panose="020B0604020202020204" pitchFamily="34" charset="0"/>
                <a:cs typeface="Arial" panose="020B0604020202020204" pitchFamily="34" charset="0"/>
              </a:rPr>
              <a:t>Include evidence to show how                                                                 clients are supported to maintain                                           good oral health</a:t>
            </a:r>
          </a:p>
          <a:p>
            <a:pPr>
              <a:lnSpc>
                <a:spcPct val="110000"/>
              </a:lnSpc>
              <a:spcBef>
                <a:spcPts val="600"/>
              </a:spcBef>
              <a:spcAft>
                <a:spcPts val="600"/>
              </a:spcAft>
              <a:defRPr/>
            </a:pPr>
            <a:r>
              <a:rPr lang="en-GB" altLang="en-US" sz="2400" b="1" dirty="0">
                <a:latin typeface="Arial" panose="020B0604020202020204" pitchFamily="34" charset="0"/>
                <a:cs typeface="Arial" panose="020B0604020202020204" pitchFamily="34" charset="0"/>
              </a:rPr>
              <a:t>Mouth Care Policy should  include:</a:t>
            </a:r>
          </a:p>
          <a:p>
            <a:pPr marL="285750" indent="-285750">
              <a:lnSpc>
                <a:spcPct val="110000"/>
              </a:lnSpc>
              <a:spcBef>
                <a:spcPts val="600"/>
              </a:spcBef>
              <a:spcAft>
                <a:spcPts val="600"/>
              </a:spcAft>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a policy statement </a:t>
            </a:r>
          </a:p>
          <a:p>
            <a:pPr marL="285750" indent="-285750">
              <a:lnSpc>
                <a:spcPct val="110000"/>
              </a:lnSpc>
              <a:spcBef>
                <a:spcPts val="600"/>
              </a:spcBef>
              <a:spcAft>
                <a:spcPts val="600"/>
              </a:spcAft>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outline what the service will offer from                                                              care staff and managers</a:t>
            </a:r>
          </a:p>
          <a:p>
            <a:pPr marL="285750" indent="-285750">
              <a:lnSpc>
                <a:spcPct val="110000"/>
              </a:lnSpc>
              <a:spcBef>
                <a:spcPts val="600"/>
              </a:spcBef>
              <a:spcAft>
                <a:spcPts val="600"/>
              </a:spcAft>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give a summary of care </a:t>
            </a:r>
          </a:p>
          <a:p>
            <a:pPr marL="285750" indent="-285750">
              <a:lnSpc>
                <a:spcPct val="110000"/>
              </a:lnSpc>
              <a:spcBef>
                <a:spcPts val="600"/>
              </a:spcBef>
              <a:spcAft>
                <a:spcPts val="600"/>
              </a:spcAft>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give advice on staff training </a:t>
            </a:r>
          </a:p>
          <a:p>
            <a:pPr>
              <a:spcBef>
                <a:spcPct val="20000"/>
              </a:spcBef>
              <a:defRPr/>
            </a:pPr>
            <a:endParaRPr lang="en-GB" altLang="en-US" sz="2400" b="1" dirty="0">
              <a:solidFill>
                <a:schemeClr val="accent6"/>
              </a:solidFill>
              <a:latin typeface="Arial" panose="020B0604020202020204" pitchFamily="34" charset="0"/>
              <a:cs typeface="Arial" panose="020B0604020202020204" pitchFamily="34" charset="0"/>
            </a:endParaRPr>
          </a:p>
        </p:txBody>
      </p:sp>
      <p:pic>
        <p:nvPicPr>
          <p:cNvPr id="6" name="Picture 5" descr="A screenshot of a social media post&#10;&#10;Description automatically generated">
            <a:extLst>
              <a:ext uri="{FF2B5EF4-FFF2-40B4-BE49-F238E27FC236}">
                <a16:creationId xmlns:a16="http://schemas.microsoft.com/office/drawing/2014/main" id="{242D7A07-3779-1641-88FC-672C7D1E8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4148" y="1649017"/>
            <a:ext cx="3263952" cy="49099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a:extLst>
              <a:ext uri="{FF2B5EF4-FFF2-40B4-BE49-F238E27FC236}">
                <a16:creationId xmlns:a16="http://schemas.microsoft.com/office/drawing/2014/main" id="{880D7594-365B-044A-A0BD-161977F14EF6}"/>
              </a:ext>
            </a:extLst>
          </p:cNvPr>
          <p:cNvSpPr/>
          <p:nvPr/>
        </p:nvSpPr>
        <p:spPr>
          <a:xfrm>
            <a:off x="0" y="-27384"/>
            <a:ext cx="9201150" cy="64633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GB" sz="3600" b="1" dirty="0">
                <a:solidFill>
                  <a:schemeClr val="bg1"/>
                </a:solidFill>
                <a:ea typeface="Raleway"/>
                <a:cs typeface="Raleway"/>
                <a:sym typeface="Raleway"/>
              </a:rPr>
              <a:t>Mouth Care Policy</a:t>
            </a:r>
            <a:endParaRPr lang="en-US" sz="3600" dirty="0">
              <a:solidFill>
                <a:schemeClr val="bg1"/>
              </a:solidFill>
            </a:endParaRPr>
          </a:p>
        </p:txBody>
      </p:sp>
      <p:pic>
        <p:nvPicPr>
          <p:cNvPr id="5" name="Audio 4">
            <a:hlinkClick r:id="" action="ppaction://media"/>
            <a:extLst>
              <a:ext uri="{FF2B5EF4-FFF2-40B4-BE49-F238E27FC236}">
                <a16:creationId xmlns:a16="http://schemas.microsoft.com/office/drawing/2014/main" id="{6ECEC97C-40C6-EC41-875D-9CF99F91AB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4" name="Rectangle 3">
            <a:extLst>
              <a:ext uri="{FF2B5EF4-FFF2-40B4-BE49-F238E27FC236}">
                <a16:creationId xmlns:a16="http://schemas.microsoft.com/office/drawing/2014/main" id="{7A1538F2-67ED-F146-A461-4F86147E0112}"/>
              </a:ext>
            </a:extLst>
          </p:cNvPr>
          <p:cNvSpPr/>
          <p:nvPr/>
        </p:nvSpPr>
        <p:spPr>
          <a:xfrm>
            <a:off x="6660232" y="1196507"/>
            <a:ext cx="995401" cy="369332"/>
          </a:xfrm>
          <a:prstGeom prst="rect">
            <a:avLst/>
          </a:prstGeom>
        </p:spPr>
        <p:txBody>
          <a:bodyPr wrap="none">
            <a:spAutoFit/>
          </a:bodyPr>
          <a:lstStyle/>
          <a:p>
            <a:pPr algn="ctr"/>
            <a:r>
              <a:rPr lang="en-GB" b="1" dirty="0">
                <a:solidFill>
                  <a:schemeClr val="accent6">
                    <a:lumMod val="75000"/>
                  </a:schemeClr>
                </a:solidFill>
              </a:rPr>
              <a:t>Example</a:t>
            </a:r>
          </a:p>
        </p:txBody>
      </p:sp>
    </p:spTree>
    <p:custDataLst>
      <p:tags r:id="rId1"/>
    </p:custDataLst>
    <p:extLst>
      <p:ext uri="{BB962C8B-B14F-4D97-AF65-F5344CB8AC3E}">
        <p14:creationId xmlns:p14="http://schemas.microsoft.com/office/powerpoint/2010/main" val="3105572956"/>
      </p:ext>
    </p:extLst>
  </p:cSld>
  <p:clrMapOvr>
    <a:masterClrMapping/>
  </p:clrMapOvr>
  <mc:AlternateContent xmlns:mc="http://schemas.openxmlformats.org/markup-compatibility/2006" xmlns:p14="http://schemas.microsoft.com/office/powerpoint/2010/main">
    <mc:Choice Requires="p14">
      <p:transition spd="slow" p14:dur="2000" advTm="42807"/>
    </mc:Choice>
    <mc:Fallback xmlns="">
      <p:transition spd="slow" advTm="4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7CF935-0496-9145-B923-93C93F75CC87}"/>
              </a:ext>
            </a:extLst>
          </p:cNvPr>
          <p:cNvPicPr>
            <a:picLocks noChangeAspect="1"/>
          </p:cNvPicPr>
          <p:nvPr/>
        </p:nvPicPr>
        <p:blipFill rotWithShape="1">
          <a:blip r:embed="rId6"/>
          <a:srcRect t="4168"/>
          <a:stretch/>
        </p:blipFill>
        <p:spPr>
          <a:xfrm>
            <a:off x="198133" y="980728"/>
            <a:ext cx="3383647" cy="5373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527E7609-0F9E-9044-BF1B-5FBED4BA8CA7}"/>
              </a:ext>
            </a:extLst>
          </p:cNvPr>
          <p:cNvSpPr/>
          <p:nvPr/>
        </p:nvSpPr>
        <p:spPr>
          <a:xfrm>
            <a:off x="3779912" y="476672"/>
            <a:ext cx="5292080" cy="3954929"/>
          </a:xfrm>
          <a:prstGeom prst="rect">
            <a:avLst/>
          </a:prstGeom>
        </p:spPr>
        <p:txBody>
          <a:bodyPr wrap="square">
            <a:spAutoFit/>
          </a:bodyPr>
          <a:lstStyle/>
          <a:p>
            <a:pPr>
              <a:spcBef>
                <a:spcPts val="300"/>
              </a:spcBef>
              <a:spcAft>
                <a:spcPts val="300"/>
              </a:spcAft>
            </a:pPr>
            <a:r>
              <a:rPr lang="en-US" sz="2200" b="1" dirty="0">
                <a:solidFill>
                  <a:schemeClr val="tx2"/>
                </a:solidFill>
                <a:latin typeface="Arial" panose="020B0604020202020204" pitchFamily="34" charset="0"/>
                <a:cs typeface="Arial" panose="020B0604020202020204" pitchFamily="34" charset="0"/>
              </a:rPr>
              <a:t>When providing mouth care for residents/clients, PPE must be worn to prevent contact and droplet transmission</a:t>
            </a:r>
            <a:r>
              <a:rPr lang="en-US" sz="2000" dirty="0">
                <a:solidFill>
                  <a:schemeClr val="tx2"/>
                </a:solidFill>
                <a:latin typeface="Arial" panose="020B0604020202020204" pitchFamily="34" charset="0"/>
                <a:cs typeface="Arial" panose="020B0604020202020204" pitchFamily="34" charset="0"/>
              </a:rPr>
              <a:t>.</a:t>
            </a:r>
          </a:p>
          <a:p>
            <a:pPr>
              <a:spcBef>
                <a:spcPts val="300"/>
              </a:spcBef>
              <a:spcAft>
                <a:spcPts val="300"/>
              </a:spcAft>
            </a:pPr>
            <a:r>
              <a:rPr lang="en-US" sz="2000" dirty="0">
                <a:latin typeface="Arial" panose="020B0604020202020204" pitchFamily="34" charset="0"/>
                <a:cs typeface="Arial" panose="020B0604020202020204" pitchFamily="34" charset="0"/>
              </a:rPr>
              <a:t>Delivering mouth care is not an aerosol generating procedure, so PPE includes: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Disposable 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Plastic apron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Fluid resistant masks </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 Eye protection/visor</a:t>
            </a:r>
          </a:p>
          <a:p>
            <a:pPr lvl="1"/>
            <a:endParaRPr lang="en-GB" sz="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E2F83E-2F81-324A-A5FE-2DB162B845E4}"/>
              </a:ext>
            </a:extLst>
          </p:cNvPr>
          <p:cNvSpPr/>
          <p:nvPr/>
        </p:nvSpPr>
        <p:spPr>
          <a:xfrm>
            <a:off x="3779912" y="4149080"/>
            <a:ext cx="4803653" cy="2669962"/>
          </a:xfrm>
          <a:prstGeom prst="rect">
            <a:avLst/>
          </a:prstGeom>
        </p:spPr>
        <p:txBody>
          <a:bodyPr wrap="square">
            <a:spAutoFit/>
          </a:bodyPr>
          <a:lstStyle/>
          <a:p>
            <a:pPr>
              <a:spcBef>
                <a:spcPts val="300"/>
              </a:spcBef>
              <a:spcAft>
                <a:spcPts val="300"/>
              </a:spcAft>
            </a:pPr>
            <a:r>
              <a:rPr lang="en-GB" sz="2000" dirty="0">
                <a:latin typeface="Arial" panose="020B0604020202020204" pitchFamily="34" charset="0"/>
                <a:cs typeface="Arial" panose="020B0604020202020204" pitchFamily="34" charset="0"/>
              </a:rPr>
              <a:t>Some clients/residents may require use of enhanced PPE e.g., ventilated clients: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Eye protection/visor</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FFP3 Respirator mask</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Long-sleeved disposable gown</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Gloves</a:t>
            </a:r>
          </a:p>
          <a:p>
            <a:pPr marL="180000" lvl="1" indent="360000">
              <a:spcBef>
                <a:spcPts val="300"/>
              </a:spcBef>
              <a:spcAft>
                <a:spcPts val="300"/>
              </a:spcAft>
              <a:buFont typeface="+mj-lt"/>
              <a:buAutoNum type="arabicPeriod"/>
            </a:pPr>
            <a:r>
              <a:rPr lang="en-GB" sz="2000" dirty="0">
                <a:latin typeface="Arial" panose="020B0604020202020204" pitchFamily="34" charset="0"/>
                <a:cs typeface="Arial" panose="020B0604020202020204" pitchFamily="34" charset="0"/>
              </a:rPr>
              <a:t>Apron </a:t>
            </a:r>
            <a:endParaRPr lang="en-US" sz="20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E3949D00-24A6-B844-96BF-76865ACB66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
        <p:nvSpPr>
          <p:cNvPr id="2" name="Rectangle 1">
            <a:extLst>
              <a:ext uri="{FF2B5EF4-FFF2-40B4-BE49-F238E27FC236}">
                <a16:creationId xmlns:a16="http://schemas.microsoft.com/office/drawing/2014/main" id="{F078DD55-4F53-AA46-8117-9CFB48092BD1}"/>
              </a:ext>
            </a:extLst>
          </p:cNvPr>
          <p:cNvSpPr/>
          <p:nvPr/>
        </p:nvSpPr>
        <p:spPr>
          <a:xfrm>
            <a:off x="0" y="-27384"/>
            <a:ext cx="9144000" cy="523220"/>
          </a:xfrm>
          <a:prstGeom prst="rect">
            <a:avLst/>
          </a:prstGeom>
          <a:solidFill>
            <a:schemeClr val="accent6"/>
          </a:solid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Importance of Personal Protective Equipment (PPE)</a:t>
            </a:r>
          </a:p>
        </p:txBody>
      </p:sp>
    </p:spTree>
    <p:custDataLst>
      <p:tags r:id="rId1"/>
    </p:custDataLst>
    <p:extLst>
      <p:ext uri="{BB962C8B-B14F-4D97-AF65-F5344CB8AC3E}">
        <p14:creationId xmlns:p14="http://schemas.microsoft.com/office/powerpoint/2010/main" val="97128573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84"/>
            <a:ext cx="9144000" cy="646331"/>
          </a:xfrm>
          <a:prstGeom prst="rect">
            <a:avLst/>
          </a:prstGeom>
          <a:solidFill>
            <a:schemeClr val="accent6"/>
          </a:solidFill>
        </p:spPr>
        <p:txBody>
          <a:bodyPr wrap="square">
            <a:spAutoFit/>
          </a:bodyPr>
          <a:lstStyle/>
          <a:p>
            <a:r>
              <a:rPr lang="en-GB" altLang="en-US" sz="3600" b="1" dirty="0">
                <a:solidFill>
                  <a:schemeClr val="bg1"/>
                </a:solidFill>
                <a:latin typeface="Arial" panose="020B0604020202020204" pitchFamily="34" charset="0"/>
                <a:cs typeface="Arial" panose="020B0604020202020204" pitchFamily="34" charset="0"/>
              </a:rPr>
              <a:t>Level of support</a:t>
            </a:r>
          </a:p>
        </p:txBody>
      </p:sp>
      <p:sp>
        <p:nvSpPr>
          <p:cNvPr id="6" name="Rectangle 5"/>
          <p:cNvSpPr/>
          <p:nvPr/>
        </p:nvSpPr>
        <p:spPr>
          <a:xfrm>
            <a:off x="208993" y="756858"/>
            <a:ext cx="5472608" cy="1384995"/>
          </a:xfrm>
          <a:prstGeom prst="rect">
            <a:avLst/>
          </a:prstGeom>
        </p:spPr>
        <p:txBody>
          <a:bodyPr wrap="square">
            <a:spAutoFit/>
          </a:bodyPr>
          <a:lstStyle/>
          <a:p>
            <a:pPr>
              <a:spcBef>
                <a:spcPct val="20000"/>
              </a:spcBef>
              <a:defRPr/>
            </a:pPr>
            <a:r>
              <a:rPr lang="en-GB" altLang="en-US" sz="2000" b="1" dirty="0">
                <a:solidFill>
                  <a:srgbClr val="003893"/>
                </a:solidFill>
                <a:latin typeface="Arial" panose="020B0604020202020204" pitchFamily="34" charset="0"/>
                <a:cs typeface="Arial" panose="020B0604020202020204" pitchFamily="34" charset="0"/>
              </a:rPr>
              <a:t>Independent</a:t>
            </a:r>
            <a:endParaRPr lang="en-GB" altLang="en-US" sz="2000" dirty="0">
              <a:latin typeface="Arial" panose="020B0604020202020204" pitchFamily="34" charset="0"/>
              <a:cs typeface="Arial" panose="020B0604020202020204" pitchFamily="34" charset="0"/>
            </a:endParaRP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Can get to a sink with no assistance, gather mouth care equipment, apply toothpaste, complete mouth care without intervention</a:t>
            </a:r>
          </a:p>
        </p:txBody>
      </p:sp>
      <p:sp>
        <p:nvSpPr>
          <p:cNvPr id="8" name="Rectangle 7"/>
          <p:cNvSpPr/>
          <p:nvPr/>
        </p:nvSpPr>
        <p:spPr>
          <a:xfrm>
            <a:off x="251520" y="2479644"/>
            <a:ext cx="5616624" cy="1384995"/>
          </a:xfrm>
          <a:prstGeom prst="rect">
            <a:avLst/>
          </a:prstGeom>
        </p:spPr>
        <p:txBody>
          <a:bodyPr wrap="square">
            <a:spAutoFit/>
          </a:bodyPr>
          <a:lstStyle/>
          <a:p>
            <a:pPr>
              <a:spcBef>
                <a:spcPct val="20000"/>
              </a:spcBef>
              <a:defRPr/>
            </a:pPr>
            <a:r>
              <a:rPr lang="en-GB" altLang="en-US" sz="2000" b="1" dirty="0">
                <a:solidFill>
                  <a:srgbClr val="003893"/>
                </a:solidFill>
                <a:latin typeface="Arial" panose="020B0604020202020204" pitchFamily="34" charset="0"/>
                <a:cs typeface="Arial" panose="020B0604020202020204" pitchFamily="34" charset="0"/>
              </a:rPr>
              <a:t>Some Assistance </a:t>
            </a:r>
            <a:endParaRPr lang="en-GB" altLang="en-US" sz="2000" dirty="0">
              <a:latin typeface="Arial" panose="020B0604020202020204" pitchFamily="34" charset="0"/>
              <a:cs typeface="Arial" panose="020B0604020202020204" pitchFamily="34" charset="0"/>
            </a:endParaRP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Unable to get to sink or needs help with mouth care, i.e., needs bowl, encouragement, reminder, help to remove dentures etc.</a:t>
            </a:r>
          </a:p>
        </p:txBody>
      </p:sp>
      <p:sp>
        <p:nvSpPr>
          <p:cNvPr id="13" name="Rectangle 12"/>
          <p:cNvSpPr/>
          <p:nvPr/>
        </p:nvSpPr>
        <p:spPr>
          <a:xfrm>
            <a:off x="209425" y="4186939"/>
            <a:ext cx="5248506" cy="1384995"/>
          </a:xfrm>
          <a:prstGeom prst="rect">
            <a:avLst/>
          </a:prstGeom>
        </p:spPr>
        <p:txBody>
          <a:bodyPr wrap="square">
            <a:spAutoFit/>
          </a:bodyPr>
          <a:lstStyle/>
          <a:p>
            <a:pPr>
              <a:spcBef>
                <a:spcPct val="20000"/>
              </a:spcBef>
              <a:defRPr/>
            </a:pPr>
            <a:r>
              <a:rPr lang="en-GB" altLang="en-US" sz="2000" b="1" dirty="0">
                <a:solidFill>
                  <a:srgbClr val="003893"/>
                </a:solidFill>
                <a:latin typeface="Arial" panose="020B0604020202020204" pitchFamily="34" charset="0"/>
                <a:cs typeface="Arial" panose="020B0604020202020204" pitchFamily="34" charset="0"/>
              </a:rPr>
              <a:t>Fully dependent</a:t>
            </a:r>
            <a:endParaRPr lang="en-GB" altLang="en-US" sz="2000" dirty="0">
              <a:latin typeface="Arial" panose="020B0604020202020204" pitchFamily="34" charset="0"/>
              <a:cs typeface="Arial" panose="020B0604020202020204" pitchFamily="34" charset="0"/>
            </a:endParaRPr>
          </a:p>
          <a:p>
            <a:pPr marL="285750" indent="-285750">
              <a:spcBef>
                <a:spcPct val="20000"/>
              </a:spcBef>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Unable to carry out mouth care on their own due to dementia, stroke, end of life care</a:t>
            </a:r>
          </a:p>
        </p:txBody>
      </p:sp>
      <p:pic>
        <p:nvPicPr>
          <p:cNvPr id="14" name="Picture 13" descr="https://terranova.org/wp-content/uploads/2014/06/Brush-Those-Teeth-Dentures-Mouth-Care-for-the-Dependent-Elderly_5-425x341.png"/>
          <p:cNvPicPr/>
          <p:nvPr/>
        </p:nvPicPr>
        <p:blipFill rotWithShape="1">
          <a:blip r:embed="rId6">
            <a:extLst>
              <a:ext uri="{28A0092B-C50C-407E-A947-70E740481C1C}">
                <a14:useLocalDpi xmlns:a14="http://schemas.microsoft.com/office/drawing/2010/main" val="0"/>
              </a:ext>
            </a:extLst>
          </a:blip>
          <a:srcRect l="1370" r="1"/>
          <a:stretch/>
        </p:blipFill>
        <p:spPr bwMode="auto">
          <a:xfrm>
            <a:off x="6126882" y="2533067"/>
            <a:ext cx="2423216" cy="1544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Image result for help with tooth brushing photos elderly">
            <a:hlinkClick r:id="rId7"/>
          </p:cNvPr>
          <p:cNvPicPr/>
          <p:nvPr/>
        </p:nvPicPr>
        <p:blipFill rotWithShape="1">
          <a:blip r:embed="rId8">
            <a:extLst>
              <a:ext uri="{28A0092B-C50C-407E-A947-70E740481C1C}">
                <a14:useLocalDpi xmlns:a14="http://schemas.microsoft.com/office/drawing/2010/main" val="0"/>
              </a:ext>
            </a:extLst>
          </a:blip>
          <a:srcRect l="6642"/>
          <a:stretch/>
        </p:blipFill>
        <p:spPr bwMode="auto">
          <a:xfrm>
            <a:off x="6161821" y="4317322"/>
            <a:ext cx="2374687" cy="1471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8C5BDC4D-8E65-5945-BEEE-75E23DA0ED20}"/>
              </a:ext>
            </a:extLst>
          </p:cNvPr>
          <p:cNvSpPr/>
          <p:nvPr/>
        </p:nvSpPr>
        <p:spPr>
          <a:xfrm>
            <a:off x="-4544" y="5644769"/>
            <a:ext cx="6107634" cy="430887"/>
          </a:xfrm>
          <a:prstGeom prst="rect">
            <a:avLst/>
          </a:prstGeom>
        </p:spPr>
        <p:txBody>
          <a:bodyPr wrap="square">
            <a:spAutoFit/>
          </a:bodyPr>
          <a:lstStyle/>
          <a:p>
            <a:pPr algn="ctr"/>
            <a:r>
              <a:rPr lang="en-GB" altLang="en-US" sz="2200" b="1" dirty="0">
                <a:solidFill>
                  <a:schemeClr val="accent6">
                    <a:lumMod val="50000"/>
                  </a:schemeClr>
                </a:solidFill>
                <a:latin typeface="Arial" panose="020B0604020202020204" pitchFamily="34" charset="0"/>
                <a:cs typeface="Arial" panose="020B0604020202020204" pitchFamily="34" charset="0"/>
              </a:rPr>
              <a:t>Record any help given on daily log sheet</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4164019-C2F1-324B-A8DE-56162DD7415F}"/>
              </a:ext>
            </a:extLst>
          </p:cNvPr>
          <p:cNvSpPr/>
          <p:nvPr/>
        </p:nvSpPr>
        <p:spPr>
          <a:xfrm>
            <a:off x="0" y="6239053"/>
            <a:ext cx="9144000" cy="646331"/>
          </a:xfrm>
          <a:prstGeom prst="rect">
            <a:avLst/>
          </a:prstGeom>
          <a:solidFill>
            <a:schemeClr val="accent6"/>
          </a:solidFill>
        </p:spPr>
        <p:txBody>
          <a:bodyPr wrap="square">
            <a:spAutoFit/>
          </a:bodyPr>
          <a:lstStyle/>
          <a:p>
            <a:pPr algn="ctr"/>
            <a:r>
              <a:rPr lang="en-GB" altLang="en-US" sz="3600" b="1" dirty="0">
                <a:solidFill>
                  <a:schemeClr val="bg1"/>
                </a:solidFill>
              </a:rPr>
              <a:t>Prompt, encourage and support </a:t>
            </a:r>
            <a:endParaRPr lang="en-US" sz="3600" b="1" dirty="0">
              <a:solidFill>
                <a:schemeClr val="bg1"/>
              </a:solidFill>
            </a:endParaRPr>
          </a:p>
        </p:txBody>
      </p:sp>
      <p:pic>
        <p:nvPicPr>
          <p:cNvPr id="10" name="Picture 9">
            <a:extLst>
              <a:ext uri="{FF2B5EF4-FFF2-40B4-BE49-F238E27FC236}">
                <a16:creationId xmlns:a16="http://schemas.microsoft.com/office/drawing/2014/main" id="{35A8F96D-3843-FF40-A89E-675DFBCEB017}"/>
              </a:ext>
            </a:extLst>
          </p:cNvPr>
          <p:cNvPicPr>
            <a:picLocks noChangeAspect="1"/>
          </p:cNvPicPr>
          <p:nvPr/>
        </p:nvPicPr>
        <p:blipFill>
          <a:blip r:embed="rId9"/>
          <a:stretch>
            <a:fillRect/>
          </a:stretch>
        </p:blipFill>
        <p:spPr>
          <a:xfrm>
            <a:off x="6109225" y="731185"/>
            <a:ext cx="2423215" cy="161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Audio 16">
            <a:hlinkClick r:id="" action="ppaction://media"/>
            <a:extLst>
              <a:ext uri="{FF2B5EF4-FFF2-40B4-BE49-F238E27FC236}">
                <a16:creationId xmlns:a16="http://schemas.microsoft.com/office/drawing/2014/main" id="{0DB58476-7F30-3843-9197-F1A1CB04C53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66131154"/>
      </p:ext>
    </p:extLst>
  </p:cSld>
  <p:clrMapOvr>
    <a:masterClrMapping/>
  </p:clrMapOvr>
  <mc:AlternateContent xmlns:mc="http://schemas.openxmlformats.org/markup-compatibility/2006" xmlns:p14="http://schemas.microsoft.com/office/powerpoint/2010/main">
    <mc:Choice Requires="p14">
      <p:transition spd="slow" p14:dur="2000" advTm="58198"/>
    </mc:Choice>
    <mc:Fallback xmlns="">
      <p:transition spd="slow" advTm="5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7"/>
                </p:tgtEl>
              </p:cMediaNode>
            </p:audio>
          </p:childTnLst>
        </p:cTn>
      </p:par>
    </p:tnLst>
    <p:bldLst>
      <p:bldP spid="6" grpId="0"/>
      <p:bldP spid="8"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DFC08A-3948-6040-BFCB-5FFED2E0C588}"/>
              </a:ext>
            </a:extLst>
          </p:cNvPr>
          <p:cNvSpPr/>
          <p:nvPr/>
        </p:nvSpPr>
        <p:spPr>
          <a:xfrm>
            <a:off x="129538" y="815419"/>
            <a:ext cx="4303468" cy="5755422"/>
          </a:xfrm>
          <a:prstGeom prst="rect">
            <a:avLst/>
          </a:prstGeom>
        </p:spPr>
        <p:txBody>
          <a:bodyPr wrap="square">
            <a:spAutoFit/>
          </a:bodyPr>
          <a:lstStyle/>
          <a:p>
            <a:pPr>
              <a:spcBef>
                <a:spcPts val="600"/>
              </a:spcBef>
              <a:spcAft>
                <a:spcPts val="600"/>
              </a:spcAft>
            </a:pPr>
            <a:r>
              <a:rPr lang="en-US" altLang="en-US" sz="2200" b="1" dirty="0">
                <a:solidFill>
                  <a:schemeClr val="accent6">
                    <a:lumMod val="75000"/>
                  </a:schemeClr>
                </a:solidFill>
                <a:latin typeface="Arial" panose="020B0604020202020204" pitchFamily="34" charset="0"/>
                <a:cs typeface="Arial" panose="020B0604020202020204" pitchFamily="34" charset="0"/>
              </a:rPr>
              <a:t>Should be completed as soon as possible after accepting a client for care, (ideally within 24 hours) The document will become part of  clients’ personal care plan.</a:t>
            </a:r>
            <a:endParaRPr lang="en-US" altLang="en-US" sz="2200" dirty="0">
              <a:solidFill>
                <a:schemeClr val="accent6">
                  <a:lumMod val="75000"/>
                </a:schemeClr>
              </a:solidFill>
              <a:latin typeface="Arial" panose="020B0604020202020204" pitchFamily="34" charset="0"/>
              <a:cs typeface="Arial" panose="020B0604020202020204" pitchFamily="34" charset="0"/>
            </a:endParaRPr>
          </a:p>
          <a:p>
            <a:pPr>
              <a:spcBef>
                <a:spcPts val="600"/>
              </a:spcBef>
              <a:spcAft>
                <a:spcPts val="600"/>
              </a:spcAft>
              <a:defRPr/>
            </a:pPr>
            <a:r>
              <a:rPr lang="en-US" altLang="en-US" sz="2200" dirty="0">
                <a:latin typeface="Arial" panose="020B0604020202020204" pitchFamily="34" charset="0"/>
                <a:cs typeface="Arial" panose="020B0604020202020204" pitchFamily="34" charset="0"/>
              </a:rPr>
              <a:t>Records condition of: -</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Lips</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Tongue</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Teeth &amp; gums</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If dentures are present and if they are labelled</a:t>
            </a:r>
          </a:p>
          <a:p>
            <a:pPr marL="180000" indent="-180000">
              <a:spcBef>
                <a:spcPts val="600"/>
              </a:spcBef>
              <a:spcAft>
                <a:spcPts val="600"/>
              </a:spcAft>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Type of mouth care equipment used/preferred</a:t>
            </a:r>
          </a:p>
        </p:txBody>
      </p:sp>
      <p:pic>
        <p:nvPicPr>
          <p:cNvPr id="6" name="Picture 5" descr="A screenshot of a cell phone&#10;&#10;Description automatically generated">
            <a:extLst>
              <a:ext uri="{FF2B5EF4-FFF2-40B4-BE49-F238E27FC236}">
                <a16:creationId xmlns:a16="http://schemas.microsoft.com/office/drawing/2014/main" id="{220B3801-3248-0D40-ADE8-D8DC57D83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0996" y="1045765"/>
            <a:ext cx="4014252" cy="552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AAD04DDF-76F4-F947-B1F3-A682CA0EF116}"/>
              </a:ext>
            </a:extLst>
          </p:cNvPr>
          <p:cNvSpPr/>
          <p:nvPr/>
        </p:nvSpPr>
        <p:spPr>
          <a:xfrm>
            <a:off x="0" y="-27384"/>
            <a:ext cx="9143999" cy="584775"/>
          </a:xfrm>
          <a:prstGeom prst="rect">
            <a:avLst/>
          </a:prstGeom>
          <a:solidFill>
            <a:schemeClr val="accent6"/>
          </a:solidFill>
        </p:spPr>
        <p:txBody>
          <a:bodyPr wrap="square">
            <a:spAutoFit/>
          </a:bodyPr>
          <a:lstStyle/>
          <a:p>
            <a:r>
              <a:rPr lang="en-US" altLang="en-US" sz="3200" b="1" dirty="0">
                <a:solidFill>
                  <a:schemeClr val="bg1"/>
                </a:solidFill>
                <a:latin typeface="Arial" panose="020B0604020202020204" pitchFamily="34" charset="0"/>
                <a:cs typeface="Arial" panose="020B0604020202020204" pitchFamily="34" charset="0"/>
              </a:rPr>
              <a:t> Oral Health Risk Assessment &amp; Care Plan </a:t>
            </a:r>
          </a:p>
        </p:txBody>
      </p:sp>
      <p:sp>
        <p:nvSpPr>
          <p:cNvPr id="2" name="Rectangle 1">
            <a:extLst>
              <a:ext uri="{FF2B5EF4-FFF2-40B4-BE49-F238E27FC236}">
                <a16:creationId xmlns:a16="http://schemas.microsoft.com/office/drawing/2014/main" id="{DDED6700-AE61-754A-BB7C-65C8D4778267}"/>
              </a:ext>
            </a:extLst>
          </p:cNvPr>
          <p:cNvSpPr/>
          <p:nvPr/>
        </p:nvSpPr>
        <p:spPr>
          <a:xfrm>
            <a:off x="6290802" y="557391"/>
            <a:ext cx="995401" cy="369332"/>
          </a:xfrm>
          <a:prstGeom prst="rect">
            <a:avLst/>
          </a:prstGeom>
        </p:spPr>
        <p:txBody>
          <a:bodyPr wrap="none">
            <a:spAutoFit/>
          </a:bodyPr>
          <a:lstStyle/>
          <a:p>
            <a:pPr algn="ctr"/>
            <a:r>
              <a:rPr lang="en-GB" b="1" dirty="0">
                <a:solidFill>
                  <a:schemeClr val="accent6">
                    <a:lumMod val="75000"/>
                  </a:schemeClr>
                </a:solidFill>
              </a:rPr>
              <a:t>Example</a:t>
            </a:r>
          </a:p>
        </p:txBody>
      </p:sp>
      <p:pic>
        <p:nvPicPr>
          <p:cNvPr id="3" name="Audio 2">
            <a:hlinkClick r:id="" action="ppaction://media"/>
            <a:extLst>
              <a:ext uri="{FF2B5EF4-FFF2-40B4-BE49-F238E27FC236}">
                <a16:creationId xmlns:a16="http://schemas.microsoft.com/office/drawing/2014/main" id="{2008D2FC-BD13-5D42-8F40-011C877842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60884280"/>
      </p:ext>
    </p:extLst>
  </p:cSld>
  <p:clrMapOvr>
    <a:masterClrMapping/>
  </p:clrMapOvr>
  <mc:AlternateContent xmlns:mc="http://schemas.openxmlformats.org/markup-compatibility/2006" xmlns:p14="http://schemas.microsoft.com/office/powerpoint/2010/main">
    <mc:Choice Requires="p14">
      <p:transition spd="slow" p14:dur="2000" advTm="76521"/>
    </mc:Choice>
    <mc:Fallback xmlns="">
      <p:transition spd="slow" advTm="7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3.8"/>
</p:tagLst>
</file>

<file path=ppt/tags/tag2.xml><?xml version="1.0" encoding="utf-8"?>
<p:tagLst xmlns:a="http://schemas.openxmlformats.org/drawingml/2006/main" xmlns:r="http://schemas.openxmlformats.org/officeDocument/2006/relationships" xmlns:p="http://schemas.openxmlformats.org/presentationml/2006/main">
  <p:tag name="TIMING" val="|6.9|16.5"/>
</p:tagLst>
</file>

<file path=ppt/tags/tag3.xml><?xml version="1.0" encoding="utf-8"?>
<p:tagLst xmlns:a="http://schemas.openxmlformats.org/drawingml/2006/main" xmlns:r="http://schemas.openxmlformats.org/officeDocument/2006/relationships" xmlns:p="http://schemas.openxmlformats.org/presentationml/2006/main">
  <p:tag name="TIMING" val="|4.5|21"/>
</p:tagLst>
</file>

<file path=ppt/tags/tag4.xml><?xml version="1.0" encoding="utf-8"?>
<p:tagLst xmlns:a="http://schemas.openxmlformats.org/drawingml/2006/main" xmlns:r="http://schemas.openxmlformats.org/officeDocument/2006/relationships" xmlns:p="http://schemas.openxmlformats.org/presentationml/2006/main">
  <p:tag name="TIMING" val="|6.1|13.7|13.8|12.1|4.8"/>
</p:tagLst>
</file>

<file path=ppt/tags/tag5.xml><?xml version="1.0" encoding="utf-8"?>
<p:tagLst xmlns:a="http://schemas.openxmlformats.org/drawingml/2006/main" xmlns:r="http://schemas.openxmlformats.org/officeDocument/2006/relationships" xmlns:p="http://schemas.openxmlformats.org/presentationml/2006/main">
  <p:tag name="TIMING" val="|5.7|55.1"/>
</p:tagLst>
</file>

<file path=ppt/tags/tag6.xml><?xml version="1.0" encoding="utf-8"?>
<p:tagLst xmlns:a="http://schemas.openxmlformats.org/drawingml/2006/main" xmlns:r="http://schemas.openxmlformats.org/officeDocument/2006/relationships" xmlns:p="http://schemas.openxmlformats.org/presentationml/2006/main">
  <p:tag name="TIMING" val="|6.8|11.9|32.1"/>
</p:tagLst>
</file>

<file path=ppt/tags/tag7.xml><?xml version="1.0" encoding="utf-8"?>
<p:tagLst xmlns:a="http://schemas.openxmlformats.org/drawingml/2006/main" xmlns:r="http://schemas.openxmlformats.org/officeDocument/2006/relationships" xmlns:p="http://schemas.openxmlformats.org/presentationml/2006/main">
  <p:tag name="TIMING" val="|3.3|13.5|7.4|6.7|2.9"/>
</p:tagLst>
</file>

<file path=ppt/tags/tag8.xml><?xml version="1.0" encoding="utf-8"?>
<p:tagLst xmlns:a="http://schemas.openxmlformats.org/drawingml/2006/main" xmlns:r="http://schemas.openxmlformats.org/officeDocument/2006/relationships" xmlns:p="http://schemas.openxmlformats.org/presentationml/2006/main">
  <p:tag name="TIMING" val="|0|12|8.3"/>
</p:tagLst>
</file>

<file path=ppt/tags/tag9.xml><?xml version="1.0" encoding="utf-8"?>
<p:tagLst xmlns:a="http://schemas.openxmlformats.org/drawingml/2006/main" xmlns:r="http://schemas.openxmlformats.org/officeDocument/2006/relationships" xmlns:p="http://schemas.openxmlformats.org/presentationml/2006/main">
  <p:tag name="TIMING" val="|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E116DF38074D47AAC9E9D2588FD187" ma:contentTypeVersion="12" ma:contentTypeDescription="Create a new document." ma:contentTypeScope="" ma:versionID="13b71f47ec165d0c799b6619342e3b5e">
  <xsd:schema xmlns:xsd="http://www.w3.org/2001/XMLSchema" xmlns:xs="http://www.w3.org/2001/XMLSchema" xmlns:p="http://schemas.microsoft.com/office/2006/metadata/properties" xmlns:ns2="3cf41555-a3a3-4b4f-b2ae-ab907b52272f" xmlns:ns3="e9e51765-db87-4dc2-bc86-eb3da8e0daa0" targetNamespace="http://schemas.microsoft.com/office/2006/metadata/properties" ma:root="true" ma:fieldsID="1e30185de67098a027cd475f5895bc0f" ns2:_="" ns3:_="">
    <xsd:import namespace="3cf41555-a3a3-4b4f-b2ae-ab907b52272f"/>
    <xsd:import namespace="e9e51765-db87-4dc2-bc86-eb3da8e0da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41555-a3a3-4b4f-b2ae-ab907b522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51765-db87-4dc2-bc86-eb3da8e0da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7833C3-6EC0-479A-96E8-45EFDCC58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f41555-a3a3-4b4f-b2ae-ab907b52272f"/>
    <ds:schemaRef ds:uri="e9e51765-db87-4dc2-bc86-eb3da8e0da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8AEC44-0EF6-40F5-B2A2-8729DBA79636}">
  <ds:schemaRefs>
    <ds:schemaRef ds:uri="http://schemas.microsoft.com/sharepoint/v3/contenttype/forms"/>
  </ds:schemaRefs>
</ds:datastoreItem>
</file>

<file path=customXml/itemProps3.xml><?xml version="1.0" encoding="utf-8"?>
<ds:datastoreItem xmlns:ds="http://schemas.openxmlformats.org/officeDocument/2006/customXml" ds:itemID="{B646FE12-75E6-4629-AED8-FD1A0656708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{80A59B1C-7418-274D-A5D1-8DEC9EA316F7}tf10001063</Template>
  <TotalTime>1348</TotalTime>
  <Words>2389</Words>
  <Application>Microsoft Office PowerPoint</Application>
  <PresentationFormat>On-screen Show (4:3)</PresentationFormat>
  <Paragraphs>255</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Raleway</vt:lpstr>
      <vt:lpstr>Times</vt:lpstr>
      <vt:lpstr>Wingdings</vt:lpstr>
      <vt:lpstr>Office Theme</vt:lpstr>
      <vt:lpstr>Mouth Care Matters in the Community Mouth care training for staff in the community SECTION 2</vt:lpstr>
      <vt:lpstr>PowerPoint Presentation</vt:lpstr>
      <vt:lpstr>  Learning outcomes</vt:lpstr>
      <vt:lpstr>Local Guidance and Tools</vt:lpstr>
      <vt:lpstr>Consent and Mental Capacity Act 2005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 Mouth care training for staff in the community SECTION 2</dc:title>
  <dc:creator>Lynne</dc:creator>
  <cp:lastModifiedBy>Beverley Moorhouse</cp:lastModifiedBy>
  <cp:revision>39</cp:revision>
  <dcterms:created xsi:type="dcterms:W3CDTF">2020-07-21T14:10:22Z</dcterms:created>
  <dcterms:modified xsi:type="dcterms:W3CDTF">2024-02-09T09:37:04Z</dcterms:modified>
</cp:coreProperties>
</file>