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1"/>
  </p:notesMasterIdLst>
  <p:sldIdLst>
    <p:sldId id="413" r:id="rId6"/>
    <p:sldId id="395" r:id="rId7"/>
    <p:sldId id="418" r:id="rId8"/>
    <p:sldId id="258" r:id="rId9"/>
    <p:sldId id="404" r:id="rId10"/>
    <p:sldId id="405" r:id="rId11"/>
    <p:sldId id="262" r:id="rId12"/>
    <p:sldId id="402" r:id="rId13"/>
    <p:sldId id="403" r:id="rId14"/>
    <p:sldId id="409" r:id="rId15"/>
    <p:sldId id="428" r:id="rId16"/>
    <p:sldId id="257" r:id="rId17"/>
    <p:sldId id="406" r:id="rId18"/>
    <p:sldId id="427" r:id="rId19"/>
    <p:sldId id="385" r:id="rId20"/>
    <p:sldId id="407" r:id="rId21"/>
    <p:sldId id="415" r:id="rId22"/>
    <p:sldId id="425" r:id="rId23"/>
    <p:sldId id="422" r:id="rId24"/>
    <p:sldId id="341" r:id="rId25"/>
    <p:sldId id="421" r:id="rId26"/>
    <p:sldId id="340" r:id="rId27"/>
    <p:sldId id="426" r:id="rId28"/>
    <p:sldId id="420" r:id="rId29"/>
    <p:sldId id="41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8EE"/>
    <a:srgbClr val="FFCCE6"/>
    <a:srgbClr val="FF99CC"/>
    <a:srgbClr val="CC0099"/>
    <a:srgbClr val="FF00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3C7749-93D4-4839-85FC-7BCE3C1FE30A}" v="2" dt="2024-01-31T10:05:35.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6122" autoAdjust="0"/>
  </p:normalViewPr>
  <p:slideViewPr>
    <p:cSldViewPr>
      <p:cViewPr varScale="1">
        <p:scale>
          <a:sx n="57" d="100"/>
          <a:sy n="57" d="100"/>
        </p:scale>
        <p:origin x="1504" y="36"/>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Moorhouse" userId="e2972f27-fe4a-4b39-af2e-d8f57cce0107" providerId="ADAL" clId="{D23C7749-93D4-4839-85FC-7BCE3C1FE30A}"/>
    <pc:docChg chg="custSel modSld">
      <pc:chgData name="Beverley Moorhouse" userId="e2972f27-fe4a-4b39-af2e-d8f57cce0107" providerId="ADAL" clId="{D23C7749-93D4-4839-85FC-7BCE3C1FE30A}" dt="2024-02-09T09:40:00.020" v="64" actId="33524"/>
      <pc:docMkLst>
        <pc:docMk/>
      </pc:docMkLst>
      <pc:sldChg chg="addSp delSp modSp mod">
        <pc:chgData name="Beverley Moorhouse" userId="e2972f27-fe4a-4b39-af2e-d8f57cce0107" providerId="ADAL" clId="{D23C7749-93D4-4839-85FC-7BCE3C1FE30A}" dt="2024-02-09T09:40:00.020" v="64" actId="33524"/>
        <pc:sldMkLst>
          <pc:docMk/>
          <pc:sldMk cId="888662289" sldId="395"/>
        </pc:sldMkLst>
        <pc:spChg chg="mod">
          <ac:chgData name="Beverley Moorhouse" userId="e2972f27-fe4a-4b39-af2e-d8f57cce0107" providerId="ADAL" clId="{D23C7749-93D4-4839-85FC-7BCE3C1FE30A}" dt="2024-02-09T09:40:00.020" v="64" actId="33524"/>
          <ac:spMkLst>
            <pc:docMk/>
            <pc:sldMk cId="888662289" sldId="395"/>
            <ac:spMk id="4" creationId="{965A4656-89EA-7F4E-9E11-9E09FFCC1B7D}"/>
          </ac:spMkLst>
        </pc:spChg>
        <pc:graphicFrameChg chg="mod modGraphic">
          <ac:chgData name="Beverley Moorhouse" userId="e2972f27-fe4a-4b39-af2e-d8f57cce0107" providerId="ADAL" clId="{D23C7749-93D4-4839-85FC-7BCE3C1FE30A}" dt="2024-02-09T09:39:48.068" v="63" actId="20577"/>
          <ac:graphicFrameMkLst>
            <pc:docMk/>
            <pc:sldMk cId="888662289" sldId="395"/>
            <ac:graphicFrameMk id="3" creationId="{D38684C3-8FEE-4631-815F-E4087203A77B}"/>
          </ac:graphicFrameMkLst>
        </pc:graphicFrameChg>
        <pc:picChg chg="mod">
          <ac:chgData name="Beverley Moorhouse" userId="e2972f27-fe4a-4b39-af2e-d8f57cce0107" providerId="ADAL" clId="{D23C7749-93D4-4839-85FC-7BCE3C1FE30A}" dt="2024-01-31T10:05:48.885" v="7" actId="1076"/>
          <ac:picMkLst>
            <pc:docMk/>
            <pc:sldMk cId="888662289" sldId="395"/>
            <ac:picMk id="7" creationId="{F31CBE3B-CA98-6E30-89F8-A7D07CBDA542}"/>
          </ac:picMkLst>
        </pc:picChg>
        <pc:picChg chg="add mod">
          <ac:chgData name="Beverley Moorhouse" userId="e2972f27-fe4a-4b39-af2e-d8f57cce0107" providerId="ADAL" clId="{D23C7749-93D4-4839-85FC-7BCE3C1FE30A}" dt="2024-01-31T10:06:00.716" v="11" actId="1076"/>
          <ac:picMkLst>
            <pc:docMk/>
            <pc:sldMk cId="888662289" sldId="395"/>
            <ac:picMk id="8" creationId="{6CCB1E8C-B85B-7967-B7F1-F5B6C65C7F25}"/>
          </ac:picMkLst>
        </pc:picChg>
        <pc:picChg chg="del">
          <ac:chgData name="Beverley Moorhouse" userId="e2972f27-fe4a-4b39-af2e-d8f57cce0107" providerId="ADAL" clId="{D23C7749-93D4-4839-85FC-7BCE3C1FE30A}" dt="2024-01-31T10:05:24.065" v="0" actId="478"/>
          <ac:picMkLst>
            <pc:docMk/>
            <pc:sldMk cId="888662289" sldId="395"/>
            <ac:picMk id="2056" creationId="{FE5C14FD-2774-8F4F-B94C-8678EA53761C}"/>
          </ac:picMkLst>
        </pc:picChg>
      </pc:sldChg>
    </pc:docChg>
  </pc:docChgLst>
  <pc:docChgLst>
    <pc:chgData name="Beverley Moorhouse" userId="e2972f27-fe4a-4b39-af2e-d8f57cce0107" providerId="ADAL" clId="{F6838F04-49BD-4475-B4F7-60519688AA98}"/>
    <pc:docChg chg="custSel modSld">
      <pc:chgData name="Beverley Moorhouse" userId="e2972f27-fe4a-4b39-af2e-d8f57cce0107" providerId="ADAL" clId="{F6838F04-49BD-4475-B4F7-60519688AA98}" dt="2023-10-17T11:41:19.360" v="24" actId="1076"/>
      <pc:docMkLst>
        <pc:docMk/>
      </pc:docMkLst>
      <pc:sldChg chg="modSp mod modNotesTx">
        <pc:chgData name="Beverley Moorhouse" userId="e2972f27-fe4a-4b39-af2e-d8f57cce0107" providerId="ADAL" clId="{F6838F04-49BD-4475-B4F7-60519688AA98}" dt="2023-10-17T11:39:19.728" v="16" actId="33524"/>
        <pc:sldMkLst>
          <pc:docMk/>
          <pc:sldMk cId="3017009155" sldId="341"/>
        </pc:sldMkLst>
        <pc:spChg chg="mod">
          <ac:chgData name="Beverley Moorhouse" userId="e2972f27-fe4a-4b39-af2e-d8f57cce0107" providerId="ADAL" clId="{F6838F04-49BD-4475-B4F7-60519688AA98}" dt="2023-10-17T11:39:03.903" v="15" actId="14100"/>
          <ac:spMkLst>
            <pc:docMk/>
            <pc:sldMk cId="3017009155" sldId="341"/>
            <ac:spMk id="3" creationId="{EEEF53A2-C01A-4A49-BC73-697CACE64001}"/>
          </ac:spMkLst>
        </pc:spChg>
      </pc:sldChg>
      <pc:sldChg chg="modSp mod">
        <pc:chgData name="Beverley Moorhouse" userId="e2972f27-fe4a-4b39-af2e-d8f57cce0107" providerId="ADAL" clId="{F6838F04-49BD-4475-B4F7-60519688AA98}" dt="2023-10-17T11:36:01.205" v="1" actId="14100"/>
        <pc:sldMkLst>
          <pc:docMk/>
          <pc:sldMk cId="1385377435" sldId="407"/>
        </pc:sldMkLst>
        <pc:spChg chg="mod">
          <ac:chgData name="Beverley Moorhouse" userId="e2972f27-fe4a-4b39-af2e-d8f57cce0107" providerId="ADAL" clId="{F6838F04-49BD-4475-B4F7-60519688AA98}" dt="2023-10-17T11:35:48.202" v="0" actId="14100"/>
          <ac:spMkLst>
            <pc:docMk/>
            <pc:sldMk cId="1385377435" sldId="407"/>
            <ac:spMk id="19" creationId="{23365F57-C7FA-47F0-AACA-181B81C8DD5F}"/>
          </ac:spMkLst>
        </pc:spChg>
        <pc:spChg chg="mod">
          <ac:chgData name="Beverley Moorhouse" userId="e2972f27-fe4a-4b39-af2e-d8f57cce0107" providerId="ADAL" clId="{F6838F04-49BD-4475-B4F7-60519688AA98}" dt="2023-10-17T11:36:01.205" v="1" actId="14100"/>
          <ac:spMkLst>
            <pc:docMk/>
            <pc:sldMk cId="1385377435" sldId="407"/>
            <ac:spMk id="25" creationId="{38A860DD-0FCC-4B5E-982A-4B43AB00A719}"/>
          </ac:spMkLst>
        </pc:spChg>
      </pc:sldChg>
      <pc:sldChg chg="modSp mod">
        <pc:chgData name="Beverley Moorhouse" userId="e2972f27-fe4a-4b39-af2e-d8f57cce0107" providerId="ADAL" clId="{F6838F04-49BD-4475-B4F7-60519688AA98}" dt="2023-10-17T11:37:36.210" v="10" actId="1076"/>
        <pc:sldMkLst>
          <pc:docMk/>
          <pc:sldMk cId="2613240941" sldId="415"/>
        </pc:sldMkLst>
        <pc:spChg chg="mod">
          <ac:chgData name="Beverley Moorhouse" userId="e2972f27-fe4a-4b39-af2e-d8f57cce0107" providerId="ADAL" clId="{F6838F04-49BD-4475-B4F7-60519688AA98}" dt="2023-10-17T11:37:03.843" v="9" actId="14100"/>
          <ac:spMkLst>
            <pc:docMk/>
            <pc:sldMk cId="2613240941" sldId="415"/>
            <ac:spMk id="2" creationId="{00000000-0000-0000-0000-000000000000}"/>
          </ac:spMkLst>
        </pc:spChg>
        <pc:spChg chg="mod">
          <ac:chgData name="Beverley Moorhouse" userId="e2972f27-fe4a-4b39-af2e-d8f57cce0107" providerId="ADAL" clId="{F6838F04-49BD-4475-B4F7-60519688AA98}" dt="2023-10-17T11:37:36.210" v="10" actId="1076"/>
          <ac:spMkLst>
            <pc:docMk/>
            <pc:sldMk cId="2613240941" sldId="415"/>
            <ac:spMk id="4" creationId="{AAA316A4-204E-B647-BBF4-4BAC70E72A10}"/>
          </ac:spMkLst>
        </pc:spChg>
      </pc:sldChg>
      <pc:sldChg chg="modSp mod">
        <pc:chgData name="Beverley Moorhouse" userId="e2972f27-fe4a-4b39-af2e-d8f57cce0107" providerId="ADAL" clId="{F6838F04-49BD-4475-B4F7-60519688AA98}" dt="2023-10-17T11:41:19.360" v="24" actId="1076"/>
        <pc:sldMkLst>
          <pc:docMk/>
          <pc:sldMk cId="300841739" sldId="420"/>
        </pc:sldMkLst>
        <pc:picChg chg="mod">
          <ac:chgData name="Beverley Moorhouse" userId="e2972f27-fe4a-4b39-af2e-d8f57cce0107" providerId="ADAL" clId="{F6838F04-49BD-4475-B4F7-60519688AA98}" dt="2023-10-17T11:41:19.360" v="24" actId="1076"/>
          <ac:picMkLst>
            <pc:docMk/>
            <pc:sldMk cId="300841739" sldId="420"/>
            <ac:picMk id="5" creationId="{F5B56BD9-190D-4A6B-8B10-127716E03DA8}"/>
          </ac:picMkLst>
        </pc:picChg>
      </pc:sldChg>
      <pc:sldChg chg="modSp mod">
        <pc:chgData name="Beverley Moorhouse" userId="e2972f27-fe4a-4b39-af2e-d8f57cce0107" providerId="ADAL" clId="{F6838F04-49BD-4475-B4F7-60519688AA98}" dt="2023-10-17T11:40:29.681" v="22" actId="1076"/>
        <pc:sldMkLst>
          <pc:docMk/>
          <pc:sldMk cId="421719888" sldId="421"/>
        </pc:sldMkLst>
        <pc:spChg chg="mod">
          <ac:chgData name="Beverley Moorhouse" userId="e2972f27-fe4a-4b39-af2e-d8f57cce0107" providerId="ADAL" clId="{F6838F04-49BD-4475-B4F7-60519688AA98}" dt="2023-10-17T11:40:29.681" v="22" actId="1076"/>
          <ac:spMkLst>
            <pc:docMk/>
            <pc:sldMk cId="421719888" sldId="421"/>
            <ac:spMk id="847" creationId="{00000000-0000-0000-0000-000000000000}"/>
          </ac:spMkLst>
        </pc:spChg>
      </pc:sldChg>
      <pc:sldChg chg="modSp mod">
        <pc:chgData name="Beverley Moorhouse" userId="e2972f27-fe4a-4b39-af2e-d8f57cce0107" providerId="ADAL" clId="{F6838F04-49BD-4475-B4F7-60519688AA98}" dt="2023-10-17T11:38:15.270" v="13" actId="1076"/>
        <pc:sldMkLst>
          <pc:docMk/>
          <pc:sldMk cId="1909673569" sldId="425"/>
        </pc:sldMkLst>
        <pc:spChg chg="mod">
          <ac:chgData name="Beverley Moorhouse" userId="e2972f27-fe4a-4b39-af2e-d8f57cce0107" providerId="ADAL" clId="{F6838F04-49BD-4475-B4F7-60519688AA98}" dt="2023-10-17T11:38:15.270" v="13" actId="1076"/>
          <ac:spMkLst>
            <pc:docMk/>
            <pc:sldMk cId="1909673569" sldId="425"/>
            <ac:spMk id="2" creationId="{00000000-0000-0000-0000-000000000000}"/>
          </ac:spMkLst>
        </pc:spChg>
      </pc:sldChg>
      <pc:sldChg chg="modSp mod">
        <pc:chgData name="Beverley Moorhouse" userId="e2972f27-fe4a-4b39-af2e-d8f57cce0107" providerId="ADAL" clId="{F6838F04-49BD-4475-B4F7-60519688AA98}" dt="2023-10-17T11:39:58.120" v="21" actId="1076"/>
        <pc:sldMkLst>
          <pc:docMk/>
          <pc:sldMk cId="89208452" sldId="426"/>
        </pc:sldMkLst>
        <pc:spChg chg="mod">
          <ac:chgData name="Beverley Moorhouse" userId="e2972f27-fe4a-4b39-af2e-d8f57cce0107" providerId="ADAL" clId="{F6838F04-49BD-4475-B4F7-60519688AA98}" dt="2023-10-17T11:39:54.144" v="20" actId="1076"/>
          <ac:spMkLst>
            <pc:docMk/>
            <pc:sldMk cId="89208452" sldId="426"/>
            <ac:spMk id="2" creationId="{C433CB35-DF2D-480D-9336-D1C063DC34CC}"/>
          </ac:spMkLst>
        </pc:spChg>
        <pc:spChg chg="mod">
          <ac:chgData name="Beverley Moorhouse" userId="e2972f27-fe4a-4b39-af2e-d8f57cce0107" providerId="ADAL" clId="{F6838F04-49BD-4475-B4F7-60519688AA98}" dt="2023-10-17T11:39:58.120" v="21" actId="1076"/>
          <ac:spMkLst>
            <pc:docMk/>
            <pc:sldMk cId="89208452" sldId="426"/>
            <ac:spMk id="3" creationId="{F590F53F-14CF-43A3-9F21-04B58CA5C9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8073D6-6978-49D1-B921-52E3AC9EA192}" type="datetimeFigureOut">
              <a:rPr lang="en-GB" smtClean="0"/>
              <a:t>09/02/2024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97FCA4-7C67-4FA4-8A49-E83BA2114FC4}" type="slidenum">
              <a:rPr lang="en-GB" smtClean="0"/>
              <a:t>‹#›</a:t>
            </a:fld>
            <a:endParaRPr lang="en-GB"/>
          </a:p>
        </p:txBody>
      </p:sp>
    </p:spTree>
    <p:extLst>
      <p:ext uri="{BB962C8B-B14F-4D97-AF65-F5344CB8AC3E}">
        <p14:creationId xmlns:p14="http://schemas.microsoft.com/office/powerpoint/2010/main" val="368212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section 3 of the e-learning package Mouth Care Matters in the Community. – Personal mouth care for all</a:t>
            </a:r>
          </a:p>
          <a:p>
            <a:r>
              <a:rPr lang="en-US" dirty="0"/>
              <a:t>In this section we will cover the links between oral health and general health, look at the mouth care assessment tool and how to set up a personal care plan. We will also look at the different equipment available to help with mouth care.</a:t>
            </a:r>
            <a:endParaRPr lang="en-GB" dirty="0"/>
          </a:p>
        </p:txBody>
      </p:sp>
      <p:sp>
        <p:nvSpPr>
          <p:cNvPr id="4" name="Slide Number Placeholder 3"/>
          <p:cNvSpPr>
            <a:spLocks noGrp="1"/>
          </p:cNvSpPr>
          <p:nvPr>
            <p:ph type="sldNum" sz="quarter" idx="5"/>
          </p:nvPr>
        </p:nvSpPr>
        <p:spPr/>
        <p:txBody>
          <a:bodyPr/>
          <a:lstStyle/>
          <a:p>
            <a:fld id="{5697FCA4-7C67-4FA4-8A49-E83BA2114FC4}" type="slidenum">
              <a:rPr lang="en-GB" smtClean="0"/>
              <a:t>1</a:t>
            </a:fld>
            <a:endParaRPr lang="en-GB"/>
          </a:p>
        </p:txBody>
      </p:sp>
    </p:spTree>
    <p:extLst>
      <p:ext uri="{BB962C8B-B14F-4D97-AF65-F5344CB8AC3E}">
        <p14:creationId xmlns:p14="http://schemas.microsoft.com/office/powerpoint/2010/main" val="146126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72828" y="4367146"/>
            <a:ext cx="5382617" cy="4137296"/>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GB" dirty="0"/>
              <a:t>Next we will look at how to carry out a mouth care assessment. The documents shown on the next slides are examples, your area may have others that can be used </a:t>
            </a:r>
            <a:endParaRPr dirty="0"/>
          </a:p>
        </p:txBody>
      </p:sp>
      <p:sp>
        <p:nvSpPr>
          <p:cNvPr id="1002" name="Shape 1002"/>
          <p:cNvSpPr>
            <a:spLocks noGrp="1" noRot="1" noChangeAspect="1"/>
          </p:cNvSpPr>
          <p:nvPr>
            <p:ph type="sldImg" idx="2"/>
          </p:nvPr>
        </p:nvSpPr>
        <p:spPr>
          <a:xfrm>
            <a:off x="1065213" y="688975"/>
            <a:ext cx="4598987" cy="3448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77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buFont typeface="Arial" panose="020B0604020202020204" pitchFamily="34" charset="0"/>
              <a:buChar char="•"/>
            </a:pPr>
            <a:r>
              <a:rPr lang="en-US" altLang="en-US" sz="1200" b="1" dirty="0"/>
              <a:t>The next document we will look at is the Oral Health risk assessment and care plan</a:t>
            </a:r>
          </a:p>
          <a:p>
            <a:pPr indent="-228600">
              <a:lnSpc>
                <a:spcPct val="90000"/>
              </a:lnSpc>
              <a:buFont typeface="Arial" panose="020B0604020202020204" pitchFamily="34" charset="0"/>
              <a:buChar char="•"/>
            </a:pPr>
            <a:endParaRPr lang="en-US" altLang="en-US" sz="1200" b="1" dirty="0"/>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altLang="en-US" sz="1200" b="1" dirty="0"/>
              <a:t>This should be completed as soon as possible after accepting a client for care (ideally within 24hrs ) and this document will become part of  clients’ personal care plan. This should be completed</a:t>
            </a:r>
            <a:r>
              <a:rPr lang="en-GB" sz="1200" dirty="0">
                <a:latin typeface="Arial" panose="020B0604020202020204" pitchFamily="34" charset="0"/>
                <a:ea typeface="+mn-lt"/>
                <a:cs typeface="Arial" panose="020B0604020202020204" pitchFamily="34" charset="0"/>
              </a:rPr>
              <a:t> </a:t>
            </a:r>
            <a:r>
              <a:rPr lang="en-GB" sz="1200" b="1" dirty="0">
                <a:latin typeface="Arial" panose="020B0604020202020204" pitchFamily="34" charset="0"/>
                <a:ea typeface="+mn-lt"/>
                <a:cs typeface="Arial" panose="020B0604020202020204" pitchFamily="34" charset="0"/>
              </a:rPr>
              <a:t>by an appropriately trained team member</a:t>
            </a:r>
            <a:endParaRPr lang="en-US" altLang="en-US" sz="1200" b="1" dirty="0"/>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 mouth care assessment is not a dental examination or a diagnostic tool. A mouth care assessment is designed to inform of an individual’s mouth care plan only.  Any concerns regarding the mouth should be recorded and escalated to a medial or dental professional.</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All people irrespective of whether they have any natural teeth or not should visit a dentist for a routine dental check-up at least once a year.</a:t>
            </a:r>
            <a:endParaRPr lang="en-US" altLang="en-US" sz="1200" dirty="0"/>
          </a:p>
          <a:p>
            <a:pPr indent="-228600">
              <a:lnSpc>
                <a:spcPct val="90000"/>
              </a:lnSpc>
              <a:spcBef>
                <a:spcPct val="20000"/>
              </a:spcBef>
              <a:buFont typeface="Arial" panose="020B0604020202020204" pitchFamily="34" charset="0"/>
              <a:buChar char="•"/>
              <a:defRPr/>
            </a:pPr>
            <a:r>
              <a:rPr lang="en-US" altLang="en-US" sz="1200" dirty="0"/>
              <a:t>In this example of a mouth care assessment, an  item in blue italics requires additional care from </a:t>
            </a:r>
            <a:r>
              <a:rPr lang="en-US" altLang="en-US" sz="1200" dirty="0" err="1"/>
              <a:t>carers</a:t>
            </a:r>
            <a:r>
              <a:rPr lang="en-US" altLang="en-US" sz="1200" dirty="0"/>
              <a:t>,  or an item in red italics requires direction form a doctor or dentist </a:t>
            </a:r>
          </a:p>
          <a:p>
            <a:pPr>
              <a:lnSpc>
                <a:spcPct val="90000"/>
              </a:lnSpc>
              <a:spcBef>
                <a:spcPct val="20000"/>
              </a:spcBef>
              <a:defRPr/>
            </a:pPr>
            <a:endParaRPr lang="en-US" altLang="en-US" sz="1200" dirty="0"/>
          </a:p>
          <a:p>
            <a:pPr>
              <a:lnSpc>
                <a:spcPct val="90000"/>
              </a:lnSpc>
              <a:spcBef>
                <a:spcPct val="20000"/>
              </a:spcBef>
              <a:defRPr/>
            </a:pPr>
            <a:r>
              <a:rPr lang="en-US" altLang="en-US" sz="1200" dirty="0"/>
              <a:t>The oral health risk assessment records condition of: -</a:t>
            </a:r>
          </a:p>
          <a:p>
            <a:pPr indent="-228600">
              <a:lnSpc>
                <a:spcPct val="90000"/>
              </a:lnSpc>
              <a:spcBef>
                <a:spcPct val="20000"/>
              </a:spcBef>
              <a:buFont typeface="Arial" panose="020B0604020202020204" pitchFamily="34" charset="0"/>
              <a:buChar char="•"/>
              <a:defRPr/>
            </a:pPr>
            <a:r>
              <a:rPr lang="en-US" altLang="en-US" sz="1200" dirty="0"/>
              <a:t>Lips</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Tongue</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Teeth &amp; gums</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If dentures are present and if they are labelled</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Type of mouth care equipment used or preferred</a:t>
            </a: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11</a:t>
            </a:fld>
            <a:endParaRPr lang="en-GB"/>
          </a:p>
        </p:txBody>
      </p:sp>
    </p:spTree>
    <p:extLst>
      <p:ext uri="{BB962C8B-B14F-4D97-AF65-F5344CB8AC3E}">
        <p14:creationId xmlns:p14="http://schemas.microsoft.com/office/powerpoint/2010/main" val="160038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72828" y="4367146"/>
            <a:ext cx="5382617" cy="4137296"/>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GB" dirty="0"/>
              <a:t>A daily recording sheet or log should also be part of the clients personal care plan. This is a simple tick sheet that is completed every time mouth care is carried out or attempted. In this example the green section is for natural teeth, the blue for dentures. </a:t>
            </a:r>
          </a:p>
          <a:p>
            <a:pPr marL="0" lvl="0" indent="0">
              <a:spcBef>
                <a:spcPts val="0"/>
              </a:spcBef>
              <a:spcAft>
                <a:spcPts val="0"/>
              </a:spcAft>
              <a:buNone/>
            </a:pPr>
            <a:endParaRPr lang="en-GB" dirty="0"/>
          </a:p>
          <a:p>
            <a:pPr marL="0" lvl="0" indent="0">
              <a:spcBef>
                <a:spcPts val="0"/>
              </a:spcBef>
              <a:spcAft>
                <a:spcPts val="0"/>
              </a:spcAft>
              <a:buNone/>
            </a:pPr>
            <a:r>
              <a:rPr lang="en-GB" dirty="0"/>
              <a:t>It also contains a picture of mouth or mouth map. This is used in a similar way a body map is used to record pressure ulcers.</a:t>
            </a:r>
          </a:p>
          <a:p>
            <a:pPr marL="0" lvl="0" indent="0">
              <a:spcBef>
                <a:spcPts val="0"/>
              </a:spcBef>
              <a:spcAft>
                <a:spcPts val="0"/>
              </a:spcAft>
              <a:buNone/>
            </a:pPr>
            <a:endParaRPr lang="en-GB" dirty="0"/>
          </a:p>
          <a:p>
            <a:pPr marL="0" lvl="0" indent="0">
              <a:spcBef>
                <a:spcPts val="0"/>
              </a:spcBef>
              <a:spcAft>
                <a:spcPts val="0"/>
              </a:spcAft>
              <a:buNone/>
            </a:pPr>
            <a:r>
              <a:rPr lang="en-GB" dirty="0"/>
              <a:t>If you notice any soreness, ulcers or a graze in the mouth, record on the mouth map with an X and date the entry. Usually an ulcer or graze that appears in the mouth will heal and repair within 2-3 weeks. If the lesion is still present after this time, this should be escalated to a dental professional or doctor for advice.</a:t>
            </a:r>
          </a:p>
          <a:p>
            <a:pPr marL="0" lvl="0" indent="0">
              <a:spcBef>
                <a:spcPts val="0"/>
              </a:spcBef>
              <a:spcAft>
                <a:spcPts val="0"/>
              </a:spcAft>
              <a:buNone/>
            </a:pPr>
            <a:endParaRPr lang="en-GB" dirty="0"/>
          </a:p>
          <a:p>
            <a:pPr marL="0" lvl="0" indent="0">
              <a:spcBef>
                <a:spcPts val="0"/>
              </a:spcBef>
              <a:spcAft>
                <a:spcPts val="0"/>
              </a:spcAft>
              <a:buNone/>
            </a:pPr>
            <a:r>
              <a:rPr lang="en-GB" dirty="0"/>
              <a:t>There is also an example of codes that can be used to aid quicker completion, TB-</a:t>
            </a:r>
            <a:r>
              <a:rPr lang="en-GB" dirty="0" err="1"/>
              <a:t>toothbushing</a:t>
            </a:r>
            <a:r>
              <a:rPr lang="en-GB" dirty="0"/>
              <a:t>, DMC – dry mouth care given, R – refused.</a:t>
            </a:r>
          </a:p>
          <a:p>
            <a:pPr marL="0" lvl="0" indent="0">
              <a:spcBef>
                <a:spcPts val="0"/>
              </a:spcBef>
              <a:spcAft>
                <a:spcPts val="0"/>
              </a:spcAft>
              <a:buNone/>
            </a:pPr>
            <a:r>
              <a:rPr lang="en-GB" dirty="0"/>
              <a:t> If a client refuses mouth care, document this on the sheet and try at a later time or try different coping statergies (these are covered in other  sections).</a:t>
            </a:r>
            <a:endParaRPr dirty="0"/>
          </a:p>
        </p:txBody>
      </p:sp>
      <p:sp>
        <p:nvSpPr>
          <p:cNvPr id="1002" name="Shape 1002"/>
          <p:cNvSpPr>
            <a:spLocks noGrp="1" noRot="1" noChangeAspect="1"/>
          </p:cNvSpPr>
          <p:nvPr>
            <p:ph type="sldImg" idx="2"/>
          </p:nvPr>
        </p:nvSpPr>
        <p:spPr>
          <a:xfrm>
            <a:off x="1065213" y="688975"/>
            <a:ext cx="4598987" cy="3448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110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27" indent="-285741" eaLnBrk="0" hangingPunct="0">
              <a:defRPr>
                <a:solidFill>
                  <a:schemeClr val="tx1"/>
                </a:solidFill>
                <a:latin typeface="Arial" panose="020B0604020202020204" pitchFamily="34" charset="0"/>
                <a:cs typeface="Arial" panose="020B0604020202020204" pitchFamily="34" charset="0"/>
              </a:defRPr>
            </a:lvl2pPr>
            <a:lvl3pPr marL="1142965" indent="-228593" eaLnBrk="0" hangingPunct="0">
              <a:defRPr>
                <a:solidFill>
                  <a:schemeClr val="tx1"/>
                </a:solidFill>
                <a:latin typeface="Arial" panose="020B0604020202020204" pitchFamily="34" charset="0"/>
                <a:cs typeface="Arial" panose="020B0604020202020204" pitchFamily="34" charset="0"/>
              </a:defRPr>
            </a:lvl3pPr>
            <a:lvl4pPr marL="1600150" indent="-228593" eaLnBrk="0" hangingPunct="0">
              <a:defRPr>
                <a:solidFill>
                  <a:schemeClr val="tx1"/>
                </a:solidFill>
                <a:latin typeface="Arial" panose="020B0604020202020204" pitchFamily="34" charset="0"/>
                <a:cs typeface="Arial" panose="020B0604020202020204" pitchFamily="34" charset="0"/>
              </a:defRPr>
            </a:lvl4pPr>
            <a:lvl5pPr marL="2057336" indent="-228593" eaLnBrk="0" hangingPunct="0">
              <a:defRPr>
                <a:solidFill>
                  <a:schemeClr val="tx1"/>
                </a:solidFill>
                <a:latin typeface="Arial" panose="020B0604020202020204" pitchFamily="34" charset="0"/>
                <a:cs typeface="Arial" panose="020B0604020202020204" pitchFamily="34" charset="0"/>
              </a:defRPr>
            </a:lvl5pPr>
            <a:lvl6pPr marL="2514522" indent="-2285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708" indent="-2285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94" indent="-2285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79" indent="-2285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ECBF9E-96D4-4385-A600-84088667F6DB}" type="slidenum">
              <a:rPr lang="en-GB" altLang="en-US">
                <a:latin typeface="Calibri" panose="020F0502020204030204" pitchFamily="34" charset="0"/>
              </a:rPr>
              <a:pPr eaLnBrk="1" hangingPunct="1"/>
              <a:t>13</a:t>
            </a:fld>
            <a:endParaRPr lang="en-GB" altLang="en-US">
              <a:latin typeface="Calibri" panose="020F0502020204030204" pitchFamily="34" charset="0"/>
            </a:endParaRPr>
          </a:p>
        </p:txBody>
      </p:sp>
      <p:sp>
        <p:nvSpPr>
          <p:cNvPr id="4813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z="1200" b="1" dirty="0">
                <a:solidFill>
                  <a:schemeClr val="bg1"/>
                </a:solidFill>
                <a:latin typeface="Arial" panose="020B0604020202020204" pitchFamily="34" charset="0"/>
                <a:cs typeface="Arial" panose="020B0604020202020204" pitchFamily="34" charset="0"/>
              </a:rPr>
              <a:t>Why should we brush teeth and gums?</a:t>
            </a: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Arial" panose="020B0604020202020204" pitchFamily="34" charset="0"/>
                <a:cs typeface="Arial" panose="020B0604020202020204" pitchFamily="34" charset="0"/>
              </a:rPr>
              <a:t>We brush our teeth to remove the sticky film of  plaque  bacteria which forms on everybody's teeth and gums. This b</a:t>
            </a:r>
            <a:r>
              <a:rPr lang="en-GB" altLang="en-US" dirty="0"/>
              <a:t>acteria sits at the gum margin and the body’s defence system has to fight to prevent harmful bacteria from penetrating at this junction. If it is affected the body’s reaction is inflammation and bleeding – This is the the first stage of gum disease, known as Gingivitis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Brushing will minimise the risk of gum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 </a:t>
            </a:r>
          </a:p>
          <a:p>
            <a:pPr eaLnBrk="1" hangingPunct="1">
              <a:lnSpc>
                <a:spcPct val="120000"/>
              </a:lnSpc>
              <a:spcBef>
                <a:spcPts val="600"/>
              </a:spcBef>
              <a:spcAft>
                <a:spcPts val="600"/>
              </a:spcAft>
            </a:pPr>
            <a:r>
              <a:rPr lang="en-GB" altLang="en-US" sz="800" dirty="0">
                <a:latin typeface="Arial" panose="020B0604020202020204" pitchFamily="34" charset="0"/>
                <a:cs typeface="Arial" panose="020B0604020202020204" pitchFamily="34" charset="0"/>
              </a:rPr>
              <a:t>Brushing also minimises the risk of chest infections and aspiration pneumonia especially if an individual is tube fed or has a poor swallow reflex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800"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latin typeface="Arial" panose="020B0604020202020204" pitchFamily="34" charset="0"/>
                <a:cs typeface="Arial" panose="020B0604020202020204" pitchFamily="34" charset="0"/>
              </a:rPr>
              <a:t>Brushing also adds fluoride to the teeth to help control tooth decay/root caries</a:t>
            </a:r>
          </a:p>
          <a:p>
            <a:pPr eaLnBrk="1" hangingPunct="1">
              <a:spcBef>
                <a:spcPct val="0"/>
              </a:spcBef>
            </a:pPr>
            <a:r>
              <a:rPr lang="en-GB" altLang="en-US" dirty="0"/>
              <a:t>Fluoride will help to protect teeth but the teeth will still decay if Sugar is given too frequently throughout the day and or night. </a:t>
            </a: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t>Brushing also freshens the mouth and improves oral health</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1200" dirty="0">
              <a:latin typeface="Arial" panose="020B0604020202020204" pitchFamily="34" charset="0"/>
              <a:cs typeface="Arial" panose="020B0604020202020204" pitchFamily="34" charset="0"/>
            </a:endParaRPr>
          </a:p>
          <a:p>
            <a:pPr eaLnBrk="1" hangingPunct="1">
              <a:spcBef>
                <a:spcPct val="0"/>
              </a:spcBef>
            </a:pPr>
            <a:endParaRPr lang="en-GB" altLang="en-US" dirty="0"/>
          </a:p>
        </p:txBody>
      </p:sp>
    </p:spTree>
    <p:extLst>
      <p:ext uri="{BB962C8B-B14F-4D97-AF65-F5344CB8AC3E}">
        <p14:creationId xmlns:p14="http://schemas.microsoft.com/office/powerpoint/2010/main" val="330127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14</a:t>
            </a:fld>
            <a:endParaRPr lang="en-GB"/>
          </a:p>
        </p:txBody>
      </p:sp>
    </p:spTree>
    <p:extLst>
      <p:ext uri="{BB962C8B-B14F-4D97-AF65-F5344CB8AC3E}">
        <p14:creationId xmlns:p14="http://schemas.microsoft.com/office/powerpoint/2010/main" val="161072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Gum disease causes inflammation and bleeding of the gums. This can then lead to the breakdown of bone around the teeth and eventual tooth loss.  </a:t>
            </a:r>
          </a:p>
          <a:p>
            <a:pPr lvl="0">
              <a:spcBef>
                <a:spcPts val="440"/>
              </a:spcBef>
              <a:buClr>
                <a:srgbClr val="003893"/>
              </a:buClr>
              <a:buSzPts val="2200"/>
            </a:pPr>
            <a:r>
              <a:rPr lang="en-US" sz="1200" b="1" dirty="0">
                <a:latin typeface="Arial" panose="020B0604020202020204" pitchFamily="34" charset="0"/>
                <a:cs typeface="Arial" panose="020B0604020202020204" pitchFamily="34" charset="0"/>
              </a:rPr>
              <a:t>A healthy mouth. </a:t>
            </a:r>
          </a:p>
          <a:p>
            <a:pPr marL="285750" lvl="0" indent="-285750">
              <a:spcBef>
                <a:spcPts val="440"/>
              </a:spcBef>
              <a:buClr>
                <a:srgbClr val="003893"/>
              </a:buClr>
              <a:buSzPts val="2200"/>
              <a:buFont typeface="Arial" panose="020B0604020202020204" pitchFamily="34" charset="0"/>
              <a:buChar char="•"/>
            </a:pPr>
            <a:r>
              <a:rPr lang="en-US" sz="1200" dirty="0">
                <a:latin typeface="Arial" panose="020B0604020202020204" pitchFamily="34" charset="0"/>
                <a:cs typeface="Arial" panose="020B0604020202020204" pitchFamily="34" charset="0"/>
              </a:rPr>
              <a:t>If we look at this picture, we see the gums fit tightly around the teeth and are not swollen. Healthy gums don’t bleed when brushed</a:t>
            </a:r>
          </a:p>
          <a:p>
            <a:pPr marL="285750" lvl="0" indent="-285750">
              <a:spcBef>
                <a:spcPts val="440"/>
              </a:spcBef>
              <a:buClr>
                <a:srgbClr val="003893"/>
              </a:buClr>
              <a:buSzPts val="22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lvl="0">
              <a:spcBef>
                <a:spcPts val="440"/>
              </a:spcBef>
              <a:buClr>
                <a:srgbClr val="003893"/>
              </a:buClr>
              <a:buSzPts val="2200"/>
            </a:pPr>
            <a:r>
              <a:rPr lang="en-US" sz="1200" b="1" dirty="0">
                <a:latin typeface="Arial" panose="020B0604020202020204" pitchFamily="34" charset="0"/>
                <a:cs typeface="Arial" panose="020B0604020202020204" pitchFamily="34" charset="0"/>
              </a:rPr>
              <a:t>Unhealthy mouth</a:t>
            </a:r>
          </a:p>
          <a:p>
            <a:pPr marL="285750" lvl="0" indent="-285750">
              <a:spcBef>
                <a:spcPts val="440"/>
              </a:spcBef>
              <a:buClr>
                <a:srgbClr val="003893"/>
              </a:buClr>
              <a:buSzPts val="2200"/>
              <a:buFont typeface="Arial" panose="020B0604020202020204" pitchFamily="34" charset="0"/>
              <a:buChar char="•"/>
            </a:pPr>
            <a:r>
              <a:rPr lang="en-US" sz="1200" dirty="0">
                <a:latin typeface="Arial" panose="020B0604020202020204" pitchFamily="34" charset="0"/>
                <a:cs typeface="Arial" panose="020B0604020202020204" pitchFamily="34" charset="0"/>
              </a:rPr>
              <a:t>In this picture we can see plaque collected around gumline </a:t>
            </a:r>
          </a:p>
          <a:p>
            <a:pPr marL="285750" lvl="0" indent="-285750">
              <a:spcBef>
                <a:spcPts val="440"/>
              </a:spcBef>
              <a:buClr>
                <a:srgbClr val="003893"/>
              </a:buClr>
              <a:buSzPts val="2200"/>
              <a:buFont typeface="Arial" panose="020B0604020202020204" pitchFamily="34" charset="0"/>
              <a:buChar char="•"/>
            </a:pPr>
            <a:r>
              <a:rPr lang="en-US" sz="1200" dirty="0">
                <a:latin typeface="Arial" panose="020B0604020202020204" pitchFamily="34" charset="0"/>
                <a:cs typeface="Arial" panose="020B0604020202020204" pitchFamily="34" charset="0"/>
              </a:rPr>
              <a:t>The gums look red, swollen/puffy and would bleed easily when brushed </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15</a:t>
            </a:fld>
            <a:endParaRPr lang="en-GB"/>
          </a:p>
        </p:txBody>
      </p:sp>
    </p:spTree>
    <p:extLst>
      <p:ext uri="{BB962C8B-B14F-4D97-AF65-F5344CB8AC3E}">
        <p14:creationId xmlns:p14="http://schemas.microsoft.com/office/powerpoint/2010/main" val="420650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4300" indent="-3429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Brush twice a day with a pea size amount of fluoride toothpaste</a:t>
            </a:r>
          </a:p>
          <a:p>
            <a:pPr marL="384300" indent="-3429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Use a small headed toothbrush or a powered toothbrush. Powered toothbrushes should not be used if </a:t>
            </a:r>
            <a:r>
              <a:rPr lang="en-US" sz="1200" dirty="0" err="1">
                <a:latin typeface="Arial" panose="020B0604020202020204" pitchFamily="34" charset="0"/>
                <a:cs typeface="Arial" panose="020B0604020202020204" pitchFamily="34" charset="0"/>
              </a:rPr>
              <a:t>Covid</a:t>
            </a:r>
            <a:r>
              <a:rPr lang="en-US" sz="1200" dirty="0">
                <a:latin typeface="Arial" panose="020B0604020202020204" pitchFamily="34" charset="0"/>
                <a:cs typeface="Arial" panose="020B0604020202020204" pitchFamily="34" charset="0"/>
              </a:rPr>
              <a:t> 19 is suspected.</a:t>
            </a:r>
          </a:p>
          <a:p>
            <a:pPr marL="360000" indent="-360000">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Brush at night and one other time of the day</a:t>
            </a:r>
          </a:p>
          <a:p>
            <a:pPr marL="360000" marR="0" lvl="0" indent="-3600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200" dirty="0">
                <a:latin typeface="Arial" panose="020B0604020202020204" pitchFamily="34" charset="0"/>
                <a:cs typeface="Arial" panose="020B0604020202020204" pitchFamily="34" charset="0"/>
              </a:rPr>
              <a:t>Spit out toothpaste but don’t rinse - </a:t>
            </a:r>
            <a:r>
              <a:rPr lang="en-GB" sz="1200" b="0" dirty="0">
                <a:solidFill>
                  <a:schemeClr val="bg1"/>
                </a:solidFill>
              </a:rPr>
              <a:t>This allows the fluoride from the toothpaste to stay in the mouth longer and helps strengthen the teeth and repair any early tooth decay</a:t>
            </a:r>
            <a:endParaRPr lang="en-US" sz="1200" dirty="0">
              <a:latin typeface="Arial" panose="020B0604020202020204" pitchFamily="34" charset="0"/>
              <a:cs typeface="Arial" panose="020B0604020202020204" pitchFamily="34" charset="0"/>
            </a:endParaRPr>
          </a:p>
          <a:p>
            <a:pPr marL="360000" indent="-360000">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A high fluoride toothpaste can be prescribed by a dentist</a:t>
            </a: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16</a:t>
            </a:fld>
            <a:endParaRPr lang="en-GB"/>
          </a:p>
        </p:txBody>
      </p:sp>
    </p:spTree>
    <p:extLst>
      <p:ext uri="{BB962C8B-B14F-4D97-AF65-F5344CB8AC3E}">
        <p14:creationId xmlns:p14="http://schemas.microsoft.com/office/powerpoint/2010/main" val="275856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Supporting</a:t>
            </a:r>
            <a:r>
              <a:rPr lang="en-GB" sz="1200" b="1" dirty="0">
                <a:solidFill>
                  <a:schemeClr val="bg1"/>
                </a:solidFill>
                <a:latin typeface="Arial" panose="020B0604020202020204" pitchFamily="34" charset="0"/>
                <a:cs typeface="Arial" panose="020B0604020202020204" pitchFamily="34" charset="0"/>
              </a:rPr>
              <a:t>  others with mouth care  </a:t>
            </a:r>
            <a:br>
              <a:rPr lang="en-GB" sz="1100" b="1" dirty="0">
                <a:solidFill>
                  <a:schemeClr val="bg1"/>
                </a:solidFill>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Some people may need just encouragement or reminders to brush their teeth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Others may need some assistance or may be fully dependent on </a:t>
            </a:r>
            <a:r>
              <a:rPr lang="en-US" sz="1200" dirty="0" err="1">
                <a:latin typeface="Arial" panose="020B0604020202020204" pitchFamily="34" charset="0"/>
                <a:cs typeface="Arial" panose="020B0604020202020204" pitchFamily="34" charset="0"/>
              </a:rPr>
              <a:t>carers</a:t>
            </a:r>
            <a:r>
              <a:rPr lang="en-US" sz="1200" dirty="0">
                <a:latin typeface="Arial" panose="020B0604020202020204" pitchFamily="34" charset="0"/>
                <a:cs typeface="Arial" panose="020B0604020202020204" pitchFamily="34" charset="0"/>
              </a:rPr>
              <a:t> for mouth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17</a:t>
            </a:fld>
            <a:endParaRPr lang="en-GB"/>
          </a:p>
        </p:txBody>
      </p:sp>
    </p:spTree>
    <p:extLst>
      <p:ext uri="{BB962C8B-B14F-4D97-AF65-F5344CB8AC3E}">
        <p14:creationId xmlns:p14="http://schemas.microsoft.com/office/powerpoint/2010/main" val="215404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2000">
              <a:spcBef>
                <a:spcPts val="600"/>
              </a:spcBef>
              <a:spcAft>
                <a:spcPts val="600"/>
              </a:spcAft>
              <a:buFont typeface="Wingdings" panose="05000000000000000000" pitchFamily="2" charset="2"/>
              <a:buNone/>
            </a:pPr>
            <a:r>
              <a:rPr lang="en-US" sz="1200" dirty="0">
                <a:latin typeface="Arial" panose="020B0604020202020204" pitchFamily="34" charset="0"/>
                <a:cs typeface="Arial" panose="020B0604020202020204" pitchFamily="34" charset="0"/>
              </a:rPr>
              <a:t>The next slide gives some tips that may help if you have to brush someone </a:t>
            </a:r>
            <a:r>
              <a:rPr lang="en-US" sz="1200" dirty="0" err="1">
                <a:latin typeface="Arial" panose="020B0604020202020204" pitchFamily="34" charset="0"/>
                <a:cs typeface="Arial" panose="020B0604020202020204" pitchFamily="34" charset="0"/>
              </a:rPr>
              <a:t>elses</a:t>
            </a:r>
            <a:r>
              <a:rPr lang="en-US" sz="1200" dirty="0">
                <a:latin typeface="Arial" panose="020B0604020202020204" pitchFamily="34" charset="0"/>
                <a:cs typeface="Arial" panose="020B0604020202020204" pitchFamily="34" charset="0"/>
              </a:rPr>
              <a:t> teeth:- </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Wear PPE in accordance with infection prevention &amp; control guidance</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Approach at eye level, smile and explain what you are going to do</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Check lips for dryness/cracking. – if lips are dry and cracked, it is painful when they are stretched to brush teeth - Apply lip balm before mouth care</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Remove any dentures and clean separately </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If the person is able, encourage them  to brush their own teeth. Help may be needed to reach all areas. </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If they can’t brush, make sure that the person is seated comfortably with their head supported, (on to your body or by another person)</a:t>
            </a:r>
          </a:p>
          <a:p>
            <a:pPr marL="252000">
              <a:spcBef>
                <a:spcPts val="6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Clients’ may cough when performing mouth care, be gentle, stand to the side or behind client , take breaks to allow the client to rest and swallow</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18</a:t>
            </a:fld>
            <a:endParaRPr lang="en-GB"/>
          </a:p>
        </p:txBody>
      </p:sp>
    </p:spTree>
    <p:extLst>
      <p:ext uri="{BB962C8B-B14F-4D97-AF65-F5344CB8AC3E}">
        <p14:creationId xmlns:p14="http://schemas.microsoft.com/office/powerpoint/2010/main" val="3388210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Massaging the cheeks will encourage mouth opening- This gives a cue especially to clients with dementia or a learning disability that mouth care will happen</a:t>
            </a:r>
          </a:p>
          <a:p>
            <a:pPr marL="285750" lvl="0" indent="-28575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Brush all surfaces of  upper and lower teeth beside the tongue, cheek and palate.</a:t>
            </a:r>
          </a:p>
          <a:p>
            <a:pPr marL="285750" lvl="0" indent="-285750">
              <a:buFont typeface="Arial" panose="020B0604020202020204" pitchFamily="34" charset="0"/>
              <a:buChar char="•"/>
            </a:pPr>
            <a:r>
              <a:rPr lang="en-US" sz="1200" dirty="0">
                <a:latin typeface="Arial" panose="020B0604020202020204" pitchFamily="34" charset="0"/>
                <a:ea typeface="Arial"/>
                <a:cs typeface="Arial" panose="020B0604020202020204" pitchFamily="34" charset="0"/>
                <a:sym typeface="Arial"/>
              </a:rPr>
              <a:t>Encourage person to spit out toothpaste but don’t rinse </a:t>
            </a:r>
          </a:p>
          <a:p>
            <a:pPr marL="0" lvl="0" indent="0">
              <a:buFont typeface="Arial" panose="020B0604020202020204" pitchFamily="34" charset="0"/>
              <a:buNone/>
            </a:pPr>
            <a:endParaRPr lang="en-US" sz="1200" dirty="0">
              <a:latin typeface="Arial" panose="020B0604020202020204" pitchFamily="34" charset="0"/>
              <a:ea typeface="Arial"/>
              <a:cs typeface="Arial" panose="020B0604020202020204" pitchFamily="34" charset="0"/>
              <a:sym typeface="Arial"/>
            </a:endParaRPr>
          </a:p>
          <a:p>
            <a:pPr marL="285750" lvl="0" indent="-285750">
              <a:spcBef>
                <a:spcPts val="440"/>
              </a:spcBef>
              <a:buClr>
                <a:srgbClr val="003893"/>
              </a:buClr>
              <a:buSzPts val="2200"/>
              <a:buFont typeface="Arial" panose="020B0604020202020204" pitchFamily="34" charset="0"/>
              <a:buChar char="•"/>
            </a:pPr>
            <a:r>
              <a:rPr lang="en-GB" sz="1200" dirty="0">
                <a:latin typeface="Arial" panose="020B0604020202020204" pitchFamily="34" charset="0"/>
                <a:ea typeface="Arial"/>
                <a:cs typeface="Arial" panose="020B0604020202020204" pitchFamily="34" charset="0"/>
                <a:sym typeface="Arial"/>
              </a:rPr>
              <a:t>An electric toothbrush may be easier to use, (some people with sensory issues tolerate these well, others will not be able to accept the vibrations). </a:t>
            </a:r>
          </a:p>
          <a:p>
            <a:pPr marL="285750" lvl="0" indent="-285750">
              <a:spcBef>
                <a:spcPts val="440"/>
              </a:spcBef>
              <a:buClr>
                <a:srgbClr val="003893"/>
              </a:buClr>
              <a:buSzPts val="2200"/>
              <a:buFont typeface="Arial" panose="020B0604020202020204" pitchFamily="34" charset="0"/>
              <a:buChar char="•"/>
            </a:pPr>
            <a:r>
              <a:rPr lang="en-GB" sz="1200" dirty="0">
                <a:latin typeface="Arial" panose="020B0604020202020204" pitchFamily="34" charset="0"/>
                <a:ea typeface="Arial"/>
                <a:cs typeface="Arial" panose="020B0604020202020204" pitchFamily="34" charset="0"/>
                <a:sym typeface="Arial"/>
              </a:rPr>
              <a:t>A brush with an adapted handle or  multi-surface brush may also be helpful. The adapted handles make the width of the handle thicker and easier to use if someone has reduced manual dexterity. The multi-surfaces brushes, brush all the surfaces of the teeth at the same time. These are especially useful if you have limited time to brush, for example someone with dementia or a learning disability</a:t>
            </a:r>
          </a:p>
          <a:p>
            <a:pPr marL="285750" lvl="0" indent="-285750">
              <a:spcBef>
                <a:spcPts val="440"/>
              </a:spcBef>
              <a:buClr>
                <a:srgbClr val="003893"/>
              </a:buClr>
              <a:buSzPts val="2200"/>
              <a:buFont typeface="Arial" panose="020B0604020202020204" pitchFamily="34" charset="0"/>
              <a:buChar char="•"/>
            </a:pPr>
            <a:endParaRPr lang="en-GB" sz="1200" dirty="0">
              <a:latin typeface="Arial" panose="020B0604020202020204" pitchFamily="34" charset="0"/>
              <a:ea typeface="Arial"/>
              <a:cs typeface="Arial" panose="020B0604020202020204" pitchFamily="34" charset="0"/>
              <a:sym typeface="Arial"/>
            </a:endParaRPr>
          </a:p>
          <a:p>
            <a:pPr marL="285750" marR="0" lvl="0" indent="-285750" algn="l" defTabSz="914400" rtl="0" eaLnBrk="1" fontAlgn="auto" latinLnBrk="0" hangingPunct="1">
              <a:lnSpc>
                <a:spcPct val="100000"/>
              </a:lnSpc>
              <a:spcBef>
                <a:spcPts val="440"/>
              </a:spcBef>
              <a:spcAft>
                <a:spcPts val="0"/>
              </a:spcAft>
              <a:buClr>
                <a:srgbClr val="003893"/>
              </a:buClr>
              <a:buSzPts val="2200"/>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A mouth prop or 2 toothbrushes together, may also help if the client tends to close onto the toothbrush. </a:t>
            </a:r>
            <a:r>
              <a:rPr lang="en-GB" sz="1200" dirty="0">
                <a:latin typeface="Arial" panose="020B0604020202020204" pitchFamily="34" charset="0"/>
                <a:cs typeface="Arial" panose="020B0604020202020204" pitchFamily="34" charset="0"/>
              </a:rPr>
              <a:t>The mouth prop is</a:t>
            </a:r>
            <a:r>
              <a:rPr lang="en-GB" dirty="0"/>
              <a:t> placed in at the side of the mouth, keeping the mouth slightly open and allowing toothbrushing on the opposite side to the prop. It is then put on the other side of the mouth and toothbrushing carried out, again opposite  the prop</a:t>
            </a:r>
            <a:r>
              <a:rPr lang="en-US" sz="1200" dirty="0">
                <a:latin typeface="Arial" panose="020B0604020202020204" pitchFamily="34" charset="0"/>
                <a:cs typeface="Arial" panose="020B0604020202020204" pitchFamily="34" charset="0"/>
              </a:rPr>
              <a:t> </a:t>
            </a:r>
          </a:p>
          <a:p>
            <a:pPr marL="285750" lvl="0" indent="-285750">
              <a:spcBef>
                <a:spcPts val="440"/>
              </a:spcBef>
              <a:buClr>
                <a:srgbClr val="003893"/>
              </a:buClr>
              <a:buSzPts val="2200"/>
              <a:buFont typeface="Arial" panose="020B0604020202020204" pitchFamily="34" charset="0"/>
              <a:buChar char="•"/>
            </a:pPr>
            <a:endParaRPr lang="en-GB" sz="1200" dirty="0">
              <a:latin typeface="Arial" panose="020B0604020202020204" pitchFamily="34" charset="0"/>
              <a:ea typeface="Arial"/>
              <a:cs typeface="Arial" panose="020B0604020202020204" pitchFamily="34" charset="0"/>
              <a:sym typeface="Arial"/>
            </a:endParaRPr>
          </a:p>
          <a:p>
            <a:pPr marL="285750" lvl="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19</a:t>
            </a:fld>
            <a:endParaRPr lang="en-US"/>
          </a:p>
        </p:txBody>
      </p:sp>
    </p:spTree>
    <p:extLst>
      <p:ext uri="{BB962C8B-B14F-4D97-AF65-F5344CB8AC3E}">
        <p14:creationId xmlns:p14="http://schemas.microsoft.com/office/powerpoint/2010/main" val="375488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set had been produced by the partners shown below for use within the North West Region</a:t>
            </a:r>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328292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200" b="1" dirty="0">
                <a:solidFill>
                  <a:schemeClr val="bg1"/>
                </a:solidFill>
              </a:rPr>
              <a:t>Mouth care for clients with challenging </a:t>
            </a:r>
            <a:r>
              <a:rPr lang="en-US" sz="1200" b="1" dirty="0" err="1">
                <a:solidFill>
                  <a:schemeClr val="bg1"/>
                </a:solidFill>
              </a:rPr>
              <a:t>behaviour</a:t>
            </a:r>
            <a:r>
              <a:rPr lang="en-US" sz="1200" b="1" dirty="0">
                <a:solidFill>
                  <a:schemeClr val="bg1"/>
                </a:solidFill>
              </a:rPr>
              <a:t> – this is a problem many carers encounter, and the following tips may help</a:t>
            </a:r>
            <a:endParaRPr lang="en-GB" sz="1200" b="1" dirty="0">
              <a:solidFill>
                <a:schemeClr val="bg1"/>
              </a:solidFill>
            </a:endParaRPr>
          </a:p>
          <a:p>
            <a:pPr marL="228600" indent="-17145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Maintain a calm and kind approach, maintain eye contact (if appropriate)</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Ask family or </a:t>
            </a:r>
            <a:r>
              <a:rPr lang="en-US" sz="1200" dirty="0" err="1">
                <a:latin typeface="Arial" panose="020B0604020202020204" pitchFamily="34" charset="0"/>
                <a:cs typeface="Arial" panose="020B0604020202020204" pitchFamily="34" charset="0"/>
              </a:rPr>
              <a:t>carer</a:t>
            </a:r>
            <a:r>
              <a:rPr lang="en-US" sz="1200" dirty="0">
                <a:latin typeface="Arial" panose="020B0604020202020204" pitchFamily="34" charset="0"/>
                <a:cs typeface="Arial" panose="020B0604020202020204" pitchFamily="34" charset="0"/>
              </a:rPr>
              <a:t> for assistance – sometimes it will take 2 people to help, to support the head or hold hands</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Try different times of day, different areas – some people are more compliant at different times of the day and distraction such as watching TV or during a shower may help</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Brush in Short bursts – you may only get to brush one area at a time – record the area brushed onto daily log sheet</a:t>
            </a:r>
          </a:p>
          <a:p>
            <a:pPr marL="34290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Desensitization techniques – these can help to build-up to brushing, it may take a few attempts of each stage the be accepted.</a:t>
            </a:r>
          </a:p>
          <a:p>
            <a:pPr marL="114300" indent="0">
              <a:spcBef>
                <a:spcPts val="600"/>
              </a:spcBef>
              <a:spcAft>
                <a:spcPts val="600"/>
              </a:spcAft>
              <a:buFont typeface="Arial" panose="020B0604020202020204" pitchFamily="34" charset="0"/>
              <a:buNone/>
            </a:pPr>
            <a:r>
              <a:rPr lang="en-US" sz="1200" dirty="0">
                <a:latin typeface="Arial" panose="020B0604020202020204" pitchFamily="34" charset="0"/>
                <a:cs typeface="Arial" panose="020B0604020202020204" pitchFamily="34" charset="0"/>
              </a:rPr>
              <a:t> Start by stroking the cheeks and around the mouth, then brush the toothbrush over the back of the hand and work towards the lips. Place a smear of toothpaste onto the lip,  brush one area  and build up to brushing more areas</a:t>
            </a:r>
          </a:p>
          <a:p>
            <a:pPr marL="114300" indent="0">
              <a:spcBef>
                <a:spcPts val="600"/>
              </a:spcBef>
              <a:spcAft>
                <a:spcPts val="600"/>
              </a:spcAft>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285750" indent="-17145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Always use a familiar toothpaste and toothbrush – see clients care plan for details</a:t>
            </a:r>
          </a:p>
          <a:p>
            <a:pPr marL="285750" indent="-228600">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Some clients may have oral sensitivity, where strong </a:t>
            </a:r>
            <a:r>
              <a:rPr lang="en-US" sz="1200" dirty="0" err="1">
                <a:latin typeface="Arial" panose="020B0604020202020204" pitchFamily="34" charset="0"/>
                <a:cs typeface="Arial" panose="020B0604020202020204" pitchFamily="34" charset="0"/>
              </a:rPr>
              <a:t>flavours</a:t>
            </a:r>
            <a:r>
              <a:rPr lang="en-US" sz="1200" dirty="0">
                <a:latin typeface="Arial" panose="020B0604020202020204" pitchFamily="34" charset="0"/>
                <a:cs typeface="Arial" panose="020B0604020202020204" pitchFamily="34" charset="0"/>
              </a:rPr>
              <a:t> are not tolerated. Consider using flavourless/non- foaming toothpaste such as </a:t>
            </a:r>
            <a:r>
              <a:rPr lang="en-US" sz="1200" dirty="0" err="1">
                <a:latin typeface="Arial" panose="020B0604020202020204" pitchFamily="34" charset="0"/>
                <a:cs typeface="Arial" panose="020B0604020202020204" pitchFamily="34" charset="0"/>
              </a:rPr>
              <a:t>OroNurse</a:t>
            </a:r>
            <a:r>
              <a:rPr lang="en-US" sz="1200" dirty="0">
                <a:latin typeface="Arial" panose="020B0604020202020204" pitchFamily="34" charset="0"/>
                <a:cs typeface="Arial" panose="020B0604020202020204" pitchFamily="34" charset="0"/>
              </a:rPr>
              <a:t>. This still contains fluoride to help strength teeth</a:t>
            </a:r>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20</a:t>
            </a:fld>
            <a:endParaRPr lang="en-US"/>
          </a:p>
        </p:txBody>
      </p:sp>
    </p:spTree>
    <p:extLst>
      <p:ext uri="{BB962C8B-B14F-4D97-AF65-F5344CB8AC3E}">
        <p14:creationId xmlns:p14="http://schemas.microsoft.com/office/powerpoint/2010/main" val="4248628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Shape 844"/>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Mouth care products </a:t>
            </a:r>
          </a:p>
          <a:p>
            <a:pPr marL="0" marR="0" lvl="0" indent="0" algn="l" rtl="0">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The following products will help with mouth care. Information on where they can be purchased is in the dental products section of this e-learning package</a:t>
            </a:r>
          </a:p>
          <a:p>
            <a:pPr marL="0" marR="0" lvl="0" indent="0" algn="l" rtl="0">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Pen torch – the mouth is a dark place and they are very helpful when completing mouth care assessments  </a:t>
            </a:r>
          </a:p>
          <a:p>
            <a:pPr marL="0" marR="0" lvl="0" indent="0" algn="l" rtl="0">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A small headed </a:t>
            </a:r>
            <a:r>
              <a:rPr lang="en-GB" sz="1200" b="0" i="0" u="none" strike="noStrike" cap="none" dirty="0" err="1">
                <a:solidFill>
                  <a:schemeClr val="dk1"/>
                </a:solidFill>
                <a:latin typeface="Calibri"/>
                <a:ea typeface="Calibri"/>
                <a:cs typeface="Calibri"/>
                <a:sym typeface="Calibri"/>
              </a:rPr>
              <a:t>toothbush</a:t>
            </a:r>
            <a:r>
              <a:rPr lang="en-GB" sz="1200" b="0" i="0" u="none" strike="noStrike" cap="none" dirty="0">
                <a:solidFill>
                  <a:schemeClr val="dk1"/>
                </a:solidFill>
                <a:latin typeface="Calibri"/>
                <a:ea typeface="Calibri"/>
                <a:cs typeface="Calibri"/>
                <a:sym typeface="Calibri"/>
              </a:rPr>
              <a:t> with soft or medium bristles is easier to use around the mouth. The </a:t>
            </a:r>
            <a:r>
              <a:rPr lang="en-GB" sz="1200" b="0" i="0" u="none" strike="noStrike" cap="none" dirty="0" err="1">
                <a:solidFill>
                  <a:schemeClr val="dk1"/>
                </a:solidFill>
                <a:latin typeface="Calibri"/>
                <a:ea typeface="Calibri"/>
                <a:cs typeface="Calibri"/>
                <a:sym typeface="Calibri"/>
              </a:rPr>
              <a:t>Oralieve</a:t>
            </a:r>
            <a:r>
              <a:rPr lang="en-GB" sz="1200" b="0" i="0" u="none" strike="noStrike" cap="none" dirty="0">
                <a:solidFill>
                  <a:schemeClr val="dk1"/>
                </a:solidFill>
                <a:latin typeface="Calibri"/>
                <a:ea typeface="Calibri"/>
                <a:cs typeface="Calibri"/>
                <a:sym typeface="Calibri"/>
              </a:rPr>
              <a:t> 360 toothbrush is also good to use</a:t>
            </a:r>
          </a:p>
          <a:p>
            <a:pPr marL="0" marR="0" lvl="0" indent="0" algn="l" rtl="0">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Dry Mouth Gels and toothpaste can help relieve dry mouth symptoms </a:t>
            </a:r>
          </a:p>
          <a:p>
            <a:pPr marL="0" marR="0" lvl="0" indent="0" algn="l" rtl="0">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GB" sz="1200" b="0" i="0" u="none" strike="noStrike" cap="none" dirty="0" err="1">
                <a:solidFill>
                  <a:schemeClr val="dk1"/>
                </a:solidFill>
                <a:latin typeface="Calibri"/>
                <a:ea typeface="Calibri"/>
                <a:cs typeface="Calibri"/>
                <a:sym typeface="Calibri"/>
              </a:rPr>
              <a:t>Moutheze</a:t>
            </a:r>
            <a:r>
              <a:rPr lang="en-GB" sz="1200" b="0" i="0" u="none" strike="noStrike" cap="none" dirty="0">
                <a:solidFill>
                  <a:schemeClr val="dk1"/>
                </a:solidFill>
                <a:latin typeface="Calibri"/>
                <a:ea typeface="Calibri"/>
                <a:cs typeface="Calibri"/>
                <a:sym typeface="Calibri"/>
              </a:rPr>
              <a:t> sticks – these are plastic cleaners for soft tissues. The soft plastic bristles help clean soft-tissues such as the tongue or cheeks. They can also be used to apply dry mouth gels </a:t>
            </a:r>
          </a:p>
          <a:p>
            <a:pPr marL="0" marR="0" lvl="0" indent="0" algn="l" rtl="0">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Multi-headed toothbrushes such as the Dr </a:t>
            </a:r>
            <a:r>
              <a:rPr lang="en-GB" sz="1200" b="0" i="0" u="none" strike="noStrike" cap="none" dirty="0" err="1">
                <a:solidFill>
                  <a:schemeClr val="dk1"/>
                </a:solidFill>
                <a:latin typeface="Calibri"/>
                <a:ea typeface="Calibri"/>
                <a:cs typeface="Calibri"/>
                <a:sym typeface="Calibri"/>
              </a:rPr>
              <a:t>Barmans</a:t>
            </a:r>
            <a:r>
              <a:rPr lang="en-GB" sz="1200" b="0" i="0" u="none" strike="noStrike" cap="none" dirty="0">
                <a:solidFill>
                  <a:schemeClr val="dk1"/>
                </a:solidFill>
                <a:latin typeface="Calibri"/>
                <a:ea typeface="Calibri"/>
                <a:cs typeface="Calibri"/>
                <a:sym typeface="Calibri"/>
              </a:rPr>
              <a:t> or </a:t>
            </a:r>
            <a:r>
              <a:rPr lang="en-GB" sz="1200" b="0" i="0" u="none" strike="noStrike" cap="none" dirty="0" err="1">
                <a:solidFill>
                  <a:schemeClr val="dk1"/>
                </a:solidFill>
                <a:latin typeface="Calibri"/>
                <a:ea typeface="Calibri"/>
                <a:cs typeface="Calibri"/>
                <a:sym typeface="Calibri"/>
              </a:rPr>
              <a:t>Colis</a:t>
            </a:r>
            <a:r>
              <a:rPr lang="en-GB" sz="1200" b="0" i="0" u="none" strike="noStrike" cap="none" dirty="0">
                <a:solidFill>
                  <a:schemeClr val="dk1"/>
                </a:solidFill>
                <a:latin typeface="Calibri"/>
                <a:ea typeface="Calibri"/>
                <a:cs typeface="Calibri"/>
                <a:sym typeface="Calibri"/>
              </a:rPr>
              <a:t> curve toothbrush, brush all 3 surfaces of the tooth at once. Ideal to use if you have to complete brushing quickly </a:t>
            </a:r>
            <a:endParaRPr sz="1200" b="0" i="0" u="none" strike="noStrike" cap="none" dirty="0">
              <a:solidFill>
                <a:schemeClr val="dk1"/>
              </a:solidFill>
              <a:latin typeface="Calibri"/>
              <a:ea typeface="Calibri"/>
              <a:cs typeface="Calibri"/>
              <a:sym typeface="Calibri"/>
            </a:endParaRPr>
          </a:p>
        </p:txBody>
      </p:sp>
      <p:sp>
        <p:nvSpPr>
          <p:cNvPr id="845" name="Shape 845"/>
          <p:cNvSpPr>
            <a:spLocks noGrp="1" noRot="1" noChangeAspect="1"/>
          </p:cNvSpPr>
          <p:nvPr>
            <p:ph type="sldImg" idx="2"/>
          </p:nvPr>
        </p:nvSpPr>
        <p:spPr>
          <a:xfrm>
            <a:off x="930275" y="739775"/>
            <a:ext cx="4937125" cy="37036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1575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Specialist Products</a:t>
            </a:r>
          </a:p>
          <a:p>
            <a:r>
              <a:rPr lang="en-US" dirty="0"/>
              <a:t>Bite blocks or mouth prop – placed into mouth to prevent client closing onto the toothbrush</a:t>
            </a:r>
          </a:p>
          <a:p>
            <a:r>
              <a:rPr lang="en-US" dirty="0" err="1"/>
              <a:t>OroNurse</a:t>
            </a:r>
            <a:r>
              <a:rPr lang="en-US" dirty="0"/>
              <a:t> toothpaste – this paste is flavourless and doesn’t foam in the mouth. It is ideal for clients who can’t tolerate strong </a:t>
            </a:r>
            <a:r>
              <a:rPr lang="en-US" dirty="0" err="1"/>
              <a:t>flavours</a:t>
            </a:r>
            <a:r>
              <a:rPr lang="en-US" dirty="0"/>
              <a:t> or may struggle with foam from toothpaste For example clients with swallowing difficulties </a:t>
            </a:r>
          </a:p>
          <a:p>
            <a:r>
              <a:rPr lang="en-US" dirty="0"/>
              <a:t>Suction toothbrushes – These toothbrushes have a suction tube connection and are excellent to remove any secretions during brushing. They have soft bristles on one side and a foam pad, to clean soft tissues on the other. Especially useful for with clients that have swallowing difficulties or are at risk of aspiration.</a:t>
            </a:r>
          </a:p>
          <a:p>
            <a:r>
              <a:rPr lang="en-US" dirty="0" err="1"/>
              <a:t>Duraphat</a:t>
            </a:r>
            <a:r>
              <a:rPr lang="en-US" dirty="0"/>
              <a:t> high fluoride toothpaste - This has to be prescribed by the dentist and is double or triple the amount of a normal fluoride toothpaste – useful for clients at risk of tooth decay</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22</a:t>
            </a:fld>
            <a:endParaRPr lang="en-GB"/>
          </a:p>
        </p:txBody>
      </p:sp>
    </p:spTree>
    <p:extLst>
      <p:ext uri="{BB962C8B-B14F-4D97-AF65-F5344CB8AC3E}">
        <p14:creationId xmlns:p14="http://schemas.microsoft.com/office/powerpoint/2010/main" val="139159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None/>
            </a:pPr>
            <a:r>
              <a:rPr lang="en-US" sz="1200" dirty="0">
                <a:solidFill>
                  <a:schemeClr val="tx1"/>
                </a:solidFill>
                <a:latin typeface="Arial" panose="020B0604020202020204" pitchFamily="34" charset="0"/>
                <a:ea typeface="+mn-ea"/>
                <a:cs typeface="Arial" panose="020B0604020202020204" pitchFamily="34" charset="0"/>
              </a:rPr>
              <a:t>To summerise this section:- </a:t>
            </a:r>
          </a:p>
          <a:p>
            <a:pPr marL="571500" indent="-342900">
              <a:buFont typeface="Arial" panose="020B0604020202020204" pitchFamily="34" charset="0"/>
              <a:buChar char="•"/>
            </a:pPr>
            <a:r>
              <a:rPr lang="en-US" sz="1200" dirty="0">
                <a:solidFill>
                  <a:schemeClr val="tx1"/>
                </a:solidFill>
                <a:latin typeface="Arial" panose="020B0604020202020204" pitchFamily="34" charset="0"/>
                <a:ea typeface="+mn-ea"/>
                <a:cs typeface="Arial" panose="020B0604020202020204" pitchFamily="34" charset="0"/>
              </a:rPr>
              <a:t>Poor oral health has a major impact on general health and can put people at increased risks of heart disease, stroke and complications with diabetes. There is also an increased risk of chest infections and aspiration pneumonia if mouth care is poor.</a:t>
            </a:r>
          </a:p>
          <a:p>
            <a:pPr marL="571500" indent="-342900">
              <a:buFont typeface="Arial" panose="020B0604020202020204" pitchFamily="34" charset="0"/>
              <a:buChar char="•"/>
            </a:pPr>
            <a:r>
              <a:rPr lang="en-US" sz="1200" dirty="0">
                <a:solidFill>
                  <a:schemeClr val="tx1"/>
                </a:solidFill>
                <a:latin typeface="Arial" panose="020B0604020202020204" pitchFamily="34" charset="0"/>
                <a:ea typeface="+mn-ea"/>
                <a:cs typeface="Arial" panose="020B0604020202020204" pitchFamily="34" charset="0"/>
              </a:rPr>
              <a:t>An oral health assessment and care plan should be completed for every new client as soon as possible after acceptance of care </a:t>
            </a:r>
          </a:p>
          <a:p>
            <a:pPr marL="571500" indent="-342900">
              <a:buFont typeface="Arial" panose="020B0604020202020204" pitchFamily="34" charset="0"/>
              <a:buChar char="•"/>
            </a:pPr>
            <a:r>
              <a:rPr lang="en-US" sz="1200" dirty="0">
                <a:solidFill>
                  <a:schemeClr val="tx1"/>
                </a:solidFill>
                <a:latin typeface="Arial" panose="020B0604020202020204" pitchFamily="34" charset="0"/>
                <a:ea typeface="+mn-ea"/>
                <a:cs typeface="Arial" panose="020B0604020202020204" pitchFamily="34" charset="0"/>
              </a:rPr>
              <a:t>A daily recording sheet should be completed for each resident</a:t>
            </a:r>
          </a:p>
          <a:p>
            <a:pPr marL="571500" indent="-342900">
              <a:buFont typeface="Arial" panose="020B0604020202020204" pitchFamily="34" charset="0"/>
              <a:buChar char="•"/>
            </a:pPr>
            <a:r>
              <a:rPr lang="en-US" sz="1200" dirty="0">
                <a:solidFill>
                  <a:schemeClr val="tx1"/>
                </a:solidFill>
                <a:latin typeface="Arial" panose="020B0604020202020204" pitchFamily="34" charset="0"/>
                <a:ea typeface="+mn-ea"/>
                <a:cs typeface="Arial" panose="020B0604020202020204" pitchFamily="34" charset="0"/>
              </a:rPr>
              <a:t>Many different products are available to help with mouth care.</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23</a:t>
            </a:fld>
            <a:endParaRPr lang="en-GB"/>
          </a:p>
        </p:txBody>
      </p:sp>
    </p:spTree>
    <p:extLst>
      <p:ext uri="{BB962C8B-B14F-4D97-AF65-F5344CB8AC3E}">
        <p14:creationId xmlns:p14="http://schemas.microsoft.com/office/powerpoint/2010/main" val="777237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lnSpc>
                <a:spcPct val="130000"/>
              </a:lnSpc>
              <a:spcBef>
                <a:spcPts val="600"/>
              </a:spcBef>
              <a:spcAft>
                <a:spcPts val="600"/>
              </a:spcAft>
            </a:pPr>
            <a:r>
              <a:rPr lang="en-US" sz="1200" dirty="0">
                <a:latin typeface="Arial" panose="020B0604020202020204" pitchFamily="34" charset="0"/>
                <a:cs typeface="Arial" panose="020B0604020202020204" pitchFamily="34" charset="0"/>
              </a:rPr>
              <a:t>Rachel Johnston lived and was cared for in a community residential facility.</a:t>
            </a:r>
          </a:p>
          <a:p>
            <a:pPr marL="57150">
              <a:lnSpc>
                <a:spcPct val="130000"/>
              </a:lnSpc>
              <a:spcBef>
                <a:spcPts val="600"/>
              </a:spcBef>
              <a:spcAft>
                <a:spcPts val="600"/>
              </a:spcAft>
            </a:pPr>
            <a:r>
              <a:rPr lang="en-US" sz="1200" dirty="0">
                <a:latin typeface="Arial" panose="020B0604020202020204" pitchFamily="34" charset="0"/>
                <a:cs typeface="Arial" panose="020B0604020202020204" pitchFamily="34" charset="0"/>
              </a:rPr>
              <a:t>Rachel had many dental problems and it was decided she needed extensive dental treatment. </a:t>
            </a:r>
          </a:p>
          <a:p>
            <a:pPr marL="57150">
              <a:lnSpc>
                <a:spcPct val="130000"/>
              </a:lnSpc>
              <a:spcBef>
                <a:spcPts val="600"/>
              </a:spcBef>
              <a:spcAft>
                <a:spcPts val="600"/>
              </a:spcAft>
            </a:pPr>
            <a:r>
              <a:rPr lang="en-US" sz="1200" dirty="0">
                <a:latin typeface="Arial" panose="020B0604020202020204" pitchFamily="34" charset="0"/>
                <a:cs typeface="Arial" panose="020B0604020202020204" pitchFamily="34" charset="0"/>
              </a:rPr>
              <a:t>Rachel collapsed hours after discharge from hospital following a general anesthetic where all her teeth were extracted.</a:t>
            </a:r>
          </a:p>
          <a:p>
            <a:pPr marL="57150">
              <a:lnSpc>
                <a:spcPct val="130000"/>
              </a:lnSpc>
              <a:spcBef>
                <a:spcPts val="600"/>
              </a:spcBef>
              <a:spcAft>
                <a:spcPts val="600"/>
              </a:spcAft>
            </a:pPr>
            <a:r>
              <a:rPr lang="en-US" sz="1200" dirty="0">
                <a:latin typeface="Arial" panose="020B0604020202020204" pitchFamily="34" charset="0"/>
                <a:cs typeface="Arial" panose="020B0604020202020204" pitchFamily="34" charset="0"/>
              </a:rPr>
              <a:t>She died 10 days after her  life support was turned off.</a:t>
            </a:r>
          </a:p>
          <a:p>
            <a:pPr marL="57150">
              <a:lnSpc>
                <a:spcPct val="130000"/>
              </a:lnSpc>
              <a:spcBef>
                <a:spcPts val="600"/>
              </a:spcBef>
              <a:spcAft>
                <a:spcPts val="600"/>
              </a:spcAft>
            </a:pPr>
            <a:r>
              <a:rPr lang="en-US" sz="1200" dirty="0">
                <a:latin typeface="Arial" panose="020B0604020202020204" pitchFamily="34" charset="0"/>
                <a:cs typeface="Arial" panose="020B0604020202020204" pitchFamily="34" charset="0"/>
              </a:rPr>
              <a:t>Our aim should be to prevent our clients needing extensive dental treatment, so situations like this can be avoided </a:t>
            </a:r>
          </a:p>
          <a:p>
            <a:pPr marL="57150">
              <a:lnSpc>
                <a:spcPct val="130000"/>
              </a:lnSpc>
              <a:spcBef>
                <a:spcPts val="600"/>
              </a:spcBef>
              <a:spcAft>
                <a:spcPts val="600"/>
              </a:spcAft>
            </a:pPr>
            <a:endParaRPr 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24</a:t>
            </a:fld>
            <a:endParaRPr lang="en-US"/>
          </a:p>
        </p:txBody>
      </p:sp>
    </p:spTree>
    <p:extLst>
      <p:ext uri="{BB962C8B-B14F-4D97-AF65-F5344CB8AC3E}">
        <p14:creationId xmlns:p14="http://schemas.microsoft.com/office/powerpoint/2010/main" val="1881130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short activity – consider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You have a new resident admitted to your setting, what would be the first thing you would do in terms of mouth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Answer :- </a:t>
            </a:r>
          </a:p>
          <a:p>
            <a:pPr>
              <a:spcBef>
                <a:spcPts val="600"/>
              </a:spcBef>
              <a:spcAft>
                <a:spcPts val="600"/>
              </a:spcAft>
            </a:pPr>
            <a:r>
              <a:rPr lang="en-GB" sz="1200" dirty="0">
                <a:latin typeface="Arial" panose="020B0604020202020204" pitchFamily="34" charset="0"/>
                <a:cs typeface="Arial" panose="020B0604020202020204" pitchFamily="34" charset="0"/>
              </a:rPr>
              <a:t>Complete mouth care assessment and care plan </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25</a:t>
            </a:fld>
            <a:endParaRPr lang="en-GB"/>
          </a:p>
        </p:txBody>
      </p:sp>
    </p:spTree>
    <p:extLst>
      <p:ext uri="{BB962C8B-B14F-4D97-AF65-F5344CB8AC3E}">
        <p14:creationId xmlns:p14="http://schemas.microsoft.com/office/powerpoint/2010/main" val="96154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1200"/>
              </a:spcBef>
              <a:spcAft>
                <a:spcPts val="600"/>
              </a:spcAft>
              <a:buFont typeface="Wingdings" panose="05000000000000000000" pitchFamily="2" charset="2"/>
              <a:buNone/>
            </a:pPr>
            <a:r>
              <a:rPr lang="en-US" sz="1200" dirty="0">
                <a:latin typeface="Arial" panose="020B0604020202020204" pitchFamily="34" charset="0"/>
                <a:cs typeface="Arial" panose="020B0604020202020204" pitchFamily="34" charset="0"/>
              </a:rPr>
              <a:t>Learning outcomes</a:t>
            </a:r>
          </a:p>
          <a:p>
            <a:pPr marL="171450" indent="-171450">
              <a:lnSpc>
                <a:spcPct val="100000"/>
              </a:lnSpc>
              <a:spcBef>
                <a:spcPts val="1200"/>
              </a:spcBef>
              <a:spcAft>
                <a:spcPts val="600"/>
              </a:spcAft>
              <a:buFont typeface="Arial" panose="020B0604020202020204" pitchFamily="34" charset="0"/>
              <a:buChar char="•"/>
            </a:pPr>
            <a:r>
              <a:rPr lang="en-GB" altLang="en-US" sz="1200" b="1" dirty="0">
                <a:solidFill>
                  <a:srgbClr val="000000"/>
                </a:solidFill>
              </a:rPr>
              <a:t>The participants will gain an increased knowledge and understanding of</a:t>
            </a:r>
            <a:br>
              <a:rPr lang="en-GB" altLang="en-US" sz="1200" b="1" dirty="0">
                <a:solidFill>
                  <a:srgbClr val="000000"/>
                </a:solidFill>
              </a:rPr>
            </a:br>
            <a:r>
              <a:rPr lang="en-US" sz="1200" dirty="0">
                <a:latin typeface="Arial" panose="020B0604020202020204" pitchFamily="34" charset="0"/>
                <a:cs typeface="Arial" panose="020B0604020202020204" pitchFamily="34" charset="0"/>
              </a:rPr>
              <a:t>The links between oral health and general health</a:t>
            </a:r>
          </a:p>
          <a:p>
            <a:pPr>
              <a:lnSpc>
                <a:spcPct val="100000"/>
              </a:lnSpc>
              <a:spcBef>
                <a:spcPts val="12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An assessment tool to be completed on admission and implement effective mouth care to address personal oral health needs</a:t>
            </a:r>
          </a:p>
          <a:p>
            <a:pPr>
              <a:lnSpc>
                <a:spcPct val="100000"/>
              </a:lnSpc>
              <a:spcBef>
                <a:spcPts val="12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The importance of mouth care and the promotion of good effective oral hygiene</a:t>
            </a:r>
          </a:p>
          <a:p>
            <a:pPr>
              <a:lnSpc>
                <a:spcPct val="100000"/>
              </a:lnSpc>
              <a:spcBef>
                <a:spcPts val="1200"/>
              </a:spcBef>
              <a:spcAft>
                <a:spcPts val="600"/>
              </a:spcAft>
              <a:buFont typeface="Wingdings" panose="05000000000000000000" pitchFamily="2" charset="2"/>
              <a:buChar char="§"/>
            </a:pPr>
            <a:r>
              <a:rPr lang="en-US" sz="1200" dirty="0">
                <a:latin typeface="Arial" panose="020B0604020202020204" pitchFamily="34" charset="0"/>
                <a:cs typeface="Arial" panose="020B0604020202020204" pitchFamily="34" charset="0"/>
              </a:rPr>
              <a:t>The different equipment available to help with mouth care</a:t>
            </a:r>
          </a:p>
          <a:p>
            <a:pPr>
              <a:lnSpc>
                <a:spcPct val="100000"/>
              </a:lnSpc>
              <a:spcBef>
                <a:spcPts val="1200"/>
              </a:spcBef>
              <a:spcAft>
                <a:spcPts val="600"/>
              </a:spcAft>
              <a:buFont typeface="Wingdings" panose="05000000000000000000" pitchFamily="2" charset="2"/>
              <a:buNone/>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3</a:t>
            </a:fld>
            <a:endParaRPr lang="en-GB"/>
          </a:p>
        </p:txBody>
      </p:sp>
    </p:spTree>
    <p:extLst>
      <p:ext uri="{BB962C8B-B14F-4D97-AF65-F5344CB8AC3E}">
        <p14:creationId xmlns:p14="http://schemas.microsoft.com/office/powerpoint/2010/main" val="308670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base" latinLnBrk="0" hangingPunct="1">
              <a:lnSpc>
                <a:spcPct val="100000"/>
              </a:lnSpc>
              <a:spcBef>
                <a:spcPct val="20000"/>
              </a:spcBef>
              <a:spcAft>
                <a:spcPts val="0"/>
              </a:spcAft>
              <a:buClrTx/>
              <a:buSzTx/>
              <a:buFont typeface="Arial" panose="020B0604020202020204" pitchFamily="34" charset="0"/>
              <a:buNone/>
              <a:tabLst/>
              <a:defRPr/>
            </a:pPr>
            <a:r>
              <a:rPr lang="en-US" sz="2400" b="1" dirty="0">
                <a:solidFill>
                  <a:schemeClr val="bg1"/>
                </a:solidFill>
                <a:latin typeface="Arial" panose="020B0604020202020204" pitchFamily="34" charset="0"/>
                <a:cs typeface="Arial" panose="020B0604020202020204" pitchFamily="34" charset="0"/>
              </a:rPr>
              <a:t>So, why do we bother with mouth care?</a:t>
            </a:r>
            <a:endParaRPr lang="en-US" sz="2400" dirty="0">
              <a:latin typeface="Arial" panose="020B0604020202020204" pitchFamily="34" charset="0"/>
              <a:cs typeface="Arial" panose="020B0604020202020204" pitchFamily="34" charset="0"/>
            </a:endParaRPr>
          </a:p>
          <a:p>
            <a:pPr marL="800100" lvl="1" indent="-342900" defTabSz="457200" fontAlgn="base">
              <a:spcBef>
                <a:spcPct val="20000"/>
              </a:spcBef>
              <a:buFont typeface="Arial" panose="020B0604020202020204" pitchFamily="34" charset="0"/>
              <a:buChar char="•"/>
            </a:pPr>
            <a:r>
              <a:rPr lang="en-US" sz="2400" dirty="0">
                <a:latin typeface="Arial" panose="020B0604020202020204" pitchFamily="34" charset="0"/>
                <a:cs typeface="Arial" panose="020B0604020202020204" pitchFamily="34" charset="0"/>
              </a:rPr>
              <a:t>Research shows that support for good oral and dental care is an essential part of promoting health and quality of life for vulnerable people and people with learning disabilities (Daly et al 2013) </a:t>
            </a:r>
          </a:p>
          <a:p>
            <a:pPr marL="800100" lvl="1"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ea typeface="Arial"/>
                <a:cs typeface="Arial" panose="020B0604020202020204" pitchFamily="34" charset="0"/>
                <a:sym typeface="Arial"/>
              </a:rPr>
              <a:t>Good oral health enables people to communicate effectively </a:t>
            </a:r>
          </a:p>
          <a:p>
            <a:pPr marL="800100" lvl="1" indent="-342900">
              <a:spcBef>
                <a:spcPts val="480"/>
              </a:spcBef>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Arial"/>
              </a:rPr>
              <a:t>And helps in ability to eat and enjoy a variety of foods</a:t>
            </a:r>
          </a:p>
          <a:p>
            <a:pPr marL="800100" lvl="1" indent="-342900">
              <a:spcBef>
                <a:spcPts val="480"/>
              </a:spcBef>
              <a:buClr>
                <a:schemeClr val="dk1"/>
              </a:buClr>
              <a:buSzPts val="2400"/>
              <a:buFont typeface="Arial" panose="020B0604020202020204" pitchFamily="34" charset="0"/>
              <a:buChar char="•"/>
            </a:pPr>
            <a:endParaRPr lang="en-GB" sz="2400" dirty="0">
              <a:solidFill>
                <a:schemeClr val="dk1"/>
              </a:solidFill>
              <a:latin typeface="Arial"/>
              <a:cs typeface="Arial"/>
            </a:endParaRPr>
          </a:p>
          <a:p>
            <a:pPr marL="800100" lvl="1" indent="-342900" defTabSz="457200" fontAlgn="base">
              <a:spcBef>
                <a:spcPct val="20000"/>
              </a:spcBef>
              <a:buFont typeface="Arial" panose="020B0604020202020204" pitchFamily="34" charset="0"/>
              <a:buChar char="•"/>
            </a:pPr>
            <a:r>
              <a:rPr lang="en-GB" sz="2400" dirty="0">
                <a:solidFill>
                  <a:schemeClr val="dk1"/>
                </a:solidFill>
                <a:latin typeface="Arial"/>
                <a:cs typeface="Arial"/>
              </a:rPr>
              <a:t>Care providers are delivering more complex care for an increasing number of vulnerable and older people. These people are living longer and have complex health and social care needs.  </a:t>
            </a:r>
          </a:p>
          <a:p>
            <a:pPr marL="800100" lvl="1" indent="-342900" defTabSz="457200" fontAlgn="base">
              <a:spcBef>
                <a:spcPct val="20000"/>
              </a:spcBef>
              <a:buFont typeface="Arial" panose="020B0604020202020204" pitchFamily="34" charset="0"/>
              <a:buChar char="•"/>
            </a:pPr>
            <a:r>
              <a:rPr lang="en-GB" sz="2400" dirty="0">
                <a:solidFill>
                  <a:schemeClr val="dk1"/>
                </a:solidFill>
                <a:latin typeface="Arial"/>
                <a:cs typeface="Arial"/>
              </a:rPr>
              <a:t>Also due to the improvements in dental health, an increasing number of vulnerable and older people are keeping their own teeth for longer and these people may require more complex dental care.</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4</a:t>
            </a:fld>
            <a:endParaRPr lang="en-GB"/>
          </a:p>
        </p:txBody>
      </p:sp>
    </p:spTree>
    <p:extLst>
      <p:ext uri="{BB962C8B-B14F-4D97-AF65-F5344CB8AC3E}">
        <p14:creationId xmlns:p14="http://schemas.microsoft.com/office/powerpoint/2010/main" val="171459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constitutes a healthy mouth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bg1"/>
                </a:solidFill>
                <a:latin typeface="Arial" panose="020B0604020202020204" pitchFamily="34" charset="0"/>
                <a:cs typeface="Arial" panose="020B0604020202020204" pitchFamily="34" charset="0"/>
              </a:rPr>
              <a:t>A healthy mouth should should be clean – </a:t>
            </a:r>
            <a:r>
              <a:rPr lang="en-US" b="0" dirty="0">
                <a:solidFill>
                  <a:schemeClr val="bg1"/>
                </a:solidFill>
                <a:latin typeface="Arial" panose="020B0604020202020204" pitchFamily="34" charset="0"/>
                <a:cs typeface="Arial" panose="020B0604020202020204" pitchFamily="34" charset="0"/>
              </a:rPr>
              <a:t>we need to brush every day to remove dental plaque (a mixture of bacteria and food) </a:t>
            </a:r>
            <a:endParaRPr lang="en-GB" b="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bg1"/>
                </a:solidFill>
                <a:latin typeface="Arial" panose="020B0604020202020204" pitchFamily="34" charset="0"/>
                <a:cs typeface="Arial" panose="020B0604020202020204" pitchFamily="34" charset="0"/>
              </a:rPr>
              <a:t>The gums, tongue and cheeks are healthy not reddened or swollen – </a:t>
            </a:r>
            <a:r>
              <a:rPr lang="en-US" b="0" dirty="0">
                <a:solidFill>
                  <a:schemeClr val="bg1"/>
                </a:solidFill>
                <a:latin typeface="Arial" panose="020B0604020202020204" pitchFamily="34" charset="0"/>
                <a:cs typeface="Arial" panose="020B0604020202020204" pitchFamily="34" charset="0"/>
              </a:rPr>
              <a:t>healthy gums fit tight around the teeth and don’t bleed. Good mouth care keeps all the mouth healthy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bg1"/>
                </a:solidFill>
                <a:latin typeface="Arial" panose="020B0604020202020204" pitchFamily="34" charset="0"/>
                <a:cs typeface="Arial" panose="020B0604020202020204" pitchFamily="34" charset="0"/>
              </a:rPr>
              <a:t>Any dentures present  are clean and fit well – </a:t>
            </a:r>
            <a:r>
              <a:rPr lang="en-US" b="0" dirty="0">
                <a:solidFill>
                  <a:schemeClr val="bg1"/>
                </a:solidFill>
                <a:latin typeface="Arial" panose="020B0604020202020204" pitchFamily="34" charset="0"/>
                <a:cs typeface="Arial" panose="020B0604020202020204" pitchFamily="34" charset="0"/>
              </a:rPr>
              <a:t>even if people have no natural teeth, dentures still need daily cleaning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bg1"/>
                </a:solidFill>
                <a:latin typeface="Arial" panose="020B0604020202020204" pitchFamily="34" charset="0"/>
                <a:cs typeface="Arial" panose="020B0604020202020204" pitchFamily="34" charset="0"/>
              </a:rPr>
              <a:t>The mouth that is moist with saliva – </a:t>
            </a:r>
            <a:r>
              <a:rPr lang="en-US" b="0" dirty="0">
                <a:solidFill>
                  <a:schemeClr val="bg1"/>
                </a:solidFill>
                <a:latin typeface="Arial" panose="020B0604020202020204" pitchFamily="34" charset="0"/>
                <a:cs typeface="Arial" panose="020B0604020202020204" pitchFamily="34" charset="0"/>
              </a:rPr>
              <a:t>a lack of saliva causes the mouth to be dry. This can impact on the health of the mouth.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bg1"/>
                </a:solidFill>
                <a:latin typeface="Arial" panose="020B0604020202020204" pitchFamily="34" charset="0"/>
                <a:cs typeface="Arial" panose="020B0604020202020204" pitchFamily="34" charset="0"/>
              </a:rPr>
              <a:t>A healthy mouth will have no ulcers or undiagnosed  red or white patches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bg1"/>
                </a:solidFill>
                <a:latin typeface="Arial" panose="020B0604020202020204" pitchFamily="34" charset="0"/>
                <a:cs typeface="Arial" panose="020B0604020202020204" pitchFamily="34" charset="0"/>
              </a:rPr>
              <a:t>A healthy mouth should cause no pain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bg1"/>
                </a:solidFill>
                <a:latin typeface="Arial" panose="020B0604020202020204" pitchFamily="34" charset="0"/>
                <a:cs typeface="Arial" panose="020B0604020202020204" pitchFamily="34" charset="0"/>
              </a:rPr>
              <a:t>Also there should be no active tooth decay or broken fillings </a:t>
            </a:r>
            <a:endParaRPr lang="en-GB" b="1"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5</a:t>
            </a:fld>
            <a:endParaRPr lang="en-GB"/>
          </a:p>
        </p:txBody>
      </p:sp>
    </p:spTree>
    <p:extLst>
      <p:ext uri="{BB962C8B-B14F-4D97-AF65-F5344CB8AC3E}">
        <p14:creationId xmlns:p14="http://schemas.microsoft.com/office/powerpoint/2010/main" val="135781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spcAft>
                <a:spcPts val="600"/>
              </a:spcAft>
            </a:pPr>
            <a:r>
              <a:rPr lang="en-US" dirty="0">
                <a:latin typeface="Arial" panose="020B0604020202020204" pitchFamily="34" charset="0"/>
                <a:cs typeface="Arial" panose="020B0604020202020204" pitchFamily="34" charset="0"/>
              </a:rPr>
              <a:t>Good oral health is the absence of pain and disease with the ability to eat, drink and communicate which is important for quality of life</a:t>
            </a:r>
          </a:p>
          <a:p>
            <a:pPr>
              <a:lnSpc>
                <a:spcPct val="110000"/>
              </a:lnSpc>
              <a:spcBef>
                <a:spcPts val="600"/>
              </a:spcBef>
              <a:spcAft>
                <a:spcPts val="600"/>
              </a:spcAft>
            </a:pPr>
            <a:r>
              <a:rPr lang="en-US" dirty="0">
                <a:latin typeface="Arial" panose="020B0604020202020204" pitchFamily="34" charset="0"/>
                <a:cs typeface="Arial" panose="020B0604020202020204" pitchFamily="34" charset="0"/>
              </a:rPr>
              <a:t>Good oral health is important for people’s dignity</a:t>
            </a:r>
          </a:p>
          <a:p>
            <a:pPr>
              <a:lnSpc>
                <a:spcPct val="110000"/>
              </a:lnSpc>
              <a:spcBef>
                <a:spcPts val="600"/>
              </a:spcBef>
              <a:spcAft>
                <a:spcPts val="600"/>
              </a:spcAft>
            </a:pPr>
            <a:r>
              <a:rPr lang="en-US" dirty="0">
                <a:latin typeface="Arial" panose="020B0604020202020204" pitchFamily="34" charset="0"/>
                <a:cs typeface="Arial" panose="020B0604020202020204" pitchFamily="34" charset="0"/>
              </a:rPr>
              <a:t>Poor oral health can lead to dehydration and malnutrition for clients’ resulting in poor health outcomes.</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6</a:t>
            </a:fld>
            <a:endParaRPr lang="en-GB"/>
          </a:p>
        </p:txBody>
      </p:sp>
    </p:spTree>
    <p:extLst>
      <p:ext uri="{BB962C8B-B14F-4D97-AF65-F5344CB8AC3E}">
        <p14:creationId xmlns:p14="http://schemas.microsoft.com/office/powerpoint/2010/main" val="385346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1A07A-A341-49CB-A033-1B555DD198AF}" type="slidenum">
              <a:rPr lang="en-GB" smtClean="0"/>
              <a:t>7</a:t>
            </a:fld>
            <a:endParaRPr lang="en-GB"/>
          </a:p>
        </p:txBody>
      </p:sp>
    </p:spTree>
    <p:extLst>
      <p:ext uri="{BB962C8B-B14F-4D97-AF65-F5344CB8AC3E}">
        <p14:creationId xmlns:p14="http://schemas.microsoft.com/office/powerpoint/2010/main" val="401000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Arial" panose="020B0604020202020204" pitchFamily="34" charset="0"/>
                <a:cs typeface="Arial" panose="020B0604020202020204" pitchFamily="34" charset="0"/>
              </a:rPr>
              <a:t>So – Whose role is mouth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Arial" panose="020B0604020202020204" pitchFamily="34" charset="0"/>
                <a:cs typeface="Arial" panose="020B0604020202020204" pitchFamily="34" charset="0"/>
              </a:rPr>
              <a:t>Anybody who is looking after another’s personal needs</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8</a:t>
            </a:fld>
            <a:endParaRPr lang="en-GB"/>
          </a:p>
        </p:txBody>
      </p:sp>
    </p:spTree>
    <p:extLst>
      <p:ext uri="{BB962C8B-B14F-4D97-AF65-F5344CB8AC3E}">
        <p14:creationId xmlns:p14="http://schemas.microsoft.com/office/powerpoint/2010/main" val="235501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Health care roles in mouth care and oral health may include:-</a:t>
            </a:r>
          </a:p>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Care Staff: </a:t>
            </a:r>
            <a:r>
              <a:rPr lang="en-US" sz="1200" dirty="0">
                <a:latin typeface="Arial" panose="020B0604020202020204" pitchFamily="34" charset="0"/>
                <a:cs typeface="Arial" panose="020B0604020202020204" pitchFamily="34" charset="0"/>
              </a:rPr>
              <a:t>Carrying out mouth care assessments, recording personal oral care needs and assisting or providing mouth care to meet those oral health needs</a:t>
            </a:r>
          </a:p>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Doctors:  </a:t>
            </a:r>
            <a:r>
              <a:rPr lang="en-US" sz="1200" b="0" dirty="0">
                <a:solidFill>
                  <a:srgbClr val="CC0099"/>
                </a:solidFill>
                <a:latin typeface="Arial" panose="020B0604020202020204" pitchFamily="34" charset="0"/>
                <a:cs typeface="Arial" panose="020B0604020202020204" pitchFamily="34" charset="0"/>
              </a:rPr>
              <a:t>When d</a:t>
            </a:r>
            <a:r>
              <a:rPr lang="en-US" sz="1200" b="0" dirty="0">
                <a:latin typeface="Arial" panose="020B0604020202020204" pitchFamily="34" charset="0"/>
                <a:cs typeface="Arial" panose="020B0604020202020204" pitchFamily="34" charset="0"/>
              </a:rPr>
              <a:t>iagnosing </a:t>
            </a:r>
            <a:r>
              <a:rPr lang="en-US" sz="1200" dirty="0">
                <a:latin typeface="Arial" panose="020B0604020202020204" pitchFamily="34" charset="0"/>
                <a:cs typeface="Arial" panose="020B0604020202020204" pitchFamily="34" charset="0"/>
              </a:rPr>
              <a:t>and prescribing for oral conditions such as ulcers and oral thrush</a:t>
            </a:r>
          </a:p>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Speech and language therapist (</a:t>
            </a:r>
            <a:r>
              <a:rPr lang="en-US" sz="1200" b="1" dirty="0" err="1">
                <a:solidFill>
                  <a:srgbClr val="CC0099"/>
                </a:solidFill>
                <a:latin typeface="Arial" panose="020B0604020202020204" pitchFamily="34" charset="0"/>
                <a:cs typeface="Arial" panose="020B0604020202020204" pitchFamily="34" charset="0"/>
              </a:rPr>
              <a:t>SaLT</a:t>
            </a:r>
            <a:r>
              <a:rPr lang="en-US" sz="1200" b="1" dirty="0">
                <a:solidFill>
                  <a:srgbClr val="CC0099"/>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Providing mouth care advice for high risk dysphagia patients. Theses are people with swallowing problems</a:t>
            </a:r>
          </a:p>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Dietetics team: </a:t>
            </a:r>
            <a:r>
              <a:rPr lang="en-US" sz="1200" b="0" dirty="0">
                <a:solidFill>
                  <a:srgbClr val="CC0099"/>
                </a:solidFill>
                <a:latin typeface="Arial" panose="020B0604020202020204" pitchFamily="34" charset="0"/>
                <a:cs typeface="Arial" panose="020B0604020202020204" pitchFamily="34" charset="0"/>
              </a:rPr>
              <a:t>Giving n</a:t>
            </a:r>
            <a:r>
              <a:rPr lang="en-US" sz="1200" b="0" dirty="0">
                <a:latin typeface="Arial" panose="020B0604020202020204" pitchFamily="34" charset="0"/>
                <a:cs typeface="Arial" panose="020B0604020202020204" pitchFamily="34" charset="0"/>
              </a:rPr>
              <a:t>utritional </a:t>
            </a:r>
            <a:r>
              <a:rPr lang="en-US" sz="1200" dirty="0">
                <a:latin typeface="Arial" panose="020B0604020202020204" pitchFamily="34" charset="0"/>
                <a:cs typeface="Arial" panose="020B0604020202020204" pitchFamily="34" charset="0"/>
              </a:rPr>
              <a:t>advice taking into account oral health</a:t>
            </a:r>
          </a:p>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Occupational therapists (OT):  </a:t>
            </a:r>
            <a:r>
              <a:rPr lang="en-US" sz="1200" dirty="0">
                <a:latin typeface="Arial" panose="020B0604020202020204" pitchFamily="34" charset="0"/>
                <a:cs typeface="Arial" panose="020B0604020202020204" pitchFamily="34" charset="0"/>
              </a:rPr>
              <a:t>Helping to advise or create aids for toothbrushes for patients with </a:t>
            </a:r>
            <a:r>
              <a:rPr lang="en-GB" sz="1200" dirty="0">
                <a:latin typeface="Arial" panose="020B0604020202020204" pitchFamily="34" charset="0"/>
                <a:cs typeface="Arial" panose="020B0604020202020204" pitchFamily="34" charset="0"/>
              </a:rPr>
              <a:t>physical disabilities</a:t>
            </a:r>
          </a:p>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Pharmacists: </a:t>
            </a:r>
            <a:r>
              <a:rPr lang="en-US" sz="1200" dirty="0">
                <a:latin typeface="Arial" panose="020B0604020202020204" pitchFamily="34" charset="0"/>
                <a:cs typeface="Arial" panose="020B0604020202020204" pitchFamily="34" charset="0"/>
              </a:rPr>
              <a:t>Advising patients and </a:t>
            </a:r>
            <a:r>
              <a:rPr lang="en-US" sz="1200" dirty="0" err="1">
                <a:latin typeface="Arial" panose="020B0604020202020204" pitchFamily="34" charset="0"/>
                <a:cs typeface="Arial" panose="020B0604020202020204" pitchFamily="34" charset="0"/>
              </a:rPr>
              <a:t>carers</a:t>
            </a:r>
            <a:r>
              <a:rPr lang="en-US" sz="1200" dirty="0">
                <a:latin typeface="Arial" panose="020B0604020202020204" pitchFamily="34" charset="0"/>
                <a:cs typeface="Arial" panose="020B0604020202020204" pitchFamily="34" charset="0"/>
              </a:rPr>
              <a:t> on drug related oral problems including dry mouth</a:t>
            </a:r>
          </a:p>
          <a:p>
            <a:pPr>
              <a:spcBef>
                <a:spcPts val="400"/>
              </a:spcBef>
              <a:spcAft>
                <a:spcPts val="400"/>
              </a:spcAft>
            </a:pPr>
            <a:r>
              <a:rPr lang="en-US" sz="1200" b="1" dirty="0">
                <a:solidFill>
                  <a:srgbClr val="CC0099"/>
                </a:solidFill>
                <a:latin typeface="Arial" panose="020B0604020202020204" pitchFamily="34" charset="0"/>
                <a:cs typeface="Arial" panose="020B0604020202020204" pitchFamily="34" charset="0"/>
              </a:rPr>
              <a:t>Physiotherapists: </a:t>
            </a:r>
            <a:r>
              <a:rPr lang="en-US" sz="1200" b="0" dirty="0">
                <a:solidFill>
                  <a:srgbClr val="CC0099"/>
                </a:solidFill>
                <a:latin typeface="Arial" panose="020B0604020202020204" pitchFamily="34" charset="0"/>
                <a:cs typeface="Arial" panose="020B0604020202020204" pitchFamily="34" charset="0"/>
              </a:rPr>
              <a:t>This r</a:t>
            </a:r>
            <a:r>
              <a:rPr lang="en-US" sz="1200" b="0" dirty="0">
                <a:latin typeface="Arial" panose="020B0604020202020204" pitchFamily="34" charset="0"/>
                <a:cs typeface="Arial" panose="020B0604020202020204" pitchFamily="34" charset="0"/>
              </a:rPr>
              <a:t>ole </a:t>
            </a:r>
            <a:r>
              <a:rPr lang="en-US" sz="1200" dirty="0">
                <a:latin typeface="Arial" panose="020B0604020202020204" pitchFamily="34" charset="0"/>
                <a:cs typeface="Arial" panose="020B0604020202020204" pitchFamily="34" charset="0"/>
              </a:rPr>
              <a:t>can involve looking in the mouth and will make other teams aware of poor </a:t>
            </a:r>
            <a:r>
              <a:rPr lang="en-GB" sz="1200" dirty="0">
                <a:latin typeface="Arial" panose="020B0604020202020204" pitchFamily="34" charset="0"/>
                <a:cs typeface="Arial" panose="020B0604020202020204" pitchFamily="34" charset="0"/>
              </a:rPr>
              <a:t>mouth conditions</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9</a:t>
            </a:fld>
            <a:endParaRPr lang="en-GB"/>
          </a:p>
        </p:txBody>
      </p:sp>
    </p:spTree>
    <p:extLst>
      <p:ext uri="{BB962C8B-B14F-4D97-AF65-F5344CB8AC3E}">
        <p14:creationId xmlns:p14="http://schemas.microsoft.com/office/powerpoint/2010/main" val="399768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773680C-7013-49B1-A6CE-3E4DEDFE1A40}"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3161942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73680C-7013-49B1-A6CE-3E4DEDFE1A40}"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3536685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73680C-7013-49B1-A6CE-3E4DEDFE1A40}"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2329482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91296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147354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595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lide title and text">
  <p:cSld name="Slide title and text">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57200" y="1177932"/>
            <a:ext cx="7772400" cy="6794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A00054"/>
              </a:buClr>
              <a:buSzPts val="3600"/>
              <a:buFont typeface="Arial"/>
              <a:buNone/>
              <a:defRPr sz="3600" b="1" i="0" u="none" strike="noStrike" cap="none">
                <a:solidFill>
                  <a:srgbClr val="A0005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body" idx="1"/>
          </p:nvPr>
        </p:nvSpPr>
        <p:spPr>
          <a:xfrm>
            <a:off x="457202" y="1954924"/>
            <a:ext cx="7839075" cy="3720662"/>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3144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2A8A-FCF7-9845-AF2E-F4CC5F45B20F}"/>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B67B40D-D741-BE4B-B1D6-418F39AFBBD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0F8DD91-3931-4245-81B4-90E30FE1AF02}"/>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E32F51-62EE-8545-90B3-91EA11AD59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6D10-BBD1-5447-B1A6-A74D8D8E97F3}"/>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785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C15D-BB3D-6B4E-95D4-1389458DD3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3B8751-3757-9F4C-82ED-0FAD50F3BC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26A9A1-2A4A-404D-9DC6-A365C0B11B4A}"/>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C9B37D-7BBC-4244-8C62-F61233CB7C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1FC7C00-50BA-9547-93C6-1D9BAD26C487}"/>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63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07EB-BE01-B641-AD16-9A22FC556A5C}"/>
              </a:ext>
            </a:extLst>
          </p:cNvPr>
          <p:cNvSpPr>
            <a:spLocks noGrp="1"/>
          </p:cNvSpPr>
          <p:nvPr>
            <p:ph type="title"/>
          </p:nvPr>
        </p:nvSpPr>
        <p:spPr>
          <a:xfrm>
            <a:off x="623888" y="1709743"/>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AB02475-9BF7-5E40-855B-CDB9BF099EB9}"/>
              </a:ext>
            </a:extLst>
          </p:cNvPr>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9631735-63B1-AE45-BCCB-46C3C00372B4}"/>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30FD4C-A96B-EB4F-9B6C-558FEC7C05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6FEC71E-1972-D343-8CCE-490EA5060C0B}"/>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672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7160-28AF-2842-A16F-58FF5CB525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57817D-2F6C-4243-9723-E55B5DDFFF43}"/>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894EA96-64C1-7749-BF65-90E7F8CC185B}"/>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3184B1B-C62A-E24A-AD7E-CFFC39CD29D2}"/>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382949-1DAA-8040-B830-704800011FA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EDED454-3066-324B-84B8-332A61BA8BFF}"/>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28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F7FA-4F8B-CB4E-867F-34368F51FB5E}"/>
              </a:ext>
            </a:extLst>
          </p:cNvPr>
          <p:cNvSpPr>
            <a:spLocks noGrp="1"/>
          </p:cNvSpPr>
          <p:nvPr>
            <p:ph type="title"/>
          </p:nvPr>
        </p:nvSpPr>
        <p:spPr>
          <a:xfrm>
            <a:off x="629841" y="365129"/>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3C8AA4-DB0D-5541-AC45-2D1E42F2DCBF}"/>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F1456EC-B786-B640-8C30-58BC65E508E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D4F8314-34E7-5241-B3C1-37515EA96AD0}"/>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DCD93D2-9549-5642-9894-57A6628C9A56}"/>
              </a:ext>
            </a:extLst>
          </p:cNvPr>
          <p:cNvSpPr>
            <a:spLocks noGrp="1"/>
          </p:cNvSpPr>
          <p:nvPr>
            <p:ph sz="quarter" idx="4"/>
          </p:nvPr>
        </p:nvSpPr>
        <p:spPr>
          <a:xfrm>
            <a:off x="4629152"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9191550-2D19-9B47-8532-29D1AAB26BB6}"/>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24868F4-24AB-7D47-81AA-BA724787437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192CDF2-E40F-CD49-ACCA-ACF7BD06E02D}"/>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63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73680C-7013-49B1-A6CE-3E4DEDFE1A40}"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3945025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81FE-4CB8-444C-BDBE-08D48CF7313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BCA492F-8A66-8846-83E2-D7D4E20FA02F}"/>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42768DF-7B29-904A-835E-BD3DE07DDDD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F558403-061F-4549-9187-DD4734D5FB2A}"/>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049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F9CADF-2CAA-2149-8EFD-682D25A271A0}"/>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46B69CB-CFC0-5C4B-8E6E-21741CC4EE3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CF851DF-B85A-F348-8727-178984582111}"/>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6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FED1E-35B3-E445-8335-5BFA50DB259A}"/>
              </a:ext>
            </a:extLst>
          </p:cNvPr>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2373B0A-28D6-2642-8330-C70A265F19E8}"/>
              </a:ext>
            </a:extLst>
          </p:cNvPr>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4C1EE3E-06CE-F64E-9C5A-B96273E052F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45AFB0-38D4-0C46-B7D9-697DF01798C4}"/>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B38EBFA-C20F-874A-B99F-7090A1329C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08254AA-3562-5A43-9014-E9C378F8AF3B}"/>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08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9E93-81CA-1245-8012-0A59B29FD120}"/>
              </a:ext>
            </a:extLst>
          </p:cNvPr>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8F360B1-0463-CB45-9345-86FF12928198}"/>
              </a:ext>
            </a:extLst>
          </p:cNvPr>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4107C1-B23A-784D-A784-DF9923F514E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017610-A1A0-5A47-9658-0D1E25026E2D}"/>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9CF18-D5E2-0741-91F9-AB5D7E75B07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8B64650-BFF4-424C-95E0-7D784531BB78}"/>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654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58AB-BC32-4B4E-91A1-410430F846B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585C5B-25E9-AC4B-B91E-633459E62D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4EFAC7-7CED-D248-8922-15D145C3C589}"/>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C1CC7C-9A28-BB4C-B302-8F35A5C939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0A0ACF-AE67-4448-BF62-ECF937EFDCB1}"/>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6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06758C-184E-A04D-8C59-39F4B89A65D5}"/>
              </a:ext>
            </a:extLst>
          </p:cNvPr>
          <p:cNvSpPr>
            <a:spLocks noGrp="1"/>
          </p:cNvSpPr>
          <p:nvPr>
            <p:ph type="title" orient="vert"/>
          </p:nvPr>
        </p:nvSpPr>
        <p:spPr>
          <a:xfrm>
            <a:off x="6543676"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4DC180-938F-3A44-B27F-9B6964A43D19}"/>
              </a:ext>
            </a:extLst>
          </p:cNvPr>
          <p:cNvSpPr>
            <a:spLocks noGrp="1"/>
          </p:cNvSpPr>
          <p:nvPr>
            <p:ph type="body" orient="vert" idx="1"/>
          </p:nvPr>
        </p:nvSpPr>
        <p:spPr>
          <a:xfrm>
            <a:off x="628652"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904456-1F12-2B4E-ADA9-8514CEB5460B}"/>
              </a:ext>
            </a:extLst>
          </p:cNvPr>
          <p:cNvSpPr>
            <a:spLocks noGrp="1"/>
          </p:cNvSpPr>
          <p:nvPr>
            <p:ph type="dt" sz="half" idx="10"/>
          </p:nvPr>
        </p:nvSpPr>
        <p:spPr/>
        <p:txBody>
          <a:body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6E6BA2-D9DD-D74D-A2E4-41AE9CB7D85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3CF970-DEC5-B144-A8EF-8FFA0BE65A70}"/>
              </a:ext>
            </a:extLst>
          </p:cNvPr>
          <p:cNvSpPr>
            <a:spLocks noGrp="1"/>
          </p:cNvSpPr>
          <p:nvPr>
            <p:ph type="sldNum" sz="quarter" idx="12"/>
          </p:nvPr>
        </p:nvSpPr>
        <p:spPr/>
        <p:txBody>
          <a:body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45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50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lide title and text">
  <p:cSld name="Slide title and text">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57200" y="1177932"/>
            <a:ext cx="7772400" cy="6794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A00054"/>
              </a:buClr>
              <a:buSzPts val="3600"/>
              <a:buFont typeface="Arial"/>
              <a:buNone/>
              <a:defRPr sz="3600" b="1" i="0" u="none" strike="noStrike" cap="none">
                <a:solidFill>
                  <a:srgbClr val="A0005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body" idx="1"/>
          </p:nvPr>
        </p:nvSpPr>
        <p:spPr>
          <a:xfrm>
            <a:off x="457202" y="1954924"/>
            <a:ext cx="7839075" cy="3720662"/>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97009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8" y="2638425"/>
            <a:ext cx="3451225" cy="2457450"/>
          </a:xfrm>
          <a:prstGeom prst="rect">
            <a:avLst/>
          </a:prstGeom>
        </p:spPr>
        <p:txBody>
          <a:bodyPr/>
          <a:lstStyle>
            <a:lvl1pPr marL="0" indent="0" algn="ctr">
              <a:buNone/>
              <a:defRPr sz="2400" baseline="0"/>
            </a:lvl1pPr>
          </a:lstStyle>
          <a:p>
            <a:r>
              <a:rPr lang="en-GB" dirty="0"/>
              <a:t>Click here to insert your photograph</a:t>
            </a:r>
          </a:p>
        </p:txBody>
      </p:sp>
      <p:sp>
        <p:nvSpPr>
          <p:cNvPr id="6"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377457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3680C-7013-49B1-A6CE-3E4DEDFE1A40}"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113017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773680C-7013-49B1-A6CE-3E4DEDFE1A40}"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24471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773680C-7013-49B1-A6CE-3E4DEDFE1A40}"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13353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773680C-7013-49B1-A6CE-3E4DEDFE1A40}"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1148693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3680C-7013-49B1-A6CE-3E4DEDFE1A40}"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1603871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73680C-7013-49B1-A6CE-3E4DEDFE1A40}"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266773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73680C-7013-49B1-A6CE-3E4DEDFE1A40}"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41E391-DB6C-4DB5-9C33-97A1D401510B}" type="slidenum">
              <a:rPr lang="en-GB" smtClean="0"/>
              <a:t>‹#›</a:t>
            </a:fld>
            <a:endParaRPr lang="en-GB"/>
          </a:p>
        </p:txBody>
      </p:sp>
    </p:spTree>
    <p:extLst>
      <p:ext uri="{BB962C8B-B14F-4D97-AF65-F5344CB8AC3E}">
        <p14:creationId xmlns:p14="http://schemas.microsoft.com/office/powerpoint/2010/main" val="105894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3680C-7013-49B1-A6CE-3E4DEDFE1A40}" type="datetimeFigureOut">
              <a:rPr lang="en-GB" smtClean="0"/>
              <a:t>09/02/2024</a:t>
            </a:fld>
            <a:endParaRPr lang="en-GB"/>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1E391-DB6C-4DB5-9C33-97A1D401510B}" type="slidenum">
              <a:rPr lang="en-GB" smtClean="0"/>
              <a:t>‹#›</a:t>
            </a:fld>
            <a:endParaRPr lang="en-GB"/>
          </a:p>
        </p:txBody>
      </p:sp>
    </p:spTree>
    <p:extLst>
      <p:ext uri="{BB962C8B-B14F-4D97-AF65-F5344CB8AC3E}">
        <p14:creationId xmlns:p14="http://schemas.microsoft.com/office/powerpoint/2010/main" val="101238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8" r:id="rId13"/>
    <p:sldLayoutId id="214748368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63DBE-0078-1640-9BC5-859570523CD6}"/>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A83081-7026-A042-AA02-FB44AE018C7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1CCA8C-C76C-5B4D-B329-DC848CAD8A36}"/>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637B9-FD38-A242-9646-F0381AE348B6}" type="datetimeFigureOut">
              <a:rPr lang="en-US" smtClean="0">
                <a:solidFill>
                  <a:prstClr val="black">
                    <a:tint val="75000"/>
                  </a:prstClr>
                </a:solidFill>
              </a:rPr>
              <a:pPr/>
              <a:t>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A833DC-0525-8146-8126-58C6BA30ABE8}"/>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48CD35-25C2-B342-8384-DBFDF3C510D5}"/>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4DB7C-8855-4449-B546-AE722DA611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675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19.tiff"/><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4a"/><Relationship Id="rId7" Type="http://schemas.openxmlformats.org/officeDocument/2006/relationships/image" Target="../media/image21.jp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20.tiff"/><Relationship Id="rId5" Type="http://schemas.openxmlformats.org/officeDocument/2006/relationships/notesSlide" Target="../notesSlides/notesSlide15.xml"/><Relationship Id="rId4"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notesSlide" Target="../notesSlides/notesSlide17.xml"/><Relationship Id="rId4"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media19.m4a"/><Relationship Id="rId7" Type="http://schemas.microsoft.com/office/2007/relationships/hdphoto" Target="../media/hdphoto1.wdp"/><Relationship Id="rId12"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25.png"/><Relationship Id="rId11" Type="http://schemas.openxmlformats.org/officeDocument/2006/relationships/image" Target="../media/image29.jpeg"/><Relationship Id="rId5" Type="http://schemas.openxmlformats.org/officeDocument/2006/relationships/notesSlide" Target="../notesSlides/notesSlide19.xml"/><Relationship Id="rId10" Type="http://schemas.openxmlformats.org/officeDocument/2006/relationships/image" Target="../media/image28.jpeg"/><Relationship Id="rId4" Type="http://schemas.openxmlformats.org/officeDocument/2006/relationships/slideLayout" Target="../slideLayouts/slideLayout28.xml"/><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6.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5.png"/><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30.jpeg"/><Relationship Id="rId5" Type="http://schemas.openxmlformats.org/officeDocument/2006/relationships/notesSlide" Target="../notesSlides/notesSlide20.xml"/><Relationship Id="rId4"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5.png"/><Relationship Id="rId3" Type="http://schemas.openxmlformats.org/officeDocument/2006/relationships/audio" Target="../media/media21.m4a"/><Relationship Id="rId7" Type="http://schemas.openxmlformats.org/officeDocument/2006/relationships/image" Target="../media/image32.png"/><Relationship Id="rId12" Type="http://schemas.openxmlformats.org/officeDocument/2006/relationships/image" Target="../media/image37.png"/><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notesSlide" Target="../notesSlides/notesSlide21.xml"/><Relationship Id="rId10" Type="http://schemas.openxmlformats.org/officeDocument/2006/relationships/image" Target="../media/image35.jpeg"/><Relationship Id="rId4" Type="http://schemas.openxmlformats.org/officeDocument/2006/relationships/slideLayout" Target="../slideLayouts/slideLayout27.xml"/><Relationship Id="rId9" Type="http://schemas.openxmlformats.org/officeDocument/2006/relationships/image" Target="../media/image34.jp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7.xml"/><Relationship Id="rId7" Type="http://schemas.openxmlformats.org/officeDocument/2006/relationships/image" Target="../media/image40.e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emf"/><Relationship Id="rId5" Type="http://schemas.openxmlformats.org/officeDocument/2006/relationships/image" Target="../media/image38.jpeg"/><Relationship Id="rId4" Type="http://schemas.openxmlformats.org/officeDocument/2006/relationships/notesSlide" Target="../notesSlides/notesSlide2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5.m4a"/><Relationship Id="rId7" Type="http://schemas.openxmlformats.org/officeDocument/2006/relationships/image" Target="../media/image44.svg"/><Relationship Id="rId2" Type="http://schemas.microsoft.com/office/2007/relationships/media" Target="../media/media25.m4a"/><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 name="Title 1">
            <a:extLst>
              <a:ext uri="{FF2B5EF4-FFF2-40B4-BE49-F238E27FC236}">
                <a16:creationId xmlns:a16="http://schemas.microsoft.com/office/drawing/2014/main" id="{1FD74E7F-D333-482D-8E67-9CE6AD587B7D}"/>
              </a:ext>
            </a:extLst>
          </p:cNvPr>
          <p:cNvSpPr>
            <a:spLocks noGrp="1"/>
          </p:cNvSpPr>
          <p:nvPr>
            <p:ph type="title"/>
          </p:nvPr>
        </p:nvSpPr>
        <p:spPr>
          <a:xfrm>
            <a:off x="177069" y="4674000"/>
            <a:ext cx="8544577" cy="2168236"/>
          </a:xfrm>
        </p:spPr>
        <p:txBody>
          <a:bodyPr>
            <a:normAutofit fontScale="90000"/>
          </a:bodyPr>
          <a:lstStyle/>
          <a:p>
            <a:pPr algn="ctr">
              <a:lnSpc>
                <a:spcPct val="120000"/>
              </a:lnSpc>
              <a:spcBef>
                <a:spcPts val="600"/>
              </a:spcBef>
            </a:pPr>
            <a:r>
              <a:rPr lang="en-US" sz="3600" b="1" dirty="0">
                <a:latin typeface="Arial" panose="020B0604020202020204" pitchFamily="34" charset="0"/>
                <a:cs typeface="Arial" panose="020B0604020202020204" pitchFamily="34" charset="0"/>
              </a:rPr>
              <a:t>Mouth Care Matters in the Community</a:t>
            </a:r>
            <a:br>
              <a:rPr lang="en-US" sz="3600" b="1" dirty="0">
                <a:latin typeface="Arial" panose="020B0604020202020204" pitchFamily="34" charset="0"/>
                <a:cs typeface="Arial" panose="020B0604020202020204" pitchFamily="34" charset="0"/>
              </a:rPr>
            </a:br>
            <a:r>
              <a:rPr lang="en-US" sz="2700" b="1" i="1" dirty="0">
                <a:latin typeface="Arial" panose="020B0604020202020204" pitchFamily="34" charset="0"/>
                <a:cs typeface="Arial" panose="020B0604020202020204" pitchFamily="34" charset="0"/>
              </a:rPr>
              <a:t>Training for staff in the community</a:t>
            </a:r>
            <a:br>
              <a:rPr lang="en-US" sz="2700" b="1" i="1" dirty="0">
                <a:latin typeface="Arial" panose="020B0604020202020204" pitchFamily="34" charset="0"/>
                <a:cs typeface="Arial" panose="020B0604020202020204" pitchFamily="34" charset="0"/>
              </a:rPr>
            </a:br>
            <a:r>
              <a:rPr lang="en-US" sz="2700" b="1" i="1" dirty="0">
                <a:latin typeface="Arial" panose="020B0604020202020204" pitchFamily="34" charset="0"/>
                <a:cs typeface="Arial" panose="020B0604020202020204" pitchFamily="34" charset="0"/>
              </a:rPr>
              <a:t>Section 3</a:t>
            </a:r>
            <a:br>
              <a:rPr lang="en-US" sz="2700" b="1" i="1" dirty="0">
                <a:latin typeface="Arial" panose="020B0604020202020204" pitchFamily="34" charset="0"/>
                <a:cs typeface="Arial" panose="020B0604020202020204" pitchFamily="34" charset="0"/>
              </a:rPr>
            </a:br>
            <a:r>
              <a:rPr lang="en-US" sz="2700" b="1" i="1" dirty="0">
                <a:latin typeface="Arial" panose="020B0604020202020204" pitchFamily="34" charset="0"/>
                <a:cs typeface="Arial" panose="020B0604020202020204" pitchFamily="34" charset="0"/>
              </a:rPr>
              <a:t>Personal mouth care for all</a:t>
            </a:r>
            <a:br>
              <a:rPr lang="en-US" sz="2700" i="1" dirty="0">
                <a:latin typeface="Arial" panose="020B0604020202020204" pitchFamily="34" charset="0"/>
                <a:cs typeface="Arial" panose="020B0604020202020204" pitchFamily="34" charset="0"/>
              </a:rPr>
            </a:br>
            <a:endParaRPr lang="en-GB" sz="2700" i="1" dirty="0">
              <a:latin typeface="Arial" panose="020B0604020202020204" pitchFamily="34" charset="0"/>
              <a:cs typeface="Arial" panose="020B0604020202020204" pitchFamily="34" charset="0"/>
            </a:endParaRPr>
          </a:p>
        </p:txBody>
      </p:sp>
      <p:pic>
        <p:nvPicPr>
          <p:cNvPr id="4" name="Picture 3" descr="A picture containing person, indoor, person, person&#10;&#10;Description automatically generated">
            <a:extLst>
              <a:ext uri="{FF2B5EF4-FFF2-40B4-BE49-F238E27FC236}">
                <a16:creationId xmlns:a16="http://schemas.microsoft.com/office/drawing/2014/main" id="{31DDAED9-D75B-4655-842D-75F17155E5AA}"/>
              </a:ext>
            </a:extLst>
          </p:cNvPr>
          <p:cNvPicPr>
            <a:picLocks noChangeAspect="1"/>
          </p:cNvPicPr>
          <p:nvPr/>
        </p:nvPicPr>
        <p:blipFill rotWithShape="1">
          <a:blip r:embed="rId5"/>
          <a:srcRect r="21928" b="-1"/>
          <a:stretch/>
        </p:blipFill>
        <p:spPr>
          <a:xfrm>
            <a:off x="20" y="10"/>
            <a:ext cx="4772399"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Picture 4" descr="A close up of a cake&#10;&#10;Description automatically generated">
            <a:extLst>
              <a:ext uri="{FF2B5EF4-FFF2-40B4-BE49-F238E27FC236}">
                <a16:creationId xmlns:a16="http://schemas.microsoft.com/office/drawing/2014/main" id="{A02828FA-616F-461E-A126-60AA391A6D48}"/>
              </a:ext>
            </a:extLst>
          </p:cNvPr>
          <p:cNvPicPr>
            <a:picLocks noChangeAspect="1"/>
          </p:cNvPicPr>
          <p:nvPr/>
        </p:nvPicPr>
        <p:blipFill rotWithShape="1">
          <a:blip r:embed="rId6"/>
          <a:srcRect l="15097" r="15123" b="2"/>
          <a:stretch/>
        </p:blipFill>
        <p:spPr>
          <a:xfrm>
            <a:off x="4812552" y="-14648"/>
            <a:ext cx="4327077"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pic>
        <p:nvPicPr>
          <p:cNvPr id="9" name="Graphic 8" descr="Dental Care">
            <a:extLst>
              <a:ext uri="{FF2B5EF4-FFF2-40B4-BE49-F238E27FC236}">
                <a16:creationId xmlns:a16="http://schemas.microsoft.com/office/drawing/2014/main" id="{0F62A858-1976-41C3-B1A5-0819A26ACA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14800" y="2971800"/>
            <a:ext cx="914400" cy="914400"/>
          </a:xfrm>
          <a:prstGeom prst="rect">
            <a:avLst/>
          </a:prstGeom>
        </p:spPr>
      </p:pic>
      <p:pic>
        <p:nvPicPr>
          <p:cNvPr id="3" name="Audio 2">
            <a:hlinkClick r:id="" action="ppaction://media"/>
            <a:extLst>
              <a:ext uri="{FF2B5EF4-FFF2-40B4-BE49-F238E27FC236}">
                <a16:creationId xmlns:a16="http://schemas.microsoft.com/office/drawing/2014/main" id="{D55310F5-CD78-F648-8DA9-CC5375B8BF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2151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928"/>
    </mc:Choice>
    <mc:Fallback xmlns="">
      <p:transition spd="slow" advTm="22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03"/>
        <p:cNvGrpSpPr/>
        <p:nvPr/>
      </p:nvGrpSpPr>
      <p:grpSpPr>
        <a:xfrm>
          <a:off x="0" y="0"/>
          <a:ext cx="0" cy="0"/>
          <a:chOff x="0" y="0"/>
          <a:chExt cx="0" cy="0"/>
        </a:xfrm>
      </p:grpSpPr>
      <p:sp>
        <p:nvSpPr>
          <p:cNvPr id="2" name="TextBox 1">
            <a:extLst>
              <a:ext uri="{FF2B5EF4-FFF2-40B4-BE49-F238E27FC236}">
                <a16:creationId xmlns:a16="http://schemas.microsoft.com/office/drawing/2014/main" id="{BDDDAC8D-8C0D-4BCE-AC70-88B7E8066302}"/>
              </a:ext>
            </a:extLst>
          </p:cNvPr>
          <p:cNvSpPr txBox="1"/>
          <p:nvPr/>
        </p:nvSpPr>
        <p:spPr>
          <a:xfrm>
            <a:off x="179512" y="692696"/>
            <a:ext cx="3322712" cy="5472608"/>
          </a:xfrm>
          <a:prstGeom prst="rect">
            <a:avLst/>
          </a:prstGeom>
          <a:solidFill>
            <a:srgbClr val="CC0099"/>
          </a:solidFill>
        </p:spPr>
        <p:txBody>
          <a:bodyPr vert="horz" lIns="91440" tIns="45720" rIns="91440" bIns="45720" rtlCol="0" anchor="ctr">
            <a:normAutofit/>
          </a:bodyPr>
          <a:lstStyle/>
          <a:p>
            <a:pPr algn="ctr">
              <a:lnSpc>
                <a:spcPct val="90000"/>
              </a:lnSpc>
              <a:spcBef>
                <a:spcPct val="0"/>
              </a:spcBef>
              <a:spcAft>
                <a:spcPts val="600"/>
              </a:spcAft>
            </a:pPr>
            <a:r>
              <a:rPr lang="en-US" sz="3700" b="1" dirty="0">
                <a:solidFill>
                  <a:schemeClr val="bg1"/>
                </a:solidFill>
                <a:latin typeface="Arial" panose="020B0604020202020204" pitchFamily="34" charset="0"/>
                <a:ea typeface="+mj-ea"/>
                <a:cs typeface="Arial" panose="020B0604020202020204" pitchFamily="34" charset="0"/>
              </a:rPr>
              <a:t>How to carry out an oral health assessment</a:t>
            </a:r>
            <a:endParaRPr lang="en-GB" sz="3700" b="1" dirty="0">
              <a:solidFill>
                <a:schemeClr val="bg1"/>
              </a:solidFill>
              <a:latin typeface="Arial" panose="020B0604020202020204" pitchFamily="34" charset="0"/>
              <a:ea typeface="+mj-ea"/>
              <a:cs typeface="Arial" panose="020B0604020202020204" pitchFamily="34" charset="0"/>
            </a:endParaRPr>
          </a:p>
        </p:txBody>
      </p:sp>
      <p:pic>
        <p:nvPicPr>
          <p:cNvPr id="19" name="Shape 1005" descr="A picture containing person, indoor, girl, holding&#10;&#10;Description automatically generated">
            <a:extLst>
              <a:ext uri="{FF2B5EF4-FFF2-40B4-BE49-F238E27FC236}">
                <a16:creationId xmlns:a16="http://schemas.microsoft.com/office/drawing/2014/main" id="{86E1CDAD-C548-3D40-B751-D0F4E80E0D43}"/>
              </a:ext>
            </a:extLst>
          </p:cNvPr>
          <p:cNvPicPr preferRelativeResize="0"/>
          <p:nvPr/>
        </p:nvPicPr>
        <p:blipFill rotWithShape="1">
          <a:blip r:embed="rId5"/>
          <a:srcRect l="12882" r="13032" b="-1"/>
          <a:stretch/>
        </p:blipFill>
        <p:spPr>
          <a:xfrm>
            <a:off x="3476716" y="692696"/>
            <a:ext cx="5343756" cy="5616624"/>
          </a:xfrm>
          <a:prstGeom prst="rect">
            <a:avLst/>
          </a:prstGeom>
          <a:ln>
            <a:noFill/>
          </a:ln>
          <a:effectLst>
            <a:softEdge rad="112500"/>
          </a:effectLst>
        </p:spPr>
      </p:pic>
      <p:pic>
        <p:nvPicPr>
          <p:cNvPr id="3" name="Audio 2">
            <a:hlinkClick r:id="" action="ppaction://media"/>
            <a:extLst>
              <a:ext uri="{FF2B5EF4-FFF2-40B4-BE49-F238E27FC236}">
                <a16:creationId xmlns:a16="http://schemas.microsoft.com/office/drawing/2014/main" id="{B108D67F-C8ED-BB40-A885-EA8A1E7276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23115681"/>
      </p:ext>
    </p:extLst>
  </p:cSld>
  <p:clrMapOvr>
    <a:masterClrMapping/>
  </p:clrMapOvr>
  <mc:AlternateContent xmlns:mc="http://schemas.openxmlformats.org/markup-compatibility/2006" xmlns:p14="http://schemas.microsoft.com/office/powerpoint/2010/main">
    <mc:Choice Requires="p14">
      <p:transition spd="slow" p14:dur="2000" advTm="12184"/>
    </mc:Choice>
    <mc:Fallback xmlns="">
      <p:transition spd="slow" advTm="1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DFC08A-3948-6040-BFCB-5FFED2E0C588}"/>
              </a:ext>
            </a:extLst>
          </p:cNvPr>
          <p:cNvSpPr/>
          <p:nvPr/>
        </p:nvSpPr>
        <p:spPr>
          <a:xfrm>
            <a:off x="124516" y="622768"/>
            <a:ext cx="4303468" cy="5755422"/>
          </a:xfrm>
          <a:prstGeom prst="rect">
            <a:avLst/>
          </a:prstGeom>
        </p:spPr>
        <p:txBody>
          <a:bodyPr wrap="square">
            <a:spAutoFit/>
          </a:bodyPr>
          <a:lstStyle/>
          <a:p>
            <a:pPr>
              <a:spcBef>
                <a:spcPts val="600"/>
              </a:spcBef>
              <a:spcAft>
                <a:spcPts val="600"/>
              </a:spcAft>
            </a:pPr>
            <a:r>
              <a:rPr lang="en-US" altLang="en-US" sz="2200" b="1" dirty="0">
                <a:solidFill>
                  <a:srgbClr val="CC0099"/>
                </a:solidFill>
                <a:latin typeface="Arial" panose="020B0604020202020204" pitchFamily="34" charset="0"/>
                <a:cs typeface="Arial" panose="020B0604020202020204" pitchFamily="34" charset="0"/>
              </a:rPr>
              <a:t>Should be completed as soon as possible after accepting a client for care, (ideally within 24 hours) The document will become part of  clients’ personal care plan.</a:t>
            </a:r>
            <a:endParaRPr lang="en-US" altLang="en-US" sz="2200" dirty="0">
              <a:solidFill>
                <a:srgbClr val="CC0099"/>
              </a:solidFill>
              <a:latin typeface="Arial" panose="020B0604020202020204" pitchFamily="34" charset="0"/>
              <a:cs typeface="Arial" panose="020B0604020202020204" pitchFamily="34" charset="0"/>
            </a:endParaRPr>
          </a:p>
          <a:p>
            <a:pPr>
              <a:spcBef>
                <a:spcPts val="600"/>
              </a:spcBef>
              <a:spcAft>
                <a:spcPts val="600"/>
              </a:spcAft>
              <a:defRPr/>
            </a:pPr>
            <a:r>
              <a:rPr lang="en-US" altLang="en-US" sz="2200" dirty="0">
                <a:latin typeface="Arial" panose="020B0604020202020204" pitchFamily="34" charset="0"/>
                <a:cs typeface="Arial" panose="020B0604020202020204" pitchFamily="34" charset="0"/>
              </a:rPr>
              <a:t>Records condition of: -</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Lips</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Tongue</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Teeth &amp; gums</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If dentures are present and if they are labelled</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Type of mouth care equipment used/preferred</a:t>
            </a:r>
          </a:p>
        </p:txBody>
      </p:sp>
      <p:pic>
        <p:nvPicPr>
          <p:cNvPr id="6" name="Picture 5" descr="A screenshot of a cell phone&#10;&#10;Description automatically generated">
            <a:extLst>
              <a:ext uri="{FF2B5EF4-FFF2-40B4-BE49-F238E27FC236}">
                <a16:creationId xmlns:a16="http://schemas.microsoft.com/office/drawing/2014/main" id="{220B3801-3248-0D40-ADE8-D8DC57D83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4506" y="1052736"/>
            <a:ext cx="4100705" cy="5755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AAD04DDF-76F4-F947-B1F3-A682CA0EF116}"/>
              </a:ext>
            </a:extLst>
          </p:cNvPr>
          <p:cNvSpPr/>
          <p:nvPr/>
        </p:nvSpPr>
        <p:spPr>
          <a:xfrm>
            <a:off x="0" y="-27384"/>
            <a:ext cx="9143999" cy="584775"/>
          </a:xfrm>
          <a:prstGeom prst="rect">
            <a:avLst/>
          </a:prstGeom>
          <a:solidFill>
            <a:srgbClr val="CC0099"/>
          </a:solidFill>
        </p:spPr>
        <p:txBody>
          <a:bodyPr wrap="square">
            <a:spAutoFit/>
          </a:bodyPr>
          <a:lstStyle/>
          <a:p>
            <a:r>
              <a:rPr lang="en-US" altLang="en-US" sz="3200" b="1" dirty="0">
                <a:solidFill>
                  <a:schemeClr val="bg1"/>
                </a:solidFill>
                <a:latin typeface="Arial" panose="020B0604020202020204" pitchFamily="34" charset="0"/>
                <a:cs typeface="Arial" panose="020B0604020202020204" pitchFamily="34" charset="0"/>
              </a:rPr>
              <a:t> Oral Health Risk Assessment &amp; Care Plan </a:t>
            </a:r>
          </a:p>
        </p:txBody>
      </p:sp>
      <p:sp>
        <p:nvSpPr>
          <p:cNvPr id="2" name="Rectangle 1">
            <a:extLst>
              <a:ext uri="{FF2B5EF4-FFF2-40B4-BE49-F238E27FC236}">
                <a16:creationId xmlns:a16="http://schemas.microsoft.com/office/drawing/2014/main" id="{DDED6700-AE61-754A-BB7C-65C8D4778267}"/>
              </a:ext>
            </a:extLst>
          </p:cNvPr>
          <p:cNvSpPr/>
          <p:nvPr/>
        </p:nvSpPr>
        <p:spPr>
          <a:xfrm>
            <a:off x="6290802" y="557391"/>
            <a:ext cx="995401" cy="369332"/>
          </a:xfrm>
          <a:prstGeom prst="rect">
            <a:avLst/>
          </a:prstGeom>
        </p:spPr>
        <p:txBody>
          <a:bodyPr wrap="none">
            <a:spAutoFit/>
          </a:bodyPr>
          <a:lstStyle/>
          <a:p>
            <a:pPr algn="ctr"/>
            <a:r>
              <a:rPr lang="en-GB" b="1" dirty="0">
                <a:solidFill>
                  <a:srgbClr val="CC0099"/>
                </a:solidFill>
              </a:rPr>
              <a:t>Example</a:t>
            </a:r>
          </a:p>
        </p:txBody>
      </p:sp>
      <p:pic>
        <p:nvPicPr>
          <p:cNvPr id="3" name="Audio 2">
            <a:hlinkClick r:id="" action="ppaction://media"/>
            <a:extLst>
              <a:ext uri="{FF2B5EF4-FFF2-40B4-BE49-F238E27FC236}">
                <a16:creationId xmlns:a16="http://schemas.microsoft.com/office/drawing/2014/main" id="{2008D2FC-BD13-5D42-8F40-011C877842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07540801"/>
      </p:ext>
    </p:extLst>
  </p:cSld>
  <p:clrMapOvr>
    <a:masterClrMapping/>
  </p:clrMapOvr>
  <mc:AlternateContent xmlns:mc="http://schemas.openxmlformats.org/markup-compatibility/2006" xmlns:p14="http://schemas.microsoft.com/office/powerpoint/2010/main">
    <mc:Choice Requires="p14">
      <p:transition spd="slow" p14:dur="2000" advTm="76521"/>
    </mc:Choice>
    <mc:Fallback xmlns="">
      <p:transition spd="slow" advTm="7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003"/>
        <p:cNvGrpSpPr/>
        <p:nvPr/>
      </p:nvGrpSpPr>
      <p:grpSpPr>
        <a:xfrm>
          <a:off x="0" y="0"/>
          <a:ext cx="0" cy="0"/>
          <a:chOff x="0" y="0"/>
          <a:chExt cx="0" cy="0"/>
        </a:xfrm>
      </p:grpSpPr>
      <p:sp>
        <p:nvSpPr>
          <p:cNvPr id="2" name="Rectangle 1">
            <a:extLst>
              <a:ext uri="{FF2B5EF4-FFF2-40B4-BE49-F238E27FC236}">
                <a16:creationId xmlns:a16="http://schemas.microsoft.com/office/drawing/2014/main" id="{21917ACF-B9CB-2A40-A385-AA9B7233B7D9}"/>
              </a:ext>
            </a:extLst>
          </p:cNvPr>
          <p:cNvSpPr/>
          <p:nvPr/>
        </p:nvSpPr>
        <p:spPr>
          <a:xfrm>
            <a:off x="35496" y="944724"/>
            <a:ext cx="5364212" cy="5763116"/>
          </a:xfrm>
          <a:prstGeom prst="rect">
            <a:avLst/>
          </a:prstGeom>
        </p:spPr>
        <p:txBody>
          <a:bodyPr wrap="square">
            <a:spAutoFit/>
          </a:bodyPr>
          <a:lstStyle/>
          <a:p>
            <a:pPr>
              <a:spcBef>
                <a:spcPts val="600"/>
              </a:spcBef>
              <a:spcAft>
                <a:spcPts val="300"/>
              </a:spcAft>
            </a:pPr>
            <a:r>
              <a:rPr lang="en-GB" altLang="en-US" sz="2200" b="1" dirty="0">
                <a:solidFill>
                  <a:srgbClr val="CC0099"/>
                </a:solidFill>
                <a:latin typeface="Arial" panose="020B0604020202020204" pitchFamily="34" charset="0"/>
                <a:cs typeface="Arial" panose="020B0604020202020204" pitchFamily="34" charset="0"/>
              </a:rPr>
              <a:t>Completed when:</a:t>
            </a:r>
          </a:p>
          <a:p>
            <a:pPr marL="342900" indent="-342900">
              <a:spcBef>
                <a:spcPts val="600"/>
              </a:spcBef>
              <a:spcAft>
                <a:spcPts val="300"/>
              </a:spcAft>
              <a:buFont typeface="Wingdings" panose="05000000000000000000" pitchFamily="2" charset="2"/>
              <a:buChar char="§"/>
            </a:pPr>
            <a:r>
              <a:rPr lang="en-GB" altLang="en-US" sz="2200" dirty="0">
                <a:latin typeface="Arial" panose="020B0604020202020204" pitchFamily="34" charset="0"/>
                <a:cs typeface="Arial" panose="020B0604020202020204" pitchFamily="34" charset="0"/>
              </a:rPr>
              <a:t>toothbrushing is carried/attempted </a:t>
            </a:r>
          </a:p>
          <a:p>
            <a:pPr marL="342900" indent="-342900">
              <a:spcBef>
                <a:spcPts val="600"/>
              </a:spcBef>
              <a:spcAft>
                <a:spcPts val="300"/>
              </a:spcAft>
              <a:buFont typeface="Wingdings" panose="05000000000000000000" pitchFamily="2" charset="2"/>
              <a:buChar char="§"/>
            </a:pPr>
            <a:r>
              <a:rPr lang="en-GB" altLang="en-US" sz="2200" dirty="0">
                <a:latin typeface="Arial" panose="020B0604020202020204" pitchFamily="34" charset="0"/>
                <a:cs typeface="Arial" panose="020B0604020202020204" pitchFamily="34" charset="0"/>
              </a:rPr>
              <a:t>natural teeth and dentures are cleaned</a:t>
            </a:r>
          </a:p>
          <a:p>
            <a:pPr>
              <a:spcBef>
                <a:spcPts val="600"/>
              </a:spcBef>
              <a:spcAft>
                <a:spcPts val="300"/>
              </a:spcAft>
            </a:pPr>
            <a:r>
              <a:rPr lang="en-GB" altLang="en-US" sz="2200" dirty="0">
                <a:latin typeface="Arial" panose="020B0604020202020204" pitchFamily="34" charset="0"/>
                <a:cs typeface="Arial" panose="020B0604020202020204" pitchFamily="34" charset="0"/>
              </a:rPr>
              <a:t>Contains mouth map to record any lesions or ulcers in the mouth</a:t>
            </a:r>
          </a:p>
          <a:p>
            <a:pPr>
              <a:spcBef>
                <a:spcPts val="600"/>
              </a:spcBef>
              <a:spcAft>
                <a:spcPts val="300"/>
              </a:spcAft>
            </a:pPr>
            <a:r>
              <a:rPr lang="en-GB" altLang="en-US" sz="2200" b="1" dirty="0">
                <a:solidFill>
                  <a:srgbClr val="CC0099"/>
                </a:solidFill>
                <a:latin typeface="Arial" panose="020B0604020202020204" pitchFamily="34" charset="0"/>
                <a:cs typeface="Arial" panose="020B0604020202020204" pitchFamily="34" charset="0"/>
              </a:rPr>
              <a:t>Codes can be used to aid completion:- </a:t>
            </a:r>
          </a:p>
          <a:p>
            <a:pPr lvl="1" algn="just">
              <a:spcBef>
                <a:spcPts val="600"/>
              </a:spcBef>
              <a:spcAft>
                <a:spcPts val="300"/>
              </a:spcAft>
            </a:pPr>
            <a:r>
              <a:rPr lang="en-GB" altLang="en-US" sz="2200" b="1" dirty="0">
                <a:latin typeface="Arial" panose="020B0604020202020204" pitchFamily="34" charset="0"/>
                <a:cs typeface="Arial" panose="020B0604020202020204" pitchFamily="34" charset="0"/>
              </a:rPr>
              <a:t>TB – </a:t>
            </a:r>
            <a:r>
              <a:rPr lang="en-GB" altLang="en-US" sz="2200" dirty="0">
                <a:latin typeface="Arial" panose="020B0604020202020204" pitchFamily="34" charset="0"/>
                <a:cs typeface="Arial" panose="020B0604020202020204" pitchFamily="34" charset="0"/>
              </a:rPr>
              <a:t>Toothbrushing</a:t>
            </a:r>
          </a:p>
          <a:p>
            <a:pPr lvl="1" algn="just">
              <a:spcBef>
                <a:spcPts val="600"/>
              </a:spcBef>
              <a:spcAft>
                <a:spcPts val="300"/>
              </a:spcAft>
            </a:pPr>
            <a:r>
              <a:rPr lang="en-GB" altLang="en-US" sz="2200" b="1" dirty="0">
                <a:latin typeface="Arial" panose="020B0604020202020204" pitchFamily="34" charset="0"/>
                <a:cs typeface="Arial" panose="020B0604020202020204" pitchFamily="34" charset="0"/>
              </a:rPr>
              <a:t>DMC - </a:t>
            </a:r>
            <a:r>
              <a:rPr lang="en-GB" altLang="en-US" sz="2200" dirty="0">
                <a:latin typeface="Arial" panose="020B0604020202020204" pitchFamily="34" charset="0"/>
                <a:cs typeface="Arial" panose="020B0604020202020204" pitchFamily="34" charset="0"/>
              </a:rPr>
              <a:t>Dry Mouth Care</a:t>
            </a:r>
          </a:p>
          <a:p>
            <a:pPr lvl="1" algn="just">
              <a:spcBef>
                <a:spcPts val="600"/>
              </a:spcBef>
              <a:spcAft>
                <a:spcPts val="300"/>
              </a:spcAft>
            </a:pPr>
            <a:r>
              <a:rPr lang="en-GB" altLang="en-US" sz="2200" b="1" dirty="0">
                <a:latin typeface="Arial" panose="020B0604020202020204" pitchFamily="34" charset="0"/>
                <a:cs typeface="Arial" panose="020B0604020202020204" pitchFamily="34" charset="0"/>
              </a:rPr>
              <a:t>R – </a:t>
            </a:r>
            <a:r>
              <a:rPr lang="en-GB" altLang="en-US" sz="2200" dirty="0">
                <a:latin typeface="Arial" panose="020B0604020202020204" pitchFamily="34" charset="0"/>
                <a:cs typeface="Arial" panose="020B0604020202020204" pitchFamily="34" charset="0"/>
              </a:rPr>
              <a:t>Refused</a:t>
            </a:r>
          </a:p>
          <a:p>
            <a:pPr algn="just">
              <a:spcBef>
                <a:spcPts val="600"/>
              </a:spcBef>
              <a:spcAft>
                <a:spcPts val="300"/>
              </a:spcAft>
            </a:pPr>
            <a:r>
              <a:rPr lang="en-GB" altLang="en-US" sz="2200" b="1" dirty="0">
                <a:solidFill>
                  <a:srgbClr val="CC0099"/>
                </a:solidFill>
                <a:latin typeface="Arial" panose="020B0604020202020204" pitchFamily="34" charset="0"/>
                <a:cs typeface="Arial" panose="020B0604020202020204" pitchFamily="34" charset="0"/>
              </a:rPr>
              <a:t>If a resident refuses mouth care:-</a:t>
            </a:r>
          </a:p>
          <a:p>
            <a:pPr marL="214313" indent="-214313" algn="just">
              <a:spcBef>
                <a:spcPts val="600"/>
              </a:spcBef>
              <a:spcAft>
                <a:spcPts val="300"/>
              </a:spcAft>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Document</a:t>
            </a:r>
          </a:p>
          <a:p>
            <a:pPr marL="214313" indent="-214313" algn="just">
              <a:spcBef>
                <a:spcPts val="600"/>
              </a:spcBef>
              <a:spcAft>
                <a:spcPts val="300"/>
              </a:spcAft>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Try at a later time</a:t>
            </a:r>
          </a:p>
          <a:p>
            <a:pPr marL="214313" indent="-214313" algn="just">
              <a:spcBef>
                <a:spcPts val="600"/>
              </a:spcBef>
              <a:spcAft>
                <a:spcPts val="300"/>
              </a:spcAft>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Try different coping strategies  </a:t>
            </a:r>
          </a:p>
        </p:txBody>
      </p:sp>
      <p:pic>
        <p:nvPicPr>
          <p:cNvPr id="6" name="Picture 1">
            <a:extLst>
              <a:ext uri="{FF2B5EF4-FFF2-40B4-BE49-F238E27FC236}">
                <a16:creationId xmlns:a16="http://schemas.microsoft.com/office/drawing/2014/main" id="{AFB0C7A2-E6E6-8D4D-BE01-E2775DD35F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48" b="6377"/>
          <a:stretch/>
        </p:blipFill>
        <p:spPr bwMode="auto">
          <a:xfrm>
            <a:off x="5416613" y="1268760"/>
            <a:ext cx="3528392" cy="5115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23AEDEF-FACC-7548-82DB-3AC31DCC72F9}"/>
              </a:ext>
            </a:extLst>
          </p:cNvPr>
          <p:cNvSpPr/>
          <p:nvPr/>
        </p:nvSpPr>
        <p:spPr>
          <a:xfrm>
            <a:off x="-36512" y="-27384"/>
            <a:ext cx="9180512" cy="646331"/>
          </a:xfrm>
          <a:prstGeom prst="rect">
            <a:avLst/>
          </a:prstGeom>
          <a:solidFill>
            <a:srgbClr val="CC0099"/>
          </a:solidFill>
        </p:spPr>
        <p:txBody>
          <a:bodyPr wrap="square">
            <a:spAutoFit/>
          </a:bodyPr>
          <a:lstStyle/>
          <a:p>
            <a:r>
              <a:rPr lang="en-GB" altLang="en-US" sz="3600" b="1" dirty="0">
                <a:solidFill>
                  <a:schemeClr val="bg1"/>
                </a:solidFill>
              </a:rPr>
              <a:t> Daily recording sheet</a:t>
            </a:r>
          </a:p>
        </p:txBody>
      </p:sp>
      <p:pic>
        <p:nvPicPr>
          <p:cNvPr id="5" name="Audio 4">
            <a:hlinkClick r:id="" action="ppaction://media"/>
            <a:extLst>
              <a:ext uri="{FF2B5EF4-FFF2-40B4-BE49-F238E27FC236}">
                <a16:creationId xmlns:a16="http://schemas.microsoft.com/office/drawing/2014/main" id="{9061A1B2-F03B-E647-9979-A47FBC7BF1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4" name="Rectangle 3">
            <a:extLst>
              <a:ext uri="{FF2B5EF4-FFF2-40B4-BE49-F238E27FC236}">
                <a16:creationId xmlns:a16="http://schemas.microsoft.com/office/drawing/2014/main" id="{5ADA970D-E8BE-F342-A3F8-84A5860DD49B}"/>
              </a:ext>
            </a:extLst>
          </p:cNvPr>
          <p:cNvSpPr/>
          <p:nvPr/>
        </p:nvSpPr>
        <p:spPr>
          <a:xfrm>
            <a:off x="6444208" y="766352"/>
            <a:ext cx="1368152" cy="369332"/>
          </a:xfrm>
          <a:prstGeom prst="rect">
            <a:avLst/>
          </a:prstGeom>
          <a:solidFill>
            <a:srgbClr val="CC0099"/>
          </a:solidFill>
        </p:spPr>
        <p:txBody>
          <a:bodyPr wrap="square">
            <a:spAutoFit/>
          </a:bodyPr>
          <a:lstStyle/>
          <a:p>
            <a:pPr algn="ctr"/>
            <a:r>
              <a:rPr lang="en-GB" b="1" dirty="0">
                <a:solidFill>
                  <a:schemeClr val="bg1"/>
                </a:solidFill>
              </a:rPr>
              <a:t>Example</a:t>
            </a:r>
          </a:p>
        </p:txBody>
      </p:sp>
    </p:spTree>
    <p:custDataLst>
      <p:tags r:id="rId1"/>
    </p:custDataLst>
    <p:extLst>
      <p:ext uri="{BB962C8B-B14F-4D97-AF65-F5344CB8AC3E}">
        <p14:creationId xmlns:p14="http://schemas.microsoft.com/office/powerpoint/2010/main" val="63089947"/>
      </p:ext>
    </p:extLst>
  </p:cSld>
  <p:clrMapOvr>
    <a:masterClrMapping/>
  </p:clrMapOvr>
  <mc:AlternateContent xmlns:mc="http://schemas.openxmlformats.org/markup-compatibility/2006" xmlns:p14="http://schemas.microsoft.com/office/powerpoint/2010/main">
    <mc:Choice Requires="p14">
      <p:transition spd="slow" p14:dur="2000" advTm="72678"/>
    </mc:Choice>
    <mc:Fallback xmlns="">
      <p:transition spd="slow" advTm="7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00" y="0"/>
            <a:ext cx="9144000" cy="1143000"/>
          </a:xfrm>
          <a:solidFill>
            <a:srgbClr val="CC0099"/>
          </a:solidFill>
        </p:spPr>
        <p:txBody>
          <a:bodyPr>
            <a:normAutofit/>
          </a:bodyPr>
          <a:lstStyle/>
          <a:p>
            <a:pPr eaLnBrk="1" hangingPunct="1"/>
            <a:r>
              <a:rPr lang="en-GB" altLang="en-US" sz="3200" b="1" dirty="0">
                <a:solidFill>
                  <a:schemeClr val="bg1"/>
                </a:solidFill>
                <a:latin typeface="Arial" panose="020B0604020202020204" pitchFamily="34" charset="0"/>
                <a:cs typeface="Arial" panose="020B0604020202020204" pitchFamily="34" charset="0"/>
              </a:rPr>
              <a:t>Why should we brush teeth and gums</a:t>
            </a:r>
            <a:r>
              <a:rPr lang="en-GB" altLang="en-US" sz="3200" dirty="0">
                <a:solidFill>
                  <a:schemeClr val="bg1"/>
                </a:solidFill>
                <a:latin typeface="Arial" panose="020B0604020202020204" pitchFamily="34" charset="0"/>
                <a:cs typeface="Arial" panose="020B0604020202020204" pitchFamily="34" charset="0"/>
              </a:rPr>
              <a:t>?</a:t>
            </a:r>
          </a:p>
        </p:txBody>
      </p:sp>
      <p:sp>
        <p:nvSpPr>
          <p:cNvPr id="80899" name="Rectangle 3"/>
          <p:cNvSpPr>
            <a:spLocks noGrp="1" noChangeArrowheads="1"/>
          </p:cNvSpPr>
          <p:nvPr>
            <p:ph type="body" idx="1"/>
          </p:nvPr>
        </p:nvSpPr>
        <p:spPr>
          <a:xfrm>
            <a:off x="161702" y="1264196"/>
            <a:ext cx="8820596" cy="5472608"/>
          </a:xfrm>
          <a:ln w="57150">
            <a:solidFill>
              <a:srgbClr val="CC0099"/>
            </a:solidFill>
          </a:ln>
        </p:spPr>
        <p:txBody>
          <a:bodyPr>
            <a:normAutofit fontScale="77500" lnSpcReduction="20000"/>
          </a:bodyPr>
          <a:lstStyle/>
          <a:p>
            <a:pPr eaLnBrk="1" hangingPunct="1">
              <a:lnSpc>
                <a:spcPct val="120000"/>
              </a:lnSpc>
              <a:spcBef>
                <a:spcPts val="600"/>
              </a:spcBef>
              <a:spcAft>
                <a:spcPts val="600"/>
              </a:spcAft>
            </a:pPr>
            <a:r>
              <a:rPr lang="en-GB" altLang="en-US" sz="4000" dirty="0">
                <a:latin typeface="Arial" panose="020B0604020202020204" pitchFamily="34" charset="0"/>
                <a:cs typeface="Arial" panose="020B0604020202020204" pitchFamily="34" charset="0"/>
              </a:rPr>
              <a:t>To remove the sticky film of 				   plaque bacteria which forms on 		    everybody's teeth and gums</a:t>
            </a:r>
          </a:p>
          <a:p>
            <a:pPr eaLnBrk="1" hangingPunct="1">
              <a:lnSpc>
                <a:spcPct val="120000"/>
              </a:lnSpc>
              <a:spcBef>
                <a:spcPts val="600"/>
              </a:spcBef>
              <a:spcAft>
                <a:spcPts val="600"/>
              </a:spcAft>
            </a:pPr>
            <a:r>
              <a:rPr lang="en-GB" altLang="en-US" sz="4000" dirty="0">
                <a:latin typeface="Arial" panose="020B0604020202020204" pitchFamily="34" charset="0"/>
                <a:cs typeface="Arial" panose="020B0604020202020204" pitchFamily="34" charset="0"/>
              </a:rPr>
              <a:t>This will minimise the risk of  		       	    gum disease</a:t>
            </a:r>
          </a:p>
          <a:p>
            <a:pPr eaLnBrk="1" hangingPunct="1">
              <a:lnSpc>
                <a:spcPct val="120000"/>
              </a:lnSpc>
              <a:spcBef>
                <a:spcPts val="600"/>
              </a:spcBef>
              <a:spcAft>
                <a:spcPts val="600"/>
              </a:spcAft>
            </a:pPr>
            <a:r>
              <a:rPr lang="en-GB" altLang="en-US" sz="4000" dirty="0">
                <a:latin typeface="Arial" panose="020B0604020202020204" pitchFamily="34" charset="0"/>
                <a:cs typeface="Arial" panose="020B0604020202020204" pitchFamily="34" charset="0"/>
              </a:rPr>
              <a:t>To minimise the risk of aspiration			 pneumonia if an individual is tube 			        fed or has a poor swallow reflex</a:t>
            </a:r>
          </a:p>
          <a:p>
            <a:pPr eaLnBrk="1" hangingPunct="1">
              <a:lnSpc>
                <a:spcPct val="120000"/>
              </a:lnSpc>
              <a:spcBef>
                <a:spcPts val="600"/>
              </a:spcBef>
              <a:spcAft>
                <a:spcPts val="600"/>
              </a:spcAft>
            </a:pPr>
            <a:r>
              <a:rPr lang="en-GB" altLang="en-US" sz="4000" dirty="0">
                <a:latin typeface="Arial" panose="020B0604020202020204" pitchFamily="34" charset="0"/>
                <a:cs typeface="Arial" panose="020B0604020202020204" pitchFamily="34" charset="0"/>
              </a:rPr>
              <a:t>To add fluoride to the teeth to help control tooth decay/root caries</a:t>
            </a:r>
          </a:p>
          <a:p>
            <a:pPr eaLnBrk="1" hangingPunct="1">
              <a:lnSpc>
                <a:spcPct val="90000"/>
              </a:lnSpc>
            </a:pPr>
            <a:endParaRPr lang="en-GB" altLang="en-US" dirty="0"/>
          </a:p>
        </p:txBody>
      </p:sp>
      <p:pic>
        <p:nvPicPr>
          <p:cNvPr id="15364" name="Picture 3"/>
          <p:cNvPicPr>
            <a:picLocks noChangeAspect="1" noChangeArrowheads="1"/>
          </p:cNvPicPr>
          <p:nvPr/>
        </p:nvPicPr>
        <p:blipFill>
          <a:blip r:embed="rId6">
            <a:extLst>
              <a:ext uri="{28A0092B-C50C-407E-A947-70E740481C1C}">
                <a14:useLocalDpi xmlns:a14="http://schemas.microsoft.com/office/drawing/2010/main" val="0"/>
              </a:ext>
            </a:extLst>
          </a:blip>
          <a:srcRect l="5208" t="4688" b="23438"/>
          <a:stretch>
            <a:fillRect/>
          </a:stretch>
        </p:blipFill>
        <p:spPr bwMode="auto">
          <a:xfrm>
            <a:off x="6185744" y="1856406"/>
            <a:ext cx="2413315" cy="2144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93598" y="4172613"/>
            <a:ext cx="2475571" cy="646331"/>
          </a:xfrm>
          <a:prstGeom prst="rect">
            <a:avLst/>
          </a:prstGeom>
          <a:solidFill>
            <a:srgbClr val="CC0099"/>
          </a:solid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Plaque bacteria under a microscope</a:t>
            </a:r>
          </a:p>
        </p:txBody>
      </p:sp>
      <p:pic>
        <p:nvPicPr>
          <p:cNvPr id="3" name="Audio 2">
            <a:hlinkClick r:id="" action="ppaction://media"/>
            <a:extLst>
              <a:ext uri="{FF2B5EF4-FFF2-40B4-BE49-F238E27FC236}">
                <a16:creationId xmlns:a16="http://schemas.microsoft.com/office/drawing/2014/main" id="{BD056947-E355-2B49-858D-A8B43E83CF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162617681"/>
      </p:ext>
    </p:extLst>
  </p:cSld>
  <p:clrMapOvr>
    <a:masterClrMapping/>
  </p:clrMapOvr>
  <mc:AlternateContent xmlns:mc="http://schemas.openxmlformats.org/markup-compatibility/2006" xmlns:p14="http://schemas.microsoft.com/office/powerpoint/2010/main">
    <mc:Choice Requires="p14">
      <p:transition spd="slow" p14:dur="2000" advTm="61675"/>
    </mc:Choice>
    <mc:Fallback xmlns="">
      <p:transition spd="slow" advTm="6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80899">
                                            <p:txEl>
                                              <p:pRg st="0" end="0"/>
                                            </p:txEl>
                                          </p:spTgt>
                                        </p:tgtEl>
                                        <p:attrNameLst>
                                          <p:attrName>style.visibility</p:attrName>
                                        </p:attrNameLst>
                                      </p:cBhvr>
                                      <p:to>
                                        <p:strVal val="visible"/>
                                      </p:to>
                                    </p:set>
                                    <p:anim calcmode="lin" valueType="num">
                                      <p:cBhvr additive="base">
                                        <p:cTn id="11"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089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64"/>
                                        </p:tgtEl>
                                        <p:attrNameLst>
                                          <p:attrName>style.visibility</p:attrName>
                                        </p:attrNameLst>
                                      </p:cBhvr>
                                      <p:to>
                                        <p:strVal val="visible"/>
                                      </p:to>
                                    </p:set>
                                    <p:anim calcmode="lin" valueType="num">
                                      <p:cBhvr additive="base">
                                        <p:cTn id="15" dur="500" fill="hold"/>
                                        <p:tgtEl>
                                          <p:spTgt spid="15364"/>
                                        </p:tgtEl>
                                        <p:attrNameLst>
                                          <p:attrName>ppt_x</p:attrName>
                                        </p:attrNameLst>
                                      </p:cBhvr>
                                      <p:tavLst>
                                        <p:tav tm="0">
                                          <p:val>
                                            <p:strVal val="#ppt_x"/>
                                          </p:val>
                                        </p:tav>
                                        <p:tav tm="100000">
                                          <p:val>
                                            <p:strVal val="#ppt_x"/>
                                          </p:val>
                                        </p:tav>
                                      </p:tavLst>
                                    </p:anim>
                                    <p:anim calcmode="lin" valueType="num">
                                      <p:cBhvr additive="base">
                                        <p:cTn id="16" dur="500" fill="hold"/>
                                        <p:tgtEl>
                                          <p:spTgt spid="15364"/>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80899">
                                            <p:txEl>
                                              <p:pRg st="1" end="1"/>
                                            </p:txEl>
                                          </p:spTgt>
                                        </p:tgtEl>
                                        <p:attrNameLst>
                                          <p:attrName>style.visibility</p:attrName>
                                        </p:attrNameLst>
                                      </p:cBhvr>
                                      <p:to>
                                        <p:strVal val="visible"/>
                                      </p:to>
                                    </p:set>
                                    <p:anim calcmode="lin" valueType="num">
                                      <p:cBhvr additive="base">
                                        <p:cTn id="25"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0899">
                                            <p:txEl>
                                              <p:pRg st="2" end="2"/>
                                            </p:txEl>
                                          </p:spTgt>
                                        </p:tgtEl>
                                        <p:attrNameLst>
                                          <p:attrName>style.visibility</p:attrName>
                                        </p:attrNameLst>
                                      </p:cBhvr>
                                      <p:to>
                                        <p:strVal val="visible"/>
                                      </p:to>
                                    </p:set>
                                    <p:anim calcmode="lin" valueType="num">
                                      <p:cBhvr additive="base">
                                        <p:cTn id="31"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0899">
                                            <p:txEl>
                                              <p:pRg st="3" end="3"/>
                                            </p:txEl>
                                          </p:spTgt>
                                        </p:tgtEl>
                                        <p:attrNameLst>
                                          <p:attrName>style.visibility</p:attrName>
                                        </p:attrNameLst>
                                      </p:cBhvr>
                                      <p:to>
                                        <p:strVal val="visible"/>
                                      </p:to>
                                    </p:set>
                                    <p:anim calcmode="lin" valueType="num">
                                      <p:cBhvr additive="base">
                                        <p:cTn id="37" dur="5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8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2"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7CF935-0496-9145-B923-93C93F75CC87}"/>
              </a:ext>
            </a:extLst>
          </p:cNvPr>
          <p:cNvPicPr>
            <a:picLocks noChangeAspect="1"/>
          </p:cNvPicPr>
          <p:nvPr/>
        </p:nvPicPr>
        <p:blipFill rotWithShape="1">
          <a:blip r:embed="rId6"/>
          <a:srcRect t="4168"/>
          <a:stretch/>
        </p:blipFill>
        <p:spPr>
          <a:xfrm>
            <a:off x="198133" y="862360"/>
            <a:ext cx="3383647" cy="5373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527E7609-0F9E-9044-BF1B-5FBED4BA8CA7}"/>
              </a:ext>
            </a:extLst>
          </p:cNvPr>
          <p:cNvSpPr/>
          <p:nvPr/>
        </p:nvSpPr>
        <p:spPr>
          <a:xfrm>
            <a:off x="3779912" y="476672"/>
            <a:ext cx="5292080" cy="3954929"/>
          </a:xfrm>
          <a:prstGeom prst="rect">
            <a:avLst/>
          </a:prstGeom>
        </p:spPr>
        <p:txBody>
          <a:bodyPr wrap="square">
            <a:spAutoFit/>
          </a:bodyPr>
          <a:lstStyle/>
          <a:p>
            <a:pPr>
              <a:spcBef>
                <a:spcPts val="300"/>
              </a:spcBef>
              <a:spcAft>
                <a:spcPts val="300"/>
              </a:spcAft>
            </a:pPr>
            <a:r>
              <a:rPr lang="en-US" sz="2200" b="1" dirty="0">
                <a:solidFill>
                  <a:schemeClr val="tx2"/>
                </a:solidFill>
                <a:latin typeface="Arial" panose="020B0604020202020204" pitchFamily="34" charset="0"/>
                <a:cs typeface="Arial" panose="020B0604020202020204" pitchFamily="34" charset="0"/>
              </a:rPr>
              <a:t>When providing mouth care for residents/clients, PPE must be worn to prevent contact and droplet transmission</a:t>
            </a:r>
            <a:r>
              <a:rPr lang="en-US" sz="2000" dirty="0">
                <a:solidFill>
                  <a:schemeClr val="tx2"/>
                </a:solidFill>
                <a:latin typeface="Arial" panose="020B0604020202020204" pitchFamily="34" charset="0"/>
                <a:cs typeface="Arial" panose="020B0604020202020204" pitchFamily="34" charset="0"/>
              </a:rPr>
              <a:t>.</a:t>
            </a:r>
          </a:p>
          <a:p>
            <a:pPr>
              <a:spcBef>
                <a:spcPts val="300"/>
              </a:spcBef>
              <a:spcAft>
                <a:spcPts val="300"/>
              </a:spcAft>
            </a:pPr>
            <a:r>
              <a:rPr lang="en-US" sz="2000" dirty="0">
                <a:latin typeface="Arial" panose="020B0604020202020204" pitchFamily="34" charset="0"/>
                <a:cs typeface="Arial" panose="020B0604020202020204" pitchFamily="34" charset="0"/>
              </a:rPr>
              <a:t>Delivering mouth care is not an aerosol generating procedure, so PPE includes: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Disposable gloves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Plastic apron</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Fluid resistant masks </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Eye protection/visor</a:t>
            </a:r>
          </a:p>
          <a:p>
            <a:pPr lvl="1"/>
            <a:endParaRPr lang="en-GB" sz="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E2F83E-2F81-324A-A5FE-2DB162B845E4}"/>
              </a:ext>
            </a:extLst>
          </p:cNvPr>
          <p:cNvSpPr/>
          <p:nvPr/>
        </p:nvSpPr>
        <p:spPr>
          <a:xfrm>
            <a:off x="3779912" y="4149080"/>
            <a:ext cx="4803653" cy="2669962"/>
          </a:xfrm>
          <a:prstGeom prst="rect">
            <a:avLst/>
          </a:prstGeom>
        </p:spPr>
        <p:txBody>
          <a:bodyPr wrap="square">
            <a:spAutoFit/>
          </a:bodyPr>
          <a:lstStyle/>
          <a:p>
            <a:pPr>
              <a:spcBef>
                <a:spcPts val="300"/>
              </a:spcBef>
              <a:spcAft>
                <a:spcPts val="300"/>
              </a:spcAft>
            </a:pPr>
            <a:r>
              <a:rPr lang="en-GB" sz="2000" dirty="0">
                <a:latin typeface="Arial" panose="020B0604020202020204" pitchFamily="34" charset="0"/>
                <a:cs typeface="Arial" panose="020B0604020202020204" pitchFamily="34" charset="0"/>
              </a:rPr>
              <a:t>Some clients/residents may require use of enhanced PPE e.g. ventilated clients: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Eye protection/visor</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FFP3 Respirator mask</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Long-sleeved disposable gown</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Gloves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Apron </a:t>
            </a:r>
            <a:endParaRPr lang="en-US" sz="20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3949D00-24A6-B844-96BF-76865ACB66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2" name="Rectangle 1">
            <a:extLst>
              <a:ext uri="{FF2B5EF4-FFF2-40B4-BE49-F238E27FC236}">
                <a16:creationId xmlns:a16="http://schemas.microsoft.com/office/drawing/2014/main" id="{F078DD55-4F53-AA46-8117-9CFB48092BD1}"/>
              </a:ext>
            </a:extLst>
          </p:cNvPr>
          <p:cNvSpPr/>
          <p:nvPr/>
        </p:nvSpPr>
        <p:spPr>
          <a:xfrm>
            <a:off x="0" y="-27384"/>
            <a:ext cx="9144000" cy="523220"/>
          </a:xfrm>
          <a:prstGeom prst="rect">
            <a:avLst/>
          </a:prstGeom>
          <a:solidFill>
            <a:srgbClr val="CC0099"/>
          </a:solid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Importance of Personal Protective Equipment (PPE)</a:t>
            </a:r>
          </a:p>
        </p:txBody>
      </p:sp>
    </p:spTree>
    <p:custDataLst>
      <p:tags r:id="rId1"/>
    </p:custDataLst>
    <p:extLst>
      <p:ext uri="{BB962C8B-B14F-4D97-AF65-F5344CB8AC3E}">
        <p14:creationId xmlns:p14="http://schemas.microsoft.com/office/powerpoint/2010/main" val="747059935"/>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8CF98-52FC-3349-832E-00FCDA71E4F3}"/>
              </a:ext>
            </a:extLst>
          </p:cNvPr>
          <p:cNvPicPr>
            <a:picLocks noChangeAspect="1"/>
          </p:cNvPicPr>
          <p:nvPr/>
        </p:nvPicPr>
        <p:blipFill>
          <a:blip r:embed="rId6"/>
          <a:stretch>
            <a:fillRect/>
          </a:stretch>
        </p:blipFill>
        <p:spPr>
          <a:xfrm>
            <a:off x="260958" y="4493588"/>
            <a:ext cx="3161739" cy="2044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85DF52D9-57D2-0647-919A-AD4076342779}"/>
              </a:ext>
            </a:extLst>
          </p:cNvPr>
          <p:cNvSpPr/>
          <p:nvPr/>
        </p:nvSpPr>
        <p:spPr>
          <a:xfrm>
            <a:off x="178241" y="728413"/>
            <a:ext cx="8787517" cy="1200329"/>
          </a:xfrm>
          <a:prstGeom prst="rect">
            <a:avLst/>
          </a:prstGeom>
        </p:spPr>
        <p:txBody>
          <a:bodyPr wrap="square">
            <a:spAutoFit/>
          </a:bodyPr>
          <a:lstStyle/>
          <a:p>
            <a:pPr lvl="0">
              <a:spcBef>
                <a:spcPts val="440"/>
              </a:spcBef>
              <a:buClr>
                <a:srgbClr val="003893"/>
              </a:buClr>
              <a:buSzPts val="2200"/>
            </a:pPr>
            <a:r>
              <a:rPr lang="en-US" sz="2400" dirty="0">
                <a:latin typeface="Arial" panose="020B0604020202020204" pitchFamily="34" charset="0"/>
                <a:cs typeface="Arial" panose="020B0604020202020204" pitchFamily="34" charset="0"/>
              </a:rPr>
              <a:t>Gum disease causes inflammation and bleeding of the gums.                           This can then lead to the breakdown of bone around the teeth and eventual tooth loss.  </a:t>
            </a:r>
          </a:p>
        </p:txBody>
      </p:sp>
      <p:sp>
        <p:nvSpPr>
          <p:cNvPr id="8" name="Rectangle 7">
            <a:extLst>
              <a:ext uri="{FF2B5EF4-FFF2-40B4-BE49-F238E27FC236}">
                <a16:creationId xmlns:a16="http://schemas.microsoft.com/office/drawing/2014/main" id="{AE920139-D039-7C45-81D2-D715307DBA92}"/>
              </a:ext>
            </a:extLst>
          </p:cNvPr>
          <p:cNvSpPr/>
          <p:nvPr/>
        </p:nvSpPr>
        <p:spPr>
          <a:xfrm>
            <a:off x="3848791" y="4449733"/>
            <a:ext cx="5103511" cy="2041585"/>
          </a:xfrm>
          <a:prstGeom prst="rect">
            <a:avLst/>
          </a:prstGeom>
        </p:spPr>
        <p:txBody>
          <a:bodyPr wrap="square">
            <a:spAutoFit/>
          </a:bodyPr>
          <a:lstStyle/>
          <a:p>
            <a:pPr lvl="0">
              <a:spcBef>
                <a:spcPts val="440"/>
              </a:spcBef>
              <a:buClr>
                <a:srgbClr val="003893"/>
              </a:buClr>
              <a:buSzPts val="2200"/>
            </a:pPr>
            <a:r>
              <a:rPr lang="en-US" sz="2400" b="1" dirty="0">
                <a:latin typeface="Arial" panose="020B0604020202020204" pitchFamily="34" charset="0"/>
                <a:cs typeface="Arial" panose="020B0604020202020204" pitchFamily="34" charset="0"/>
              </a:rPr>
              <a:t>Unhealthy mouth</a:t>
            </a:r>
          </a:p>
          <a:p>
            <a:pPr marL="285750" lvl="0" indent="-285750">
              <a:spcBef>
                <a:spcPts val="440"/>
              </a:spcBef>
              <a:buClr>
                <a:srgbClr val="003893"/>
              </a:buClr>
              <a:buSzPts val="2200"/>
              <a:buFont typeface="Arial" panose="020B0604020202020204" pitchFamily="34" charset="0"/>
              <a:buChar char="•"/>
            </a:pPr>
            <a:r>
              <a:rPr lang="en-US" sz="2400" dirty="0">
                <a:latin typeface="Arial" panose="020B0604020202020204" pitchFamily="34" charset="0"/>
                <a:cs typeface="Arial" panose="020B0604020202020204" pitchFamily="34" charset="0"/>
              </a:rPr>
              <a:t>Plaque (germs/bacteria) collected around gumline </a:t>
            </a:r>
          </a:p>
          <a:p>
            <a:pPr marL="285750" lvl="0" indent="-285750">
              <a:spcBef>
                <a:spcPts val="440"/>
              </a:spcBef>
              <a:buClr>
                <a:srgbClr val="003893"/>
              </a:buClr>
              <a:buSzPts val="2200"/>
              <a:buFont typeface="Arial" panose="020B0604020202020204" pitchFamily="34" charset="0"/>
              <a:buChar char="•"/>
            </a:pPr>
            <a:r>
              <a:rPr lang="en-US" sz="2400" dirty="0">
                <a:latin typeface="Arial" panose="020B0604020202020204" pitchFamily="34" charset="0"/>
                <a:cs typeface="Arial" panose="020B0604020202020204" pitchFamily="34" charset="0"/>
              </a:rPr>
              <a:t>Gums look red, swollen/puffy and would bleed easily when brushed </a:t>
            </a:r>
          </a:p>
        </p:txBody>
      </p:sp>
      <p:sp>
        <p:nvSpPr>
          <p:cNvPr id="9" name="Rectangle 8">
            <a:extLst>
              <a:ext uri="{FF2B5EF4-FFF2-40B4-BE49-F238E27FC236}">
                <a16:creationId xmlns:a16="http://schemas.microsoft.com/office/drawing/2014/main" id="{B0D6A6A9-57F9-F148-BC58-7058FED546D3}"/>
              </a:ext>
            </a:extLst>
          </p:cNvPr>
          <p:cNvSpPr/>
          <p:nvPr/>
        </p:nvSpPr>
        <p:spPr>
          <a:xfrm>
            <a:off x="216005" y="1987216"/>
            <a:ext cx="4572000" cy="1990288"/>
          </a:xfrm>
          <a:prstGeom prst="rect">
            <a:avLst/>
          </a:prstGeom>
        </p:spPr>
        <p:txBody>
          <a:bodyPr>
            <a:spAutoFit/>
          </a:bodyPr>
          <a:lstStyle/>
          <a:p>
            <a:pPr lvl="0">
              <a:spcBef>
                <a:spcPts val="440"/>
              </a:spcBef>
              <a:buClr>
                <a:srgbClr val="003893"/>
              </a:buClr>
              <a:buSzPts val="2200"/>
            </a:pPr>
            <a:r>
              <a:rPr lang="en-US" sz="2400" b="1" dirty="0">
                <a:latin typeface="Arial" panose="020B0604020202020204" pitchFamily="34" charset="0"/>
                <a:cs typeface="Arial" panose="020B0604020202020204" pitchFamily="34" charset="0"/>
              </a:rPr>
              <a:t>A healthy mouth. </a:t>
            </a:r>
          </a:p>
          <a:p>
            <a:pPr marL="285750" lvl="0" indent="-285750">
              <a:spcBef>
                <a:spcPts val="440"/>
              </a:spcBef>
              <a:buClr>
                <a:srgbClr val="003893"/>
              </a:buClr>
              <a:buSzPts val="2200"/>
              <a:buFont typeface="Arial" panose="020B0604020202020204" pitchFamily="34" charset="0"/>
              <a:buChar char="•"/>
            </a:pPr>
            <a:r>
              <a:rPr lang="en-US" sz="2400" dirty="0">
                <a:latin typeface="Arial" panose="020B0604020202020204" pitchFamily="34" charset="0"/>
                <a:cs typeface="Arial" panose="020B0604020202020204" pitchFamily="34" charset="0"/>
              </a:rPr>
              <a:t>Gums fit tightly around the teeth and are not swollen. Healthy gums don’t bleed when brushed</a:t>
            </a:r>
          </a:p>
        </p:txBody>
      </p:sp>
      <p:sp>
        <p:nvSpPr>
          <p:cNvPr id="3" name="TextBox 2">
            <a:extLst>
              <a:ext uri="{FF2B5EF4-FFF2-40B4-BE49-F238E27FC236}">
                <a16:creationId xmlns:a16="http://schemas.microsoft.com/office/drawing/2014/main" id="{E677DB52-F292-4417-AD6B-C3A43545B73B}"/>
              </a:ext>
            </a:extLst>
          </p:cNvPr>
          <p:cNvSpPr txBox="1"/>
          <p:nvPr/>
        </p:nvSpPr>
        <p:spPr>
          <a:xfrm>
            <a:off x="0" y="-7124"/>
            <a:ext cx="9144000" cy="584775"/>
          </a:xfrm>
          <a:prstGeom prst="rect">
            <a:avLst/>
          </a:prstGeom>
          <a:solidFill>
            <a:srgbClr val="CC0099"/>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Gum disease (gingivitis, periodontitis)</a:t>
            </a:r>
            <a:endParaRPr lang="en-GB" sz="3200" b="1" dirty="0">
              <a:solidFill>
                <a:schemeClr val="bg1"/>
              </a:solidFill>
              <a:latin typeface="Arial" panose="020B0604020202020204" pitchFamily="34" charset="0"/>
              <a:cs typeface="Arial" panose="020B0604020202020204" pitchFamily="34" charset="0"/>
            </a:endParaRPr>
          </a:p>
        </p:txBody>
      </p:sp>
      <p:pic>
        <p:nvPicPr>
          <p:cNvPr id="12" name="Picture 11" descr="A picture containing food, cake, plate, sitting&#10;&#10;Description automatically generated">
            <a:extLst>
              <a:ext uri="{FF2B5EF4-FFF2-40B4-BE49-F238E27FC236}">
                <a16:creationId xmlns:a16="http://schemas.microsoft.com/office/drawing/2014/main" id="{DF119C5F-D418-3544-AC5B-99370EB576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198" y="1820505"/>
            <a:ext cx="3309502" cy="2210000"/>
          </a:xfrm>
          <a:prstGeom prst="rect">
            <a:avLst/>
          </a:prstGeom>
        </p:spPr>
      </p:pic>
      <p:pic>
        <p:nvPicPr>
          <p:cNvPr id="13" name="Audio 12">
            <a:hlinkClick r:id="" action="ppaction://media"/>
            <a:extLst>
              <a:ext uri="{FF2B5EF4-FFF2-40B4-BE49-F238E27FC236}">
                <a16:creationId xmlns:a16="http://schemas.microsoft.com/office/drawing/2014/main" id="{7FCC77A1-3A1F-7749-9CA3-776207A82DF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61237894"/>
      </p:ext>
    </p:extLst>
  </p:cSld>
  <p:clrMapOvr>
    <a:masterClrMapping/>
  </p:clrMapOvr>
  <mc:AlternateContent xmlns:mc="http://schemas.openxmlformats.org/markup-compatibility/2006" xmlns:p14="http://schemas.microsoft.com/office/powerpoint/2010/main">
    <mc:Choice Requires="p14">
      <p:transition spd="slow" p14:dur="2000" advTm="37711"/>
    </mc:Choice>
    <mc:Fallback xmlns="">
      <p:transition spd="slow" advTm="3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 in front of a mirror&#10;&#10;Description automatically generated">
            <a:extLst>
              <a:ext uri="{FF2B5EF4-FFF2-40B4-BE49-F238E27FC236}">
                <a16:creationId xmlns:a16="http://schemas.microsoft.com/office/drawing/2014/main" id="{096ACA76-3420-46F5-A752-CA60343D1BD2}"/>
              </a:ext>
            </a:extLst>
          </p:cNvPr>
          <p:cNvPicPr>
            <a:picLocks noChangeAspect="1"/>
          </p:cNvPicPr>
          <p:nvPr/>
        </p:nvPicPr>
        <p:blipFill rotWithShape="1">
          <a:blip r:embed="rId5"/>
          <a:srcRect t="15359" r="-2" b="612"/>
          <a:stretch/>
        </p:blipFill>
        <p:spPr>
          <a:xfrm>
            <a:off x="4915662" y="-27384"/>
            <a:ext cx="4244476" cy="307782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A picture containing person, indoor, blue, toothbrush&#10;&#10;Description automatically generated">
            <a:extLst>
              <a:ext uri="{FF2B5EF4-FFF2-40B4-BE49-F238E27FC236}">
                <a16:creationId xmlns:a16="http://schemas.microsoft.com/office/drawing/2014/main" id="{B2CE93A3-EA76-4A0B-97DE-6E7C46CE2CCA}"/>
              </a:ext>
            </a:extLst>
          </p:cNvPr>
          <p:cNvPicPr>
            <a:picLocks noChangeAspect="1"/>
          </p:cNvPicPr>
          <p:nvPr/>
        </p:nvPicPr>
        <p:blipFill rotWithShape="1">
          <a:blip r:embed="rId6"/>
          <a:srcRect t="18248" r="-1" b="-1"/>
          <a:stretch/>
        </p:blipFill>
        <p:spPr>
          <a:xfrm>
            <a:off x="4915662" y="3493008"/>
            <a:ext cx="4228338"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67" name="Freeform: Shape 6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9" name="Freeform: Shape 6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Title 10">
            <a:extLst>
              <a:ext uri="{FF2B5EF4-FFF2-40B4-BE49-F238E27FC236}">
                <a16:creationId xmlns:a16="http://schemas.microsoft.com/office/drawing/2014/main" id="{6C50617F-7790-498F-B735-A5342FB3C9F9}"/>
              </a:ext>
            </a:extLst>
          </p:cNvPr>
          <p:cNvSpPr>
            <a:spLocks noGrp="1"/>
          </p:cNvSpPr>
          <p:nvPr>
            <p:ph type="title"/>
          </p:nvPr>
        </p:nvSpPr>
        <p:spPr>
          <a:xfrm>
            <a:off x="307137" y="0"/>
            <a:ext cx="4271366" cy="989423"/>
          </a:xfrm>
          <a:solidFill>
            <a:srgbClr val="CC0099"/>
          </a:solidFill>
        </p:spPr>
        <p:txBody>
          <a:bodyPr vert="horz" lIns="91440" tIns="45720" rIns="91440" bIns="45720" rtlCol="0" anchor="ctr">
            <a:normAutofit/>
          </a:bodyPr>
          <a:lstStyle/>
          <a:p>
            <a:pPr algn="ctr"/>
            <a:r>
              <a:rPr lang="en-US" sz="3200" b="1" dirty="0">
                <a:solidFill>
                  <a:schemeClr val="bg1"/>
                </a:solidFill>
                <a:latin typeface="Arial" panose="020B0604020202020204" pitchFamily="34" charset="0"/>
                <a:cs typeface="Arial" panose="020B0604020202020204" pitchFamily="34" charset="0"/>
              </a:rPr>
              <a:t>Preventing </a:t>
            </a:r>
            <a:r>
              <a:rPr lang="en-US" sz="3200" b="1" kern="1200" dirty="0">
                <a:solidFill>
                  <a:schemeClr val="bg1"/>
                </a:solidFill>
                <a:latin typeface="Arial" panose="020B0604020202020204" pitchFamily="34" charset="0"/>
                <a:cs typeface="Arial" panose="020B0604020202020204" pitchFamily="34" charset="0"/>
              </a:rPr>
              <a:t>                      gum disease</a:t>
            </a:r>
          </a:p>
        </p:txBody>
      </p:sp>
      <p:sp>
        <p:nvSpPr>
          <p:cNvPr id="71" name="Rectangle 7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3" name="Rectangle 7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TextBox 18">
            <a:extLst>
              <a:ext uri="{FF2B5EF4-FFF2-40B4-BE49-F238E27FC236}">
                <a16:creationId xmlns:a16="http://schemas.microsoft.com/office/drawing/2014/main" id="{23365F57-C7FA-47F0-AACA-181B81C8DD5F}"/>
              </a:ext>
            </a:extLst>
          </p:cNvPr>
          <p:cNvSpPr txBox="1"/>
          <p:nvPr/>
        </p:nvSpPr>
        <p:spPr>
          <a:xfrm>
            <a:off x="10919" y="1152144"/>
            <a:ext cx="5262043" cy="2465523"/>
          </a:xfrm>
          <a:prstGeom prst="rect">
            <a:avLst/>
          </a:prstGeom>
          <a:solidFill>
            <a:schemeClr val="bg1"/>
          </a:solidFill>
        </p:spPr>
        <p:txBody>
          <a:bodyPr vert="horz" lIns="91440" tIns="45720" rIns="91440" bIns="45720" rtlCol="0">
            <a:noAutofit/>
          </a:bodyPr>
          <a:lstStyle/>
          <a:p>
            <a:pPr marL="41400">
              <a:spcBef>
                <a:spcPts val="600"/>
              </a:spcBef>
              <a:spcAft>
                <a:spcPts val="600"/>
              </a:spcAft>
            </a:pPr>
            <a:endParaRPr lang="en-US" sz="1000" dirty="0">
              <a:latin typeface="Arial" panose="020B0604020202020204" pitchFamily="34" charset="0"/>
              <a:cs typeface="Arial" panose="020B0604020202020204" pitchFamily="34" charset="0"/>
            </a:endParaRPr>
          </a:p>
          <a:p>
            <a:pPr marL="384300" indent="-342900">
              <a:spcBef>
                <a:spcPts val="600"/>
              </a:spcBef>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Brush twice a day with a pea size amount of fluoride toothpaste</a:t>
            </a:r>
          </a:p>
          <a:p>
            <a:pPr marL="384300" indent="-342900">
              <a:spcBef>
                <a:spcPts val="600"/>
              </a:spcBef>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Use a small headed toothbrush or a powered toothbrush. Powered toothbrushes should not be used if Covid 19 is suspected.</a:t>
            </a:r>
          </a:p>
        </p:txBody>
      </p:sp>
      <p:sp>
        <p:nvSpPr>
          <p:cNvPr id="23" name="TextBox 22">
            <a:extLst>
              <a:ext uri="{FF2B5EF4-FFF2-40B4-BE49-F238E27FC236}">
                <a16:creationId xmlns:a16="http://schemas.microsoft.com/office/drawing/2014/main" id="{2F5D459D-B517-4C77-A002-4B8995BB30DA}"/>
              </a:ext>
            </a:extLst>
          </p:cNvPr>
          <p:cNvSpPr txBox="1"/>
          <p:nvPr/>
        </p:nvSpPr>
        <p:spPr>
          <a:xfrm>
            <a:off x="57826" y="4078118"/>
            <a:ext cx="5090238" cy="2092881"/>
          </a:xfrm>
          <a:prstGeom prst="rect">
            <a:avLst/>
          </a:prstGeom>
          <a:solidFill>
            <a:schemeClr val="bg1"/>
          </a:solidFill>
        </p:spPr>
        <p:txBody>
          <a:bodyPr wrap="square" rtlCol="0">
            <a:spAutoFit/>
          </a:bodyPr>
          <a:lstStyle/>
          <a:p>
            <a:pPr marL="360000" indent="-3600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Brush at night and one other time of the day</a:t>
            </a:r>
          </a:p>
          <a:p>
            <a:pPr marL="360000" indent="-3600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Spit out toothpaste but don’t rinse</a:t>
            </a:r>
          </a:p>
          <a:p>
            <a:pPr marL="360000" indent="-360000">
              <a:spcAft>
                <a:spcPts val="600"/>
              </a:spcAft>
              <a:buFont typeface="Wingdings" panose="05000000000000000000" pitchFamily="2" charset="2"/>
              <a:buChar char="§"/>
            </a:pPr>
            <a:r>
              <a:rPr lang="en-US" sz="2400" dirty="0">
                <a:latin typeface="Arial" panose="020B0604020202020204" pitchFamily="34" charset="0"/>
                <a:cs typeface="Arial" panose="020B0604020202020204" pitchFamily="34" charset="0"/>
              </a:rPr>
              <a:t>A high fluoride toothpaste can be prescribed by a dentist</a:t>
            </a:r>
            <a:endParaRPr lang="en-GB" sz="24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8A860DD-0FCC-4B5E-982A-4B43AB00A719}"/>
              </a:ext>
            </a:extLst>
          </p:cNvPr>
          <p:cNvSpPr txBox="1"/>
          <p:nvPr/>
        </p:nvSpPr>
        <p:spPr>
          <a:xfrm>
            <a:off x="5616624" y="2828405"/>
            <a:ext cx="3538295" cy="830997"/>
          </a:xfrm>
          <a:prstGeom prst="rect">
            <a:avLst/>
          </a:prstGeom>
          <a:solidFill>
            <a:srgbClr val="CC0099"/>
          </a:solidFill>
        </p:spPr>
        <p:txBody>
          <a:bodyPr wrap="square" rtlCol="0">
            <a:spAutoFit/>
          </a:bodyPr>
          <a:lstStyle/>
          <a:p>
            <a:pPr algn="ctr">
              <a:spcAft>
                <a:spcPts val="600"/>
              </a:spcAft>
            </a:pPr>
            <a:r>
              <a:rPr lang="en-US" sz="2400" b="1" dirty="0">
                <a:solidFill>
                  <a:schemeClr val="bg1"/>
                </a:solidFill>
                <a:latin typeface="Arial" panose="020B0604020202020204" pitchFamily="34" charset="0"/>
                <a:cs typeface="Arial" panose="020B0604020202020204" pitchFamily="34" charset="0"/>
              </a:rPr>
              <a:t>Promote self-care                     as much as possible</a:t>
            </a:r>
            <a:endParaRPr lang="en-GB" sz="2400" b="1" dirty="0">
              <a:solidFill>
                <a:schemeClr val="bg1"/>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34A5771-F2E3-9740-8A1B-3F7E2B4E94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85377435"/>
      </p:ext>
    </p:extLst>
  </p:cSld>
  <p:clrMapOvr>
    <a:masterClrMapping/>
  </p:clrMapOvr>
  <mc:AlternateContent xmlns:mc="http://schemas.openxmlformats.org/markup-compatibility/2006" xmlns:p14="http://schemas.microsoft.com/office/powerpoint/2010/main">
    <mc:Choice Requires="p14">
      <p:transition spd="slow" p14:dur="2000" advTm="35653"/>
    </mc:Choice>
    <mc:Fallback xmlns="">
      <p:transition spd="slow" advTm="3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99FF906-5213-2740-84D3-E9D53F16D3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08" r="33650"/>
          <a:stretch/>
        </p:blipFill>
        <p:spPr bwMode="auto">
          <a:xfrm>
            <a:off x="2761699" y="34990"/>
            <a:ext cx="6468222" cy="68230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0580" y="153851"/>
            <a:ext cx="3547324" cy="1591533"/>
          </a:xfrm>
          <a:solidFill>
            <a:srgbClr val="CC0099"/>
          </a:solidFill>
        </p:spPr>
        <p:txBody>
          <a:bodyPr anchor="b">
            <a:normAutofit/>
          </a:bodyPr>
          <a:lstStyle/>
          <a:p>
            <a:pPr algn="ctr"/>
            <a:r>
              <a:rPr lang="en-US" sz="3200" b="1" dirty="0">
                <a:solidFill>
                  <a:schemeClr val="bg1"/>
                </a:solidFill>
                <a:latin typeface="Arial" panose="020B0604020202020204" pitchFamily="34" charset="0"/>
                <a:cs typeface="Arial" panose="020B0604020202020204" pitchFamily="34" charset="0"/>
              </a:rPr>
              <a:t>S</a:t>
            </a:r>
            <a:r>
              <a:rPr lang="en-GB" sz="3200" b="1" dirty="0">
                <a:solidFill>
                  <a:schemeClr val="bg1"/>
                </a:solidFill>
                <a:latin typeface="Arial" panose="020B0604020202020204" pitchFamily="34" charset="0"/>
                <a:cs typeface="Arial" panose="020B0604020202020204" pitchFamily="34" charset="0"/>
              </a:rPr>
              <a:t>upporting       others</a:t>
            </a:r>
            <a:br>
              <a:rPr lang="en-GB" sz="2800" b="1" dirty="0">
                <a:solidFill>
                  <a:schemeClr val="bg1"/>
                </a:solidFill>
                <a:latin typeface="Arial" panose="020B0604020202020204" pitchFamily="34" charset="0"/>
                <a:cs typeface="Arial" panose="020B0604020202020204" pitchFamily="34" charset="0"/>
              </a:rPr>
            </a:br>
            <a:endParaRPr lang="en-GB" sz="2800" b="1"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AAA316A4-204E-B647-BBF4-4BAC70E72A10}"/>
              </a:ext>
            </a:extLst>
          </p:cNvPr>
          <p:cNvSpPr>
            <a:spLocks noGrp="1"/>
          </p:cNvSpPr>
          <p:nvPr>
            <p:ph idx="1"/>
          </p:nvPr>
        </p:nvSpPr>
        <p:spPr>
          <a:xfrm>
            <a:off x="111438" y="2515252"/>
            <a:ext cx="3645608" cy="3720448"/>
          </a:xfrm>
          <a:prstGeom prst="rect">
            <a:avLst/>
          </a:prstGeom>
        </p:spPr>
        <p:txBody>
          <a:bodyPr anchor="t">
            <a:noAutofit/>
          </a:bodyPr>
          <a:lstStyle/>
          <a:p>
            <a:pPr>
              <a:buFont typeface="Wingdings" panose="05000000000000000000" pitchFamily="2" charset="2"/>
              <a:buChar char="§"/>
            </a:pPr>
            <a:r>
              <a:rPr lang="en-US" sz="2400" dirty="0">
                <a:latin typeface="Arial" panose="020B0604020202020204" pitchFamily="34" charset="0"/>
                <a:cs typeface="Arial" panose="020B0604020202020204" pitchFamily="34" charset="0"/>
              </a:rPr>
              <a:t>Some people may need just encouragement or reminders to brush their teeth </a:t>
            </a:r>
          </a:p>
          <a:p>
            <a:pPr>
              <a:buFont typeface="Wingdings" panose="05000000000000000000" pitchFamily="2" charset="2"/>
              <a:buChar char="§"/>
            </a:pPr>
            <a:r>
              <a:rPr lang="en-US" sz="2400" dirty="0">
                <a:latin typeface="Arial" panose="020B0604020202020204" pitchFamily="34" charset="0"/>
                <a:cs typeface="Arial" panose="020B0604020202020204" pitchFamily="34" charset="0"/>
              </a:rPr>
              <a:t>Others may need some assistance or may be fully dependent on carers for mouth care </a:t>
            </a:r>
          </a:p>
        </p:txBody>
      </p:sp>
      <p:pic>
        <p:nvPicPr>
          <p:cNvPr id="6" name="Audio 5">
            <a:hlinkClick r:id="" action="ppaction://media"/>
            <a:extLst>
              <a:ext uri="{FF2B5EF4-FFF2-40B4-BE49-F238E27FC236}">
                <a16:creationId xmlns:a16="http://schemas.microsoft.com/office/drawing/2014/main" id="{CC4B1028-5B5A-A549-BD93-EFD7BCA13A9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613240941"/>
      </p:ext>
    </p:extLst>
  </p:cSld>
  <p:clrMapOvr>
    <a:masterClrMapping/>
  </p:clrMapOvr>
  <mc:AlternateContent xmlns:mc="http://schemas.openxmlformats.org/markup-compatibility/2006" xmlns:p14="http://schemas.microsoft.com/office/powerpoint/2010/main">
    <mc:Choice Requires="p14">
      <p:transition spd="slow" p14:dur="2000" advTm="14601"/>
    </mc:Choice>
    <mc:Fallback xmlns="">
      <p:transition spd="slow" advTm="1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40E93D9-F13F-4097-A159-E0A6CEBA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102226" y="431213"/>
            <a:ext cx="2969118" cy="1906317"/>
          </a:xfrm>
          <a:solidFill>
            <a:srgbClr val="CC0099"/>
          </a:solidFill>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Brushing someone’s teeth</a:t>
            </a:r>
            <a:br>
              <a:rPr lang="en-GB" sz="2400" b="1" dirty="0">
                <a:latin typeface="Arial" panose="020B0604020202020204" pitchFamily="34" charset="0"/>
                <a:cs typeface="Arial" panose="020B0604020202020204" pitchFamily="34" charset="0"/>
              </a:rPr>
            </a:br>
            <a:endParaRPr lang="en-GB" sz="2400" b="1" dirty="0">
              <a:latin typeface="Arial" panose="020B0604020202020204" pitchFamily="34" charset="0"/>
              <a:cs typeface="Arial" panose="020B0604020202020204" pitchFamily="34" charset="0"/>
            </a:endParaRPr>
          </a:p>
        </p:txBody>
      </p:sp>
      <p:pic>
        <p:nvPicPr>
          <p:cNvPr id="6" name="Picture 5" descr="A picture containing person, indoor, person, person&#10;&#10;Description automatically generated">
            <a:extLst>
              <a:ext uri="{FF2B5EF4-FFF2-40B4-BE49-F238E27FC236}">
                <a16:creationId xmlns:a16="http://schemas.microsoft.com/office/drawing/2014/main" id="{13C43C99-E188-4660-A97C-E3D23051997D}"/>
              </a:ext>
            </a:extLst>
          </p:cNvPr>
          <p:cNvPicPr>
            <a:picLocks noChangeAspect="1"/>
          </p:cNvPicPr>
          <p:nvPr/>
        </p:nvPicPr>
        <p:blipFill rotWithShape="1">
          <a:blip r:embed="rId6"/>
          <a:srcRect l="8923" r="32421" b="-3"/>
          <a:stretch/>
        </p:blipFill>
        <p:spPr>
          <a:xfrm>
            <a:off x="20" y="2768743"/>
            <a:ext cx="3208693" cy="4089258"/>
          </a:xfrm>
          <a:prstGeom prst="rect">
            <a:avLst/>
          </a:prstGeom>
        </p:spPr>
      </p:pic>
      <p:sp>
        <p:nvSpPr>
          <p:cNvPr id="39" name="Rectangle 38">
            <a:extLst>
              <a:ext uri="{FF2B5EF4-FFF2-40B4-BE49-F238E27FC236}">
                <a16:creationId xmlns:a16="http://schemas.microsoft.com/office/drawing/2014/main" id="{BA3D150B-ADB5-401D-8304-C7845A10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3232716"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Content Placeholder 3">
            <a:extLst>
              <a:ext uri="{FF2B5EF4-FFF2-40B4-BE49-F238E27FC236}">
                <a16:creationId xmlns:a16="http://schemas.microsoft.com/office/drawing/2014/main" id="{AAA316A4-204E-B647-BBF4-4BAC70E72A10}"/>
              </a:ext>
            </a:extLst>
          </p:cNvPr>
          <p:cNvSpPr>
            <a:spLocks noGrp="1"/>
          </p:cNvSpPr>
          <p:nvPr>
            <p:ph idx="1"/>
          </p:nvPr>
        </p:nvSpPr>
        <p:spPr>
          <a:xfrm>
            <a:off x="3232716" y="-2"/>
            <a:ext cx="5618847" cy="6858000"/>
          </a:xfrm>
          <a:prstGeom prst="rect">
            <a:avLst/>
          </a:prstGeom>
        </p:spPr>
        <p:txBody>
          <a:bodyPr anchor="ctr">
            <a:noAutofit/>
          </a:bodyPr>
          <a:lstStyle/>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Wear PPE in accordance with infection prevention &amp; control guidance</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Approach at eye level, smile and explain what you are going to do</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Check lips for dryness/cracking. Apply lip balm before mouth care</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Remove any dentures and clean separately </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If person is able, encourage them  to brush their own teeth. Help may be needed to reach all areas. </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If they can’t brush, make sure that the person is seated comfortably with their head supported, (on to your body or by another person)</a:t>
            </a:r>
          </a:p>
          <a:p>
            <a:pPr marL="252000">
              <a:spcBef>
                <a:spcPts val="60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Clients’ may cough when performing mouth care, be gentle, stand to side or behind client, take breaks to allow the client to rest and swallow</a:t>
            </a:r>
          </a:p>
        </p:txBody>
      </p:sp>
      <p:sp>
        <p:nvSpPr>
          <p:cNvPr id="41" name="Rectangle 40">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531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3" name="Audio 2">
            <a:hlinkClick r:id="" action="ppaction://media"/>
            <a:extLst>
              <a:ext uri="{FF2B5EF4-FFF2-40B4-BE49-F238E27FC236}">
                <a16:creationId xmlns:a16="http://schemas.microsoft.com/office/drawing/2014/main" id="{7570A4E4-D343-7745-A163-7ECDC333F7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09673569"/>
      </p:ext>
    </p:extLst>
  </p:cSld>
  <p:clrMapOvr>
    <a:masterClrMapping/>
  </p:clrMapOvr>
  <mc:AlternateContent xmlns:mc="http://schemas.openxmlformats.org/markup-compatibility/2006" xmlns:p14="http://schemas.microsoft.com/office/powerpoint/2010/main">
    <mc:Choice Requires="p14">
      <p:transition spd="slow" p14:dur="2000" advTm="56274"/>
    </mc:Choice>
    <mc:Fallback xmlns="">
      <p:transition spd="slow" advTm="5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496" y="770074"/>
            <a:ext cx="7344816" cy="1749478"/>
          </a:xfrm>
        </p:spPr>
        <p:txBody>
          <a:bodyPr>
            <a:noAutofit/>
          </a:bodyPr>
          <a:lstStyle/>
          <a:p>
            <a:pPr marL="285750" lvl="0" indent="-285750">
              <a:buFont typeface="Arial" panose="020B0604020202020204" pitchFamily="34" charset="0"/>
              <a:buChar char="•"/>
            </a:pPr>
            <a:r>
              <a:rPr lang="en-US" sz="2000" dirty="0">
                <a:latin typeface="Arial" panose="020B0604020202020204" pitchFamily="34" charset="0"/>
                <a:ea typeface="Arial"/>
                <a:cs typeface="Arial" panose="020B0604020202020204" pitchFamily="34" charset="0"/>
                <a:sym typeface="Arial"/>
              </a:rPr>
              <a:t>Massaging the cheeks will encourage mouth opening</a:t>
            </a:r>
          </a:p>
          <a:p>
            <a:pPr marL="285750" lvl="0" indent="-285750">
              <a:buFont typeface="Arial" panose="020B0604020202020204" pitchFamily="34" charset="0"/>
              <a:buChar char="•"/>
            </a:pPr>
            <a:r>
              <a:rPr lang="en-US" sz="2000" dirty="0">
                <a:latin typeface="Arial" panose="020B0604020202020204" pitchFamily="34" charset="0"/>
                <a:ea typeface="Arial"/>
                <a:cs typeface="Arial" panose="020B0604020202020204" pitchFamily="34" charset="0"/>
                <a:sym typeface="Arial"/>
              </a:rPr>
              <a:t>Brush all surfaces of  upper and lower teeth                                   beside the tongue, cheek and palate.</a:t>
            </a:r>
          </a:p>
          <a:p>
            <a:pPr marL="285750" lvl="0" indent="-285750">
              <a:buFont typeface="Arial" panose="020B0604020202020204" pitchFamily="34" charset="0"/>
              <a:buChar char="•"/>
            </a:pPr>
            <a:r>
              <a:rPr lang="en-US" sz="2000" dirty="0">
                <a:latin typeface="Arial" panose="020B0604020202020204" pitchFamily="34" charset="0"/>
                <a:ea typeface="Arial"/>
                <a:cs typeface="Arial" panose="020B0604020202020204" pitchFamily="34" charset="0"/>
                <a:sym typeface="Arial"/>
              </a:rPr>
              <a:t>Encourage person to spit out toothpaste                              but don’t rinse </a:t>
            </a:r>
            <a:endParaRPr lang="en-GB"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artisticPhotocopy trans="80000"/>
                    </a14:imgEffect>
                  </a14:imgLayer>
                </a14:imgProps>
              </a:ext>
              <a:ext uri="{28A0092B-C50C-407E-A947-70E740481C1C}">
                <a14:useLocalDpi xmlns:a14="http://schemas.microsoft.com/office/drawing/2010/main" val="0"/>
              </a:ext>
            </a:extLst>
          </a:blip>
          <a:stretch>
            <a:fillRect/>
          </a:stretch>
        </p:blipFill>
        <p:spPr>
          <a:xfrm>
            <a:off x="5924793" y="1530135"/>
            <a:ext cx="3078046" cy="2738896"/>
          </a:xfrm>
          <a:prstGeom prst="rect">
            <a:avLst/>
          </a:prstGeom>
          <a:ln>
            <a:noFill/>
          </a:ln>
          <a:effectLst>
            <a:outerShdw blurRad="190500" algn="tl" rotWithShape="0">
              <a:srgbClr val="000000">
                <a:alpha val="70000"/>
              </a:srgbClr>
            </a:outerShdw>
          </a:effectLst>
        </p:spPr>
      </p:pic>
      <p:sp>
        <p:nvSpPr>
          <p:cNvPr id="3" name="Rectangle 2"/>
          <p:cNvSpPr/>
          <p:nvPr/>
        </p:nvSpPr>
        <p:spPr>
          <a:xfrm>
            <a:off x="0" y="2519552"/>
            <a:ext cx="5871235" cy="1374735"/>
          </a:xfrm>
          <a:prstGeom prst="rect">
            <a:avLst/>
          </a:prstGeom>
        </p:spPr>
        <p:txBody>
          <a:bodyPr wrap="square">
            <a:spAutoFit/>
          </a:bodyPr>
          <a:lstStyle/>
          <a:p>
            <a:pPr marL="285750" lvl="0" indent="-285750">
              <a:spcBef>
                <a:spcPts val="440"/>
              </a:spcBef>
              <a:buClr>
                <a:srgbClr val="003893"/>
              </a:buClr>
              <a:buSzPts val="2200"/>
              <a:buFont typeface="Arial" panose="020B0604020202020204" pitchFamily="34" charset="0"/>
              <a:buChar char="•"/>
            </a:pPr>
            <a:r>
              <a:rPr lang="en-GB" sz="2000" dirty="0">
                <a:latin typeface="Arial" panose="020B0604020202020204" pitchFamily="34" charset="0"/>
                <a:ea typeface="Arial"/>
                <a:cs typeface="Arial" panose="020B0604020202020204" pitchFamily="34" charset="0"/>
                <a:sym typeface="Arial"/>
              </a:rPr>
              <a:t>An electric toothbrush may be easier to use, (sometimes especially with sensory issues). </a:t>
            </a:r>
          </a:p>
          <a:p>
            <a:pPr marL="285750" lvl="0" indent="-285750">
              <a:spcBef>
                <a:spcPts val="440"/>
              </a:spcBef>
              <a:buClr>
                <a:srgbClr val="003893"/>
              </a:buClr>
              <a:buSzPts val="2200"/>
              <a:buFont typeface="Arial" panose="020B0604020202020204" pitchFamily="34" charset="0"/>
              <a:buChar char="•"/>
            </a:pPr>
            <a:r>
              <a:rPr lang="en-GB" sz="2000" dirty="0">
                <a:latin typeface="Arial" panose="020B0604020202020204" pitchFamily="34" charset="0"/>
                <a:ea typeface="Arial"/>
                <a:cs typeface="Arial" panose="020B0604020202020204" pitchFamily="34" charset="0"/>
                <a:sym typeface="Arial"/>
              </a:rPr>
              <a:t>A brush with an adapted handle or               multi-surface brush may also be helpful.</a:t>
            </a:r>
          </a:p>
        </p:txBody>
      </p:sp>
      <p:pic>
        <p:nvPicPr>
          <p:cNvPr id="9" name="Picture 8" descr="two toothbrush metho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9176" y="4941168"/>
            <a:ext cx="2544824" cy="1916832"/>
          </a:xfrm>
          <a:prstGeom prst="rect">
            <a:avLst/>
          </a:prstGeom>
          <a:ln>
            <a:noFill/>
          </a:ln>
          <a:effectLst>
            <a:softEdge rad="112500"/>
          </a:effectLst>
        </p:spPr>
      </p:pic>
      <p:pic>
        <p:nvPicPr>
          <p:cNvPr id="10" name="Picture 9" descr="Image result for dr barmans toothbrush">
            <a:extLst>
              <a:ext uri="{FF2B5EF4-FFF2-40B4-BE49-F238E27FC236}">
                <a16:creationId xmlns:a16="http://schemas.microsoft.com/office/drawing/2014/main" id="{22C73992-A317-2A48-97DA-04AF025185B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5020421"/>
            <a:ext cx="1695951" cy="1731461"/>
          </a:xfrm>
          <a:prstGeom prst="rect">
            <a:avLst/>
          </a:prstGeom>
          <a:ln>
            <a:noFill/>
          </a:ln>
          <a:effectLst>
            <a:outerShdw blurRad="190500" algn="tl" rotWithShape="0">
              <a:srgbClr val="000000">
                <a:alpha val="70000"/>
              </a:srgbClr>
            </a:outerShdw>
          </a:effectLst>
        </p:spPr>
      </p:pic>
      <p:pic>
        <p:nvPicPr>
          <p:cNvPr id="11" name="Picture 10" descr="https://www.mun-h-center.se/contentassets/65c1abd626964ce6825a6c2b6229054a/7b14bcc9db8245e3aede52dfcf22b39922.jpg?w=780">
            <a:extLst>
              <a:ext uri="{FF2B5EF4-FFF2-40B4-BE49-F238E27FC236}">
                <a16:creationId xmlns:a16="http://schemas.microsoft.com/office/drawing/2014/main" id="{5086917E-4CB5-2545-A4AE-00B642BCB18D}"/>
              </a:ext>
            </a:extLst>
          </p:cNvPr>
          <p:cNvPicPr/>
          <p:nvPr/>
        </p:nvPicPr>
        <p:blipFill rotWithShape="1">
          <a:blip r:embed="rId10">
            <a:extLst>
              <a:ext uri="{28A0092B-C50C-407E-A947-70E740481C1C}">
                <a14:useLocalDpi xmlns:a14="http://schemas.microsoft.com/office/drawing/2010/main" val="0"/>
              </a:ext>
            </a:extLst>
          </a:blip>
          <a:srcRect l="50058"/>
          <a:stretch/>
        </p:blipFill>
        <p:spPr bwMode="auto">
          <a:xfrm>
            <a:off x="2085067" y="5020421"/>
            <a:ext cx="1770406" cy="173146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3" name="Horizontal Scroll 12">
            <a:extLst>
              <a:ext uri="{FF2B5EF4-FFF2-40B4-BE49-F238E27FC236}">
                <a16:creationId xmlns:a16="http://schemas.microsoft.com/office/drawing/2014/main" id="{58EC6ED9-2360-B142-A8E2-DD150CBD5C79}"/>
              </a:ext>
            </a:extLst>
          </p:cNvPr>
          <p:cNvSpPr/>
          <p:nvPr/>
        </p:nvSpPr>
        <p:spPr>
          <a:xfrm>
            <a:off x="4067944" y="-1308260"/>
            <a:ext cx="4548924" cy="107609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Brushing someone’s teeth cont’d… </a:t>
            </a:r>
          </a:p>
        </p:txBody>
      </p:sp>
      <p:sp>
        <p:nvSpPr>
          <p:cNvPr id="2" name="TextBox 1">
            <a:extLst>
              <a:ext uri="{FF2B5EF4-FFF2-40B4-BE49-F238E27FC236}">
                <a16:creationId xmlns:a16="http://schemas.microsoft.com/office/drawing/2014/main" id="{5D4BE4C0-C3D9-432F-A9B1-6E1AE9CB67B7}"/>
              </a:ext>
            </a:extLst>
          </p:cNvPr>
          <p:cNvSpPr txBox="1"/>
          <p:nvPr/>
        </p:nvSpPr>
        <p:spPr>
          <a:xfrm>
            <a:off x="0" y="0"/>
            <a:ext cx="9144000" cy="584775"/>
          </a:xfrm>
          <a:prstGeom prst="rect">
            <a:avLst/>
          </a:prstGeom>
          <a:solidFill>
            <a:srgbClr val="CC0099"/>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Brushing someone’s teeth cont’d</a:t>
            </a:r>
            <a:endParaRPr lang="en-GB" sz="3200" b="1" dirty="0">
              <a:solidFill>
                <a:schemeClr val="bg1"/>
              </a:solidFill>
              <a:latin typeface="Arial" panose="020B0604020202020204" pitchFamily="34" charset="0"/>
              <a:cs typeface="Arial" panose="020B0604020202020204" pitchFamily="34" charset="0"/>
            </a:endParaRPr>
          </a:p>
        </p:txBody>
      </p:sp>
      <p:pic>
        <p:nvPicPr>
          <p:cNvPr id="8" name="Picture 7" descr="https://mobilemedical.com.au/wp-content/uploads/2016/02/owd2-e1522160170848.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65077" y="4865358"/>
            <a:ext cx="2594310" cy="2041586"/>
          </a:xfrm>
          <a:prstGeom prst="rect">
            <a:avLst/>
          </a:prstGeom>
          <a:ln>
            <a:noFill/>
          </a:ln>
          <a:effectLst>
            <a:softEdge rad="112500"/>
          </a:effectLst>
        </p:spPr>
      </p:pic>
      <p:sp>
        <p:nvSpPr>
          <p:cNvPr id="5" name="Rectangle 4">
            <a:extLst>
              <a:ext uri="{FF2B5EF4-FFF2-40B4-BE49-F238E27FC236}">
                <a16:creationId xmlns:a16="http://schemas.microsoft.com/office/drawing/2014/main" id="{C4D38679-3DA3-B640-9EF0-792E65EB2FF4}"/>
              </a:ext>
            </a:extLst>
          </p:cNvPr>
          <p:cNvSpPr/>
          <p:nvPr/>
        </p:nvSpPr>
        <p:spPr>
          <a:xfrm>
            <a:off x="0" y="3914806"/>
            <a:ext cx="5652120" cy="707886"/>
          </a:xfrm>
          <a:prstGeom prst="rect">
            <a:avLst/>
          </a:prstGeom>
        </p:spPr>
        <p:txBody>
          <a:bodyPr wrap="square">
            <a:spAutoFit/>
          </a:bodyPr>
          <a:lstStyle/>
          <a:p>
            <a:pPr marL="285750" indent="-285750">
              <a:spcBef>
                <a:spcPts val="440"/>
              </a:spcBef>
              <a:buClr>
                <a:srgbClr val="003893"/>
              </a:buClr>
              <a:buSzPts val="2200"/>
              <a:buFont typeface="Arial" panose="020B0604020202020204" pitchFamily="34" charset="0"/>
              <a:buChar char="•"/>
            </a:pPr>
            <a:r>
              <a:rPr lang="en-US" sz="2000" dirty="0">
                <a:latin typeface="Arial" panose="020B0604020202020204" pitchFamily="34" charset="0"/>
                <a:cs typeface="Arial" panose="020B0604020202020204" pitchFamily="34" charset="0"/>
              </a:rPr>
              <a:t>A mouth prop or 2 toothbrushes together, may help. </a:t>
            </a:r>
          </a:p>
        </p:txBody>
      </p:sp>
      <p:pic>
        <p:nvPicPr>
          <p:cNvPr id="12" name="Audio 11">
            <a:hlinkClick r:id="" action="ppaction://media"/>
            <a:extLst>
              <a:ext uri="{FF2B5EF4-FFF2-40B4-BE49-F238E27FC236}">
                <a16:creationId xmlns:a16="http://schemas.microsoft.com/office/drawing/2014/main" id="{19A4D547-287E-4F45-867D-AABD92D4232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160574042"/>
      </p:ext>
    </p:extLst>
  </p:cSld>
  <p:clrMapOvr>
    <a:masterClrMapping/>
  </p:clrMapOvr>
  <mc:AlternateContent xmlns:mc="http://schemas.openxmlformats.org/markup-compatibility/2006" xmlns:p14="http://schemas.microsoft.com/office/powerpoint/2010/main">
    <mc:Choice Requires="p14">
      <p:transition spd="slow" p14:dur="2000" advTm="82376"/>
    </mc:Choice>
    <mc:Fallback xmlns="">
      <p:transition spd="slow" advTm="8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0" y="-27384"/>
            <a:ext cx="9144000" cy="1140697"/>
          </a:xfrm>
          <a:prstGeom prst="rect">
            <a:avLst/>
          </a:prstGeom>
          <a:solidFill>
            <a:srgbClr val="CC0099"/>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slide set has been produced by the following partner organisations for use within the Northwest 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98" y="1594302"/>
            <a:ext cx="2922947" cy="85726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A09D3E0-14FC-5347-8ADA-3726193E7F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graphicFrame>
        <p:nvGraphicFramePr>
          <p:cNvPr id="3" name="Table 6">
            <a:extLst>
              <a:ext uri="{FF2B5EF4-FFF2-40B4-BE49-F238E27FC236}">
                <a16:creationId xmlns:a16="http://schemas.microsoft.com/office/drawing/2014/main" id="{D38684C3-8FEE-4631-815F-E4087203A77B}"/>
              </a:ext>
            </a:extLst>
          </p:cNvPr>
          <p:cNvGraphicFramePr>
            <a:graphicFrameLocks noGrp="1"/>
          </p:cNvGraphicFramePr>
          <p:nvPr>
            <p:extLst>
              <p:ext uri="{D42A27DB-BD31-4B8C-83A1-F6EECF244321}">
                <p14:modId xmlns:p14="http://schemas.microsoft.com/office/powerpoint/2010/main" val="1659384248"/>
              </p:ext>
            </p:extLst>
          </p:nvPr>
        </p:nvGraphicFramePr>
        <p:xfrm>
          <a:off x="0" y="3747318"/>
          <a:ext cx="9144000" cy="3110682"/>
        </p:xfrm>
        <a:graphic>
          <a:graphicData uri="http://schemas.openxmlformats.org/drawingml/2006/table">
            <a:tbl>
              <a:tblPr firstRow="1" bandRow="1">
                <a:tableStyleId>{93296810-A885-4BE3-A3E7-6D5BEEA58F35}</a:tableStyleId>
              </a:tblPr>
              <a:tblGrid>
                <a:gridCol w="1496730">
                  <a:extLst>
                    <a:ext uri="{9D8B030D-6E8A-4147-A177-3AD203B41FA5}">
                      <a16:colId xmlns:a16="http://schemas.microsoft.com/office/drawing/2014/main" val="3461900111"/>
                    </a:ext>
                  </a:extLst>
                </a:gridCol>
                <a:gridCol w="7647270">
                  <a:extLst>
                    <a:ext uri="{9D8B030D-6E8A-4147-A177-3AD203B41FA5}">
                      <a16:colId xmlns:a16="http://schemas.microsoft.com/office/drawing/2014/main" val="274119567"/>
                    </a:ext>
                  </a:extLst>
                </a:gridCol>
              </a:tblGrid>
              <a:tr h="380368">
                <a:tc gridSpan="2">
                  <a:txBody>
                    <a:bodyPr/>
                    <a:lstStyle/>
                    <a:p>
                      <a:r>
                        <a:rPr lang="en-US" dirty="0"/>
                        <a:t>Mouth Care Matters - SECTION 3</a:t>
                      </a:r>
                      <a:endParaRPr lang="en-GB" dirty="0"/>
                    </a:p>
                  </a:txBody>
                  <a:tcPr>
                    <a:solidFill>
                      <a:srgbClr val="CC0099"/>
                    </a:solidFill>
                  </a:tcPr>
                </a:tc>
                <a:tc hMerge="1">
                  <a:txBody>
                    <a:bodyPr/>
                    <a:lstStyle/>
                    <a:p>
                      <a:endParaRPr lang="en-GB" dirty="0"/>
                    </a:p>
                  </a:txBody>
                  <a:tcPr/>
                </a:tc>
                <a:extLst>
                  <a:ext uri="{0D108BD9-81ED-4DB2-BD59-A6C34878D82A}">
                    <a16:rowId xmlns:a16="http://schemas.microsoft.com/office/drawing/2014/main" val="2374823534"/>
                  </a:ext>
                </a:extLst>
              </a:tr>
              <a:tr h="656526">
                <a:tc>
                  <a:txBody>
                    <a:bodyPr/>
                    <a:lstStyle/>
                    <a:p>
                      <a:r>
                        <a:rPr lang="en-US" dirty="0"/>
                        <a:t>Editor(s)</a:t>
                      </a:r>
                      <a:endParaRPr lang="en-GB" dirty="0"/>
                    </a:p>
                  </a:txBody>
                  <a:tcPr>
                    <a:solidFill>
                      <a:srgbClr val="FFCC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Health Education England – Queries /comments should be emailed to DWT@nhs.net</a:t>
                      </a:r>
                      <a:endParaRPr lang="en-GB" sz="1800" dirty="0"/>
                    </a:p>
                  </a:txBody>
                  <a:tcPr>
                    <a:solidFill>
                      <a:srgbClr val="FFCCE6"/>
                    </a:solidFill>
                  </a:tcPr>
                </a:tc>
                <a:extLst>
                  <a:ext uri="{0D108BD9-81ED-4DB2-BD59-A6C34878D82A}">
                    <a16:rowId xmlns:a16="http://schemas.microsoft.com/office/drawing/2014/main" val="1580799212"/>
                  </a:ext>
                </a:extLst>
              </a:tr>
              <a:tr h="656526">
                <a:tc>
                  <a:txBody>
                    <a:bodyPr/>
                    <a:lstStyle/>
                    <a:p>
                      <a:r>
                        <a:rPr lang="en-US" dirty="0"/>
                        <a:t>Contributors</a:t>
                      </a:r>
                      <a:endParaRPr lang="en-GB" dirty="0"/>
                    </a:p>
                  </a:txBody>
                  <a:tcPr>
                    <a:solidFill>
                      <a:srgbClr val="F1E8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Lesley Gough, Lynne Smith, Vicky Brand, Sue Hodgkiss, Helen Parsley and Emma Stonier</a:t>
                      </a:r>
                    </a:p>
                  </a:txBody>
                  <a:tcPr>
                    <a:solidFill>
                      <a:srgbClr val="F1E8EE"/>
                    </a:solidFill>
                  </a:tcPr>
                </a:tc>
                <a:extLst>
                  <a:ext uri="{0D108BD9-81ED-4DB2-BD59-A6C34878D82A}">
                    <a16:rowId xmlns:a16="http://schemas.microsoft.com/office/drawing/2014/main" val="3770631790"/>
                  </a:ext>
                </a:extLst>
              </a:tr>
              <a:tr h="380368">
                <a:tc>
                  <a:txBody>
                    <a:bodyPr/>
                    <a:lstStyle/>
                    <a:p>
                      <a:r>
                        <a:rPr lang="en-US" dirty="0"/>
                        <a:t>Version</a:t>
                      </a:r>
                      <a:endParaRPr lang="en-GB" dirty="0"/>
                    </a:p>
                  </a:txBody>
                  <a:tcPr>
                    <a:solidFill>
                      <a:srgbClr val="FFCCE6"/>
                    </a:solidFill>
                  </a:tcPr>
                </a:tc>
                <a:tc>
                  <a:txBody>
                    <a:bodyPr/>
                    <a:lstStyle/>
                    <a:p>
                      <a:r>
                        <a:rPr lang="en-US" dirty="0"/>
                        <a:t>2</a:t>
                      </a:r>
                      <a:endParaRPr lang="en-GB" dirty="0"/>
                    </a:p>
                  </a:txBody>
                  <a:tcPr>
                    <a:solidFill>
                      <a:srgbClr val="FFCCE6"/>
                    </a:solidFill>
                  </a:tcPr>
                </a:tc>
                <a:extLst>
                  <a:ext uri="{0D108BD9-81ED-4DB2-BD59-A6C34878D82A}">
                    <a16:rowId xmlns:a16="http://schemas.microsoft.com/office/drawing/2014/main" val="1940705967"/>
                  </a:ext>
                </a:extLst>
              </a:tr>
              <a:tr h="380368">
                <a:tc>
                  <a:txBody>
                    <a:bodyPr/>
                    <a:lstStyle/>
                    <a:p>
                      <a:r>
                        <a:rPr lang="en-US" dirty="0"/>
                        <a:t>Issue date</a:t>
                      </a:r>
                      <a:endParaRPr lang="en-GB" dirty="0"/>
                    </a:p>
                  </a:txBody>
                  <a:tcPr>
                    <a:solidFill>
                      <a:srgbClr val="F1E8EE"/>
                    </a:solidFill>
                  </a:tcPr>
                </a:tc>
                <a:tc>
                  <a:txBody>
                    <a:bodyPr/>
                    <a:lstStyle/>
                    <a:p>
                      <a:r>
                        <a:rPr lang="en-US" dirty="0"/>
                        <a:t>October 2020</a:t>
                      </a:r>
                      <a:endParaRPr lang="en-GB" dirty="0"/>
                    </a:p>
                  </a:txBody>
                  <a:tcPr>
                    <a:solidFill>
                      <a:srgbClr val="F1E8EE"/>
                    </a:solidFill>
                  </a:tcPr>
                </a:tc>
                <a:extLst>
                  <a:ext uri="{0D108BD9-81ED-4DB2-BD59-A6C34878D82A}">
                    <a16:rowId xmlns:a16="http://schemas.microsoft.com/office/drawing/2014/main" val="1523369925"/>
                  </a:ext>
                </a:extLst>
              </a:tr>
              <a:tr h="656526">
                <a:tc>
                  <a:txBody>
                    <a:bodyPr/>
                    <a:lstStyle/>
                    <a:p>
                      <a:r>
                        <a:rPr lang="en-US" dirty="0"/>
                        <a:t> 1</a:t>
                      </a:r>
                      <a:r>
                        <a:rPr lang="en-US" baseline="30000" dirty="0"/>
                        <a:t>st</a:t>
                      </a:r>
                      <a:r>
                        <a:rPr lang="en-US" dirty="0"/>
                        <a:t> Review</a:t>
                      </a:r>
                    </a:p>
                    <a:p>
                      <a:r>
                        <a:rPr lang="en-US" dirty="0"/>
                        <a:t>Next Review</a:t>
                      </a:r>
                      <a:endParaRPr lang="en-GB" dirty="0"/>
                    </a:p>
                  </a:txBody>
                  <a:tcPr>
                    <a:solidFill>
                      <a:srgbClr val="FFCCE6"/>
                    </a:solidFill>
                  </a:tcPr>
                </a:tc>
                <a:tc>
                  <a:txBody>
                    <a:bodyPr/>
                    <a:lstStyle/>
                    <a:p>
                      <a:r>
                        <a:rPr lang="en-GB" dirty="0"/>
                        <a:t>October 2023</a:t>
                      </a:r>
                    </a:p>
                    <a:p>
                      <a:r>
                        <a:rPr lang="en-GB" dirty="0"/>
                        <a:t>October 2025</a:t>
                      </a:r>
                    </a:p>
                  </a:txBody>
                  <a:tcPr>
                    <a:solidFill>
                      <a:srgbClr val="FFCCE6"/>
                    </a:solidFill>
                  </a:tcPr>
                </a:tc>
                <a:extLst>
                  <a:ext uri="{0D108BD9-81ED-4DB2-BD59-A6C34878D82A}">
                    <a16:rowId xmlns:a16="http://schemas.microsoft.com/office/drawing/2014/main" val="3404108588"/>
                  </a:ext>
                </a:extLst>
              </a:tr>
            </a:tbl>
          </a:graphicData>
        </a:graphic>
      </p:graphicFrame>
      <p:sp>
        <p:nvSpPr>
          <p:cNvPr id="2" name="Rectangle 1">
            <a:extLst>
              <a:ext uri="{FF2B5EF4-FFF2-40B4-BE49-F238E27FC236}">
                <a16:creationId xmlns:a16="http://schemas.microsoft.com/office/drawing/2014/main" id="{90B424D5-9DCE-8744-B7ED-0B03261A3FED}"/>
              </a:ext>
            </a:extLst>
          </p:cNvPr>
          <p:cNvSpPr/>
          <p:nvPr/>
        </p:nvSpPr>
        <p:spPr>
          <a:xfrm>
            <a:off x="147631" y="2566289"/>
            <a:ext cx="8660793" cy="1200329"/>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7" name="Picture 6" descr="A blue and white logo&#10;&#10;Description automatically generated">
            <a:extLst>
              <a:ext uri="{FF2B5EF4-FFF2-40B4-BE49-F238E27FC236}">
                <a16:creationId xmlns:a16="http://schemas.microsoft.com/office/drawing/2014/main" id="{F31CBE3B-CA98-6E30-89F8-A7D07CBDA5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1423805"/>
            <a:ext cx="1321520" cy="998889"/>
          </a:xfrm>
          <a:prstGeom prst="rect">
            <a:avLst/>
          </a:prstGeom>
        </p:spPr>
      </p:pic>
      <p:pic>
        <p:nvPicPr>
          <p:cNvPr id="8" name="Picture 7" descr="A blue and white logo&#10;&#10;Description automatically generated">
            <a:extLst>
              <a:ext uri="{FF2B5EF4-FFF2-40B4-BE49-F238E27FC236}">
                <a16:creationId xmlns:a16="http://schemas.microsoft.com/office/drawing/2014/main" id="{6CCB1E8C-B85B-7967-B7F1-F5B6C65C7F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5976" y="1418892"/>
            <a:ext cx="1266101" cy="1200330"/>
          </a:xfrm>
          <a:prstGeom prst="rect">
            <a:avLst/>
          </a:prstGeom>
        </p:spPr>
      </p:pic>
    </p:spTree>
    <p:extLst>
      <p:ext uri="{BB962C8B-B14F-4D97-AF65-F5344CB8AC3E}">
        <p14:creationId xmlns:p14="http://schemas.microsoft.com/office/powerpoint/2010/main" val="888662289"/>
      </p:ext>
    </p:extLst>
  </p:cSld>
  <p:clrMapOvr>
    <a:masterClrMapping/>
  </p:clrMapOvr>
  <mc:AlternateContent xmlns:mc="http://schemas.openxmlformats.org/markup-compatibility/2006" xmlns:p14="http://schemas.microsoft.com/office/powerpoint/2010/main">
    <mc:Choice Requires="p14">
      <p:transition spd="slow" p14:dur="2000" advTm="7459"/>
    </mc:Choice>
    <mc:Fallback xmlns="">
      <p:transition spd="slow" advTm="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lated image">
            <a:extLst>
              <a:ext uri="{FF2B5EF4-FFF2-40B4-BE49-F238E27FC236}">
                <a16:creationId xmlns:a16="http://schemas.microsoft.com/office/drawing/2014/main" id="{E3FBB5FA-06E5-BF47-B924-56F5A10654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780" r="7178"/>
          <a:stretch/>
        </p:blipFill>
        <p:spPr bwMode="auto">
          <a:xfrm>
            <a:off x="20" y="10"/>
            <a:ext cx="6457051" cy="685799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5D25AD-8425-EB45-B53E-56E57BF82209}"/>
              </a:ext>
            </a:extLst>
          </p:cNvPr>
          <p:cNvSpPr/>
          <p:nvPr/>
        </p:nvSpPr>
        <p:spPr>
          <a:xfrm>
            <a:off x="4788025" y="1408713"/>
            <a:ext cx="4207708" cy="5332655"/>
          </a:xfrm>
          <a:prstGeom prst="rect">
            <a:avLst/>
          </a:prstGeom>
          <a:solidFill>
            <a:schemeClr val="bg1"/>
          </a:solidFill>
        </p:spPr>
        <p:txBody>
          <a:bodyPr vert="horz" lIns="91440" tIns="45720" rIns="91440" bIns="45720" rtlCol="0" anchor="t">
            <a:noAutofit/>
          </a:bodyPr>
          <a:lstStyle/>
          <a:p>
            <a:pPr marL="285750" indent="-2286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Calm and kind approach, maintain eye contact</a:t>
            </a:r>
          </a:p>
          <a:p>
            <a:pPr marL="342900" indent="-2286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Ask family or carer for assistance</a:t>
            </a:r>
          </a:p>
          <a:p>
            <a:pPr marL="342900" indent="-2286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Try different times of day, different areas</a:t>
            </a:r>
          </a:p>
          <a:p>
            <a:pPr marL="342900" indent="-2286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During a shower, watching TV</a:t>
            </a:r>
          </a:p>
          <a:p>
            <a:pPr marL="342900" indent="-2286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Short bursts </a:t>
            </a:r>
          </a:p>
          <a:p>
            <a:pPr marL="342900" indent="-2286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Desensitization techniques </a:t>
            </a:r>
          </a:p>
          <a:p>
            <a:pPr marL="342900" indent="-2286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Familiar toothpaste/toothbrush</a:t>
            </a:r>
          </a:p>
          <a:p>
            <a:pPr marL="34290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Oral sensitivity, consider flavourless/non-foaming toothpaste </a:t>
            </a:r>
          </a:p>
          <a:p>
            <a:pPr marL="342900" indent="-228600">
              <a:spcBef>
                <a:spcPts val="600"/>
              </a:spcBef>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EF53A2-C01A-4A49-BC73-697CACE64001}"/>
              </a:ext>
            </a:extLst>
          </p:cNvPr>
          <p:cNvSpPr txBox="1"/>
          <p:nvPr/>
        </p:nvSpPr>
        <p:spPr>
          <a:xfrm>
            <a:off x="251520" y="260648"/>
            <a:ext cx="8744212" cy="584775"/>
          </a:xfrm>
          <a:prstGeom prst="rect">
            <a:avLst/>
          </a:prstGeom>
          <a:solidFill>
            <a:srgbClr val="CC0099"/>
          </a:solidFill>
        </p:spPr>
        <p:txBody>
          <a:bodyPr wrap="square" rtlCol="0">
            <a:spAutoFit/>
          </a:bodyPr>
          <a:lstStyle/>
          <a:p>
            <a:pPr algn="ctr"/>
            <a:r>
              <a:rPr lang="en-US" sz="3200" b="1" dirty="0">
                <a:solidFill>
                  <a:schemeClr val="bg1"/>
                </a:solidFill>
              </a:rPr>
              <a:t>Mouth care for clients with challenging behaviour</a:t>
            </a:r>
            <a:endParaRPr lang="en-GB" sz="3200" b="1" dirty="0">
              <a:solidFill>
                <a:schemeClr val="bg1"/>
              </a:solidFill>
            </a:endParaRPr>
          </a:p>
        </p:txBody>
      </p:sp>
      <p:pic>
        <p:nvPicPr>
          <p:cNvPr id="6" name="Audio 5">
            <a:hlinkClick r:id="" action="ppaction://media"/>
            <a:extLst>
              <a:ext uri="{FF2B5EF4-FFF2-40B4-BE49-F238E27FC236}">
                <a16:creationId xmlns:a16="http://schemas.microsoft.com/office/drawing/2014/main" id="{323499C0-7BE0-BE4E-9D48-F9258AB1792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17009155"/>
      </p:ext>
    </p:extLst>
  </p:cSld>
  <p:clrMapOvr>
    <a:masterClrMapping/>
  </p:clrMapOvr>
  <mc:AlternateContent xmlns:mc="http://schemas.openxmlformats.org/markup-compatibility/2006" xmlns:p14="http://schemas.microsoft.com/office/powerpoint/2010/main">
    <mc:Choice Requires="p14">
      <p:transition spd="slow" p14:dur="2000" advTm="95392"/>
    </mc:Choice>
    <mc:Fallback xmlns="">
      <p:transition spd="slow" advTm="9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846"/>
        <p:cNvGrpSpPr/>
        <p:nvPr/>
      </p:nvGrpSpPr>
      <p:grpSpPr>
        <a:xfrm>
          <a:off x="0" y="0"/>
          <a:ext cx="0" cy="0"/>
          <a:chOff x="0" y="0"/>
          <a:chExt cx="0" cy="0"/>
        </a:xfrm>
      </p:grpSpPr>
      <p:pic>
        <p:nvPicPr>
          <p:cNvPr id="16" name="Picture 15" descr="tc039442"/>
          <p:cNvPicPr/>
          <p:nvPr/>
        </p:nvPicPr>
        <p:blipFill rotWithShape="1">
          <a:blip r:embed="rId6">
            <a:extLst>
              <a:ext uri="{28A0092B-C50C-407E-A947-70E740481C1C}">
                <a14:useLocalDpi xmlns:a14="http://schemas.microsoft.com/office/drawing/2010/main" val="0"/>
              </a:ext>
            </a:extLst>
          </a:blip>
          <a:srcRect l="14312" r="16465"/>
          <a:stretch/>
        </p:blipFill>
        <p:spPr bwMode="auto">
          <a:xfrm>
            <a:off x="363601" y="271173"/>
            <a:ext cx="1206376" cy="17208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314" t="12897" r="5624" b="8531"/>
          <a:stretch/>
        </p:blipFill>
        <p:spPr bwMode="auto">
          <a:xfrm rot="1505854">
            <a:off x="6021107" y="618031"/>
            <a:ext cx="3081058" cy="883067"/>
          </a:xfrm>
          <a:prstGeom prst="rect">
            <a:avLst/>
          </a:prstGeom>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rotWithShape="1">
          <a:blip r:embed="rId8" cstate="email">
            <a:extLst>
              <a:ext uri="{28A0092B-C50C-407E-A947-70E740481C1C}">
                <a14:useLocalDpi xmlns:a14="http://schemas.microsoft.com/office/drawing/2010/main" val="0"/>
              </a:ext>
            </a:extLst>
          </a:blip>
          <a:srcRect l="3685" t="22826" r="5647" b="23506"/>
          <a:stretch/>
        </p:blipFill>
        <p:spPr>
          <a:xfrm>
            <a:off x="235569" y="2614856"/>
            <a:ext cx="2465929" cy="15901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6680" t="37661" b="37553"/>
          <a:stretch/>
        </p:blipFill>
        <p:spPr>
          <a:xfrm rot="952077">
            <a:off x="127820" y="4845798"/>
            <a:ext cx="2717421" cy="721752"/>
          </a:xfrm>
          <a:prstGeom prst="rect">
            <a:avLst/>
          </a:prstGeom>
        </p:spPr>
      </p:pic>
      <p:sp>
        <p:nvSpPr>
          <p:cNvPr id="86" name="Rectangle 85">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6345" y="2300641"/>
            <a:ext cx="3177655"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7" name="Shape 847"/>
          <p:cNvSpPr txBox="1">
            <a:spLocks noGrp="1"/>
          </p:cNvSpPr>
          <p:nvPr>
            <p:ph type="ctrTitle"/>
          </p:nvPr>
        </p:nvSpPr>
        <p:spPr>
          <a:xfrm>
            <a:off x="6362172" y="3270039"/>
            <a:ext cx="2398927" cy="2315482"/>
          </a:xfrm>
          <a:prstGeom prst="rect">
            <a:avLst/>
          </a:prstGeom>
          <a:solidFill>
            <a:srgbClr val="CC0099"/>
          </a:solidFill>
        </p:spPr>
        <p:txBody>
          <a:bodyPr spcFirstLastPara="1" vert="horz" lIns="91440" tIns="45720" rIns="91440" bIns="45720" rtlCol="0" anchor="b" anchorCtr="0">
            <a:normAutofit/>
          </a:bodyPr>
          <a:lstStyle/>
          <a:p>
            <a:pPr marL="0" marR="0" lvl="0" indent="0" algn="ctr">
              <a:spcBef>
                <a:spcPct val="0"/>
              </a:spcBef>
              <a:spcAft>
                <a:spcPts val="0"/>
              </a:spcAft>
              <a:buClr>
                <a:srgbClr val="A00054"/>
              </a:buClr>
              <a:buSzPts val="3600"/>
            </a:pPr>
            <a:r>
              <a:rPr lang="en-US" sz="4000" i="0" u="none" strike="noStrike" kern="1200" cap="none" dirty="0">
                <a:solidFill>
                  <a:srgbClr val="FFFFFF"/>
                </a:solidFill>
                <a:latin typeface="Arial" panose="020B0604020202020204" pitchFamily="34" charset="0"/>
                <a:ea typeface="+mj-ea"/>
                <a:cs typeface="Arial" panose="020B0604020202020204" pitchFamily="34" charset="0"/>
                <a:sym typeface="Arial"/>
              </a:rPr>
              <a:t>Mouth Care Products</a:t>
            </a:r>
            <a:br>
              <a:rPr lang="en-US" sz="4000" i="0" u="none" strike="noStrike" kern="1200" cap="none" dirty="0">
                <a:solidFill>
                  <a:srgbClr val="FFFFFF"/>
                </a:solidFill>
                <a:latin typeface="Arial" panose="020B0604020202020204" pitchFamily="34" charset="0"/>
                <a:ea typeface="+mj-ea"/>
                <a:cs typeface="Arial" panose="020B0604020202020204" pitchFamily="34" charset="0"/>
                <a:sym typeface="Arial"/>
              </a:rPr>
            </a:br>
            <a:endParaRPr lang="en-US" sz="3900" b="1" i="0" u="none" strike="noStrike" kern="1200" cap="none" dirty="0">
              <a:solidFill>
                <a:srgbClr val="FFFFFF"/>
              </a:solidFill>
              <a:latin typeface="+mj-lt"/>
              <a:ea typeface="+mj-ea"/>
              <a:cs typeface="+mj-cs"/>
              <a:sym typeface="Arial"/>
            </a:endParaRPr>
          </a:p>
        </p:txBody>
      </p:sp>
      <p:cxnSp>
        <p:nvCxnSpPr>
          <p:cNvPr id="88" name="Straight Connector 87">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b="-16615"/>
          <a:stretch/>
        </p:blipFill>
        <p:spPr>
          <a:xfrm>
            <a:off x="3269260" y="2497839"/>
            <a:ext cx="2350346" cy="4178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6" name="Straight Connector 95">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55477" y="5336249"/>
            <a:ext cx="1419521"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264" y="6410108"/>
            <a:ext cx="3074504" cy="400110"/>
          </a:xfrm>
          <a:prstGeom prst="rect">
            <a:avLst/>
          </a:prstGeom>
          <a:noFill/>
        </p:spPr>
        <p:txBody>
          <a:bodyPr wrap="square" rtlCol="0">
            <a:spAutoFit/>
          </a:bodyPr>
          <a:lstStyle/>
          <a:p>
            <a:pPr>
              <a:spcAft>
                <a:spcPts val="600"/>
              </a:spcAft>
            </a:pPr>
            <a:r>
              <a:rPr lang="en-GB" sz="2000" b="1" dirty="0"/>
              <a:t>Small headed toothbrush</a:t>
            </a:r>
          </a:p>
        </p:txBody>
      </p:sp>
      <p:sp>
        <p:nvSpPr>
          <p:cNvPr id="6" name="TextBox 5"/>
          <p:cNvSpPr txBox="1"/>
          <p:nvPr/>
        </p:nvSpPr>
        <p:spPr>
          <a:xfrm>
            <a:off x="1336148" y="3671472"/>
            <a:ext cx="1459365" cy="369332"/>
          </a:xfrm>
          <a:prstGeom prst="rect">
            <a:avLst/>
          </a:prstGeom>
          <a:noFill/>
        </p:spPr>
        <p:txBody>
          <a:bodyPr wrap="square" rtlCol="0">
            <a:spAutoFit/>
          </a:bodyPr>
          <a:lstStyle/>
          <a:p>
            <a:pPr>
              <a:spcAft>
                <a:spcPts val="600"/>
              </a:spcAft>
            </a:pPr>
            <a:r>
              <a:rPr lang="en-GB" b="1" dirty="0">
                <a:latin typeface="Arial" panose="020B0604020202020204" pitchFamily="34" charset="0"/>
                <a:cs typeface="Arial" panose="020B0604020202020204" pitchFamily="34" charset="0"/>
              </a:rPr>
              <a:t>Pen torch </a:t>
            </a:r>
          </a:p>
        </p:txBody>
      </p:sp>
      <p:sp>
        <p:nvSpPr>
          <p:cNvPr id="9" name="TextBox 8"/>
          <p:cNvSpPr txBox="1"/>
          <p:nvPr/>
        </p:nvSpPr>
        <p:spPr>
          <a:xfrm>
            <a:off x="6296113" y="1491421"/>
            <a:ext cx="2314428" cy="400110"/>
          </a:xfrm>
          <a:prstGeom prst="rect">
            <a:avLst/>
          </a:prstGeom>
          <a:noFill/>
        </p:spPr>
        <p:txBody>
          <a:bodyPr wrap="square" rtlCol="0">
            <a:spAutoFit/>
          </a:bodyPr>
          <a:lstStyle/>
          <a:p>
            <a:pPr>
              <a:spcAft>
                <a:spcPts val="600"/>
              </a:spcAft>
            </a:pPr>
            <a:r>
              <a:rPr lang="en-GB" sz="2000" b="1" dirty="0" err="1">
                <a:latin typeface="Arial" panose="020B0604020202020204" pitchFamily="34" charset="0"/>
                <a:cs typeface="Arial" panose="020B0604020202020204" pitchFamily="34" charset="0"/>
              </a:rPr>
              <a:t>Moutheze</a:t>
            </a:r>
            <a:r>
              <a:rPr lang="en-GB" sz="2000" b="1" dirty="0">
                <a:latin typeface="Arial" panose="020B0604020202020204" pitchFamily="34" charset="0"/>
                <a:cs typeface="Arial" panose="020B0604020202020204" pitchFamily="34" charset="0"/>
              </a:rPr>
              <a:t> sticks</a:t>
            </a:r>
          </a:p>
        </p:txBody>
      </p:sp>
      <p:sp>
        <p:nvSpPr>
          <p:cNvPr id="14" name="TextBox 13"/>
          <p:cNvSpPr txBox="1"/>
          <p:nvPr/>
        </p:nvSpPr>
        <p:spPr>
          <a:xfrm>
            <a:off x="3491880" y="6033482"/>
            <a:ext cx="1808235" cy="707886"/>
          </a:xfrm>
          <a:prstGeom prst="rect">
            <a:avLst/>
          </a:prstGeom>
          <a:noFill/>
        </p:spPr>
        <p:txBody>
          <a:bodyPr wrap="square" rtlCol="0">
            <a:spAutoFit/>
          </a:bodyPr>
          <a:lstStyle/>
          <a:p>
            <a:pPr algn="ctr">
              <a:spcAft>
                <a:spcPts val="600"/>
              </a:spcAft>
            </a:pPr>
            <a:r>
              <a:rPr lang="en-GB" sz="2000" b="1" dirty="0"/>
              <a:t>Dry Mouth Gel and toothpaste</a:t>
            </a:r>
          </a:p>
        </p:txBody>
      </p:sp>
      <p:pic>
        <p:nvPicPr>
          <p:cNvPr id="15" name="Picture 14" descr="http://www.perfectdaystore.com/images/CollisCurveCU.jpg"/>
          <p:cNvPicPr/>
          <p:nvPr/>
        </p:nvPicPr>
        <p:blipFill>
          <a:blip r:embed="rId11" cstate="print">
            <a:extLst>
              <a:ext uri="{28A0092B-C50C-407E-A947-70E740481C1C}">
                <a14:useLocalDpi xmlns:a14="http://schemas.microsoft.com/office/drawing/2010/main" val="0"/>
              </a:ext>
            </a:extLst>
          </a:blip>
          <a:stretch>
            <a:fillRect/>
          </a:stretch>
        </p:blipFill>
        <p:spPr bwMode="auto">
          <a:xfrm>
            <a:off x="4131676" y="211540"/>
            <a:ext cx="1417298" cy="18742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49" name="Shape 849"/>
          <p:cNvSpPr txBox="1"/>
          <p:nvPr/>
        </p:nvSpPr>
        <p:spPr>
          <a:xfrm>
            <a:off x="1850533" y="-15257"/>
            <a:ext cx="2000587" cy="2240280"/>
          </a:xfrm>
          <a:prstGeom prst="rect">
            <a:avLst/>
          </a:pr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600"/>
              </a:spcAft>
              <a:buClr>
                <a:schemeClr val="dk1"/>
              </a:buClr>
              <a:buSzPts val="1300"/>
              <a:buFont typeface="Arial"/>
              <a:buNone/>
            </a:pPr>
            <a:endParaRPr lang="en-GB" sz="2000" b="1" dirty="0">
              <a:latin typeface="Arial" panose="020B0604020202020204" pitchFamily="34" charset="0"/>
              <a:cs typeface="Arial" panose="020B0604020202020204" pitchFamily="34" charset="0"/>
            </a:endParaRPr>
          </a:p>
          <a:p>
            <a:pPr marL="0" marR="0" lvl="0" indent="0" algn="l" rtl="0">
              <a:spcBef>
                <a:spcPts val="0"/>
              </a:spcBef>
              <a:spcAft>
                <a:spcPts val="600"/>
              </a:spcAft>
              <a:buClr>
                <a:schemeClr val="dk1"/>
              </a:buClr>
              <a:buSzPts val="1300"/>
              <a:buFont typeface="Arial"/>
              <a:buNone/>
            </a:pPr>
            <a:endParaRPr lang="en-GB" sz="2000" b="1" dirty="0">
              <a:latin typeface="Arial" panose="020B0604020202020204" pitchFamily="34" charset="0"/>
              <a:cs typeface="Arial" panose="020B0604020202020204" pitchFamily="34" charset="0"/>
            </a:endParaRPr>
          </a:p>
          <a:p>
            <a:pPr marL="0" marR="0" lvl="0" indent="0" algn="ctr" rtl="0">
              <a:spcBef>
                <a:spcPts val="0"/>
              </a:spcBef>
              <a:spcAft>
                <a:spcPts val="600"/>
              </a:spcAft>
              <a:buClr>
                <a:schemeClr val="dk1"/>
              </a:buClr>
              <a:buSzPts val="1300"/>
              <a:buFont typeface="Arial"/>
              <a:buNone/>
            </a:pPr>
            <a:r>
              <a:rPr lang="en-GB" sz="2000" b="1" dirty="0">
                <a:latin typeface="Arial" panose="020B0604020202020204" pitchFamily="34" charset="0"/>
                <a:cs typeface="Arial" panose="020B0604020202020204" pitchFamily="34" charset="0"/>
              </a:rPr>
              <a:t>Multi headed toothbrushes</a:t>
            </a:r>
          </a:p>
          <a:p>
            <a:pPr marL="0" marR="0" lvl="0" indent="0" algn="l" rtl="0">
              <a:spcBef>
                <a:spcPts val="0"/>
              </a:spcBef>
              <a:spcAft>
                <a:spcPts val="600"/>
              </a:spcAft>
              <a:buClr>
                <a:schemeClr val="dk1"/>
              </a:buClr>
              <a:buSzPts val="1300"/>
              <a:buFont typeface="Arial"/>
              <a:buNone/>
            </a:pPr>
            <a:endParaRPr lang="en-GB" sz="2000" b="1" dirty="0">
              <a:latin typeface="Arial" panose="020B0604020202020204" pitchFamily="34" charset="0"/>
              <a:cs typeface="Arial" panose="020B0604020202020204" pitchFamily="34" charset="0"/>
            </a:endParaRPr>
          </a:p>
          <a:p>
            <a:pPr marL="0" marR="0" lvl="0" indent="0" algn="l" rtl="0">
              <a:spcBef>
                <a:spcPts val="0"/>
              </a:spcBef>
              <a:spcAft>
                <a:spcPts val="600"/>
              </a:spcAft>
              <a:buClr>
                <a:schemeClr val="dk1"/>
              </a:buClr>
              <a:buSzPts val="1300"/>
              <a:buFont typeface="Arial"/>
              <a:buNone/>
            </a:pPr>
            <a:endParaRPr lang="en-GB" sz="2000" b="1" dirty="0">
              <a:latin typeface="Arial" panose="020B0604020202020204" pitchFamily="34" charset="0"/>
              <a:cs typeface="Arial" panose="020B0604020202020204" pitchFamily="34" charset="0"/>
            </a:endParaRPr>
          </a:p>
          <a:p>
            <a:pPr marL="0" marR="0" lvl="0" indent="0" algn="l" rtl="0">
              <a:spcBef>
                <a:spcPts val="0"/>
              </a:spcBef>
              <a:spcAft>
                <a:spcPts val="600"/>
              </a:spcAft>
              <a:buClr>
                <a:schemeClr val="dk1"/>
              </a:buClr>
              <a:buSzPts val="1300"/>
              <a:buFont typeface="Arial"/>
              <a:buNone/>
            </a:pPr>
            <a:endParaRPr lang="en-GB" sz="2000" b="1" dirty="0">
              <a:latin typeface="Arial" panose="020B0604020202020204" pitchFamily="34" charset="0"/>
              <a:cs typeface="Arial" panose="020B0604020202020204" pitchFamily="34" charset="0"/>
            </a:endParaRPr>
          </a:p>
        </p:txBody>
      </p:sp>
      <p:pic>
        <p:nvPicPr>
          <p:cNvPr id="21" name="Picture 20" descr="360brush">
            <a:extLst>
              <a:ext uri="{FF2B5EF4-FFF2-40B4-BE49-F238E27FC236}">
                <a16:creationId xmlns:a16="http://schemas.microsoft.com/office/drawing/2014/main" id="{C92E1B5C-54E4-B94D-A4EF-4854F92841E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74707">
            <a:off x="194350" y="5483800"/>
            <a:ext cx="2324100" cy="600075"/>
          </a:xfrm>
          <a:prstGeom prst="rect">
            <a:avLst/>
          </a:prstGeom>
          <a:noFill/>
          <a:ln>
            <a:noFill/>
          </a:ln>
        </p:spPr>
      </p:pic>
      <p:pic>
        <p:nvPicPr>
          <p:cNvPr id="2" name="Audio 1">
            <a:hlinkClick r:id="" action="ppaction://media"/>
            <a:extLst>
              <a:ext uri="{FF2B5EF4-FFF2-40B4-BE49-F238E27FC236}">
                <a16:creationId xmlns:a16="http://schemas.microsoft.com/office/drawing/2014/main" id="{B75BA865-40B5-DB4F-A1FC-4977999BCD0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21719888"/>
      </p:ext>
    </p:extLst>
  </p:cSld>
  <p:clrMapOvr>
    <a:masterClrMapping/>
  </p:clrMapOvr>
  <mc:AlternateContent xmlns:mc="http://schemas.openxmlformats.org/markup-compatibility/2006" xmlns:p14="http://schemas.microsoft.com/office/powerpoint/2010/main">
    <mc:Choice Requires="p14">
      <p:transition spd="slow" p14:dur="2000" advTm="64060"/>
    </mc:Choice>
    <mc:Fallback xmlns="">
      <p:transition spd="slow" advTm="64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3" grpId="0"/>
      <p:bldP spid="9" grpId="0"/>
      <p:bldP spid="84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5349" y="4340052"/>
            <a:ext cx="4848966" cy="862762"/>
          </a:xfrm>
          <a:solidFill>
            <a:srgbClr val="CC0099"/>
          </a:solidFill>
        </p:spPr>
        <p:txBody>
          <a:bodyPr vert="horz" lIns="91440" tIns="45720" rIns="91440" bIns="45720" rtlCol="0" anchor="b">
            <a:normAutofit fontScale="90000"/>
          </a:bodyPr>
          <a:lstStyle/>
          <a:p>
            <a:pPr algn="ctr">
              <a:spcBef>
                <a:spcPct val="0"/>
              </a:spcBef>
            </a:pPr>
            <a:r>
              <a:rPr lang="en-US" sz="4200" dirty="0">
                <a:solidFill>
                  <a:schemeClr val="tx1"/>
                </a:solidFill>
                <a:latin typeface="Arial" panose="020B0604020202020204" pitchFamily="34" charset="0"/>
                <a:ea typeface="+mj-ea"/>
                <a:cs typeface="Arial" panose="020B0604020202020204" pitchFamily="34" charset="0"/>
              </a:rPr>
              <a:t>Specialist Products</a:t>
            </a:r>
          </a:p>
        </p:txBody>
      </p:sp>
      <p:sp>
        <p:nvSpPr>
          <p:cNvPr id="8198" name="Rectangle 70">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38225" y="321733"/>
            <a:ext cx="3096928"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Image result for duraphat toothpast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4208" y="4012436"/>
            <a:ext cx="2592102" cy="1296051"/>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72">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608601" y="321733"/>
            <a:ext cx="2531610"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7" name="Rectangle 74">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381511" y="321733"/>
            <a:ext cx="253160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6"/>
          <a:stretch>
            <a:fillRect/>
          </a:stretch>
        </p:blipFill>
        <p:spPr>
          <a:xfrm>
            <a:off x="6743833" y="404664"/>
            <a:ext cx="1769762" cy="244506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stretch>
            <a:fillRect/>
          </a:stretch>
        </p:blipFill>
        <p:spPr>
          <a:xfrm rot="5400000">
            <a:off x="999681" y="504753"/>
            <a:ext cx="1651672" cy="2612645"/>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8210" name="Straight Connector 76">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66365" y="2649686"/>
            <a:ext cx="2192159" cy="923330"/>
          </a:xfrm>
          <a:prstGeom prst="rect">
            <a:avLst/>
          </a:prstGeom>
          <a:solidFill>
            <a:srgbClr val="CC0099"/>
          </a:solidFill>
        </p:spPr>
        <p:txBody>
          <a:bodyPr wrap="square" rtlCol="0">
            <a:spAutoFit/>
          </a:bodyPr>
          <a:lstStyle/>
          <a:p>
            <a:pPr algn="ctr">
              <a:spcAft>
                <a:spcPts val="600"/>
              </a:spcAft>
            </a:pPr>
            <a:r>
              <a:rPr lang="en-GB" b="1" dirty="0" err="1">
                <a:latin typeface="Arial" panose="020B0604020202020204" pitchFamily="34" charset="0"/>
                <a:cs typeface="Arial" panose="020B0604020202020204" pitchFamily="34" charset="0"/>
              </a:rPr>
              <a:t>Oranurse</a:t>
            </a:r>
            <a:r>
              <a:rPr lang="en-GB" b="1" dirty="0">
                <a:latin typeface="Arial" panose="020B0604020202020204" pitchFamily="34" charset="0"/>
                <a:cs typeface="Arial" panose="020B0604020202020204" pitchFamily="34" charset="0"/>
              </a:rPr>
              <a:t> unflavoured toothpaste</a:t>
            </a:r>
          </a:p>
        </p:txBody>
      </p:sp>
      <p:sp>
        <p:nvSpPr>
          <p:cNvPr id="9" name="TextBox 8"/>
          <p:cNvSpPr txBox="1"/>
          <p:nvPr/>
        </p:nvSpPr>
        <p:spPr>
          <a:xfrm>
            <a:off x="580597" y="2818079"/>
            <a:ext cx="2628479" cy="723275"/>
          </a:xfrm>
          <a:prstGeom prst="rect">
            <a:avLst/>
          </a:prstGeom>
          <a:solidFill>
            <a:srgbClr val="CC0099"/>
          </a:solidFill>
        </p:spPr>
        <p:txBody>
          <a:bodyPr wrap="square" rtlCol="0">
            <a:spAutoFit/>
          </a:bodyPr>
          <a:lstStyle/>
          <a:p>
            <a:pPr algn="ctr">
              <a:spcAft>
                <a:spcPts val="600"/>
              </a:spcAft>
            </a:pPr>
            <a:r>
              <a:rPr lang="en-GB" b="1" dirty="0">
                <a:latin typeface="Arial" panose="020B0604020202020204" pitchFamily="34" charset="0"/>
                <a:cs typeface="Arial" panose="020B0604020202020204" pitchFamily="34" charset="0"/>
              </a:rPr>
              <a:t>Bite </a:t>
            </a:r>
          </a:p>
          <a:p>
            <a:pPr algn="ctr">
              <a:spcAft>
                <a:spcPts val="600"/>
              </a:spcAft>
            </a:pPr>
            <a:r>
              <a:rPr lang="en-GB" b="1" dirty="0">
                <a:latin typeface="Arial" panose="020B0604020202020204" pitchFamily="34" charset="0"/>
                <a:cs typeface="Arial" panose="020B0604020202020204" pitchFamily="34" charset="0"/>
              </a:rPr>
              <a:t>Blocks</a:t>
            </a:r>
          </a:p>
        </p:txBody>
      </p:sp>
      <p:sp>
        <p:nvSpPr>
          <p:cNvPr id="10" name="TextBox 9"/>
          <p:cNvSpPr txBox="1"/>
          <p:nvPr/>
        </p:nvSpPr>
        <p:spPr>
          <a:xfrm>
            <a:off x="6743832" y="2930574"/>
            <a:ext cx="1769763" cy="646331"/>
          </a:xfrm>
          <a:prstGeom prst="rect">
            <a:avLst/>
          </a:prstGeom>
          <a:solidFill>
            <a:srgbClr val="CC0099"/>
          </a:solidFill>
        </p:spPr>
        <p:txBody>
          <a:bodyPr wrap="square" rtlCol="0">
            <a:spAutoFit/>
          </a:bodyPr>
          <a:lstStyle/>
          <a:p>
            <a:pPr algn="ctr">
              <a:spcAft>
                <a:spcPts val="600"/>
              </a:spcAft>
            </a:pPr>
            <a:r>
              <a:rPr lang="en-GB" b="1" dirty="0">
                <a:latin typeface="Arial" panose="020B0604020202020204" pitchFamily="34" charset="0"/>
                <a:cs typeface="Arial" panose="020B0604020202020204" pitchFamily="34" charset="0"/>
              </a:rPr>
              <a:t>Sage Suction Toothbrush</a:t>
            </a:r>
          </a:p>
        </p:txBody>
      </p:sp>
      <p:sp>
        <p:nvSpPr>
          <p:cNvPr id="3" name="Rectangle 2"/>
          <p:cNvSpPr/>
          <p:nvPr/>
        </p:nvSpPr>
        <p:spPr>
          <a:xfrm>
            <a:off x="618613" y="5443086"/>
            <a:ext cx="2461764" cy="923330"/>
          </a:xfrm>
          <a:prstGeom prst="rect">
            <a:avLst/>
          </a:prstGeom>
          <a:solidFill>
            <a:srgbClr val="CC0099"/>
          </a:solidFill>
        </p:spPr>
        <p:txBody>
          <a:bodyPr wrap="square">
            <a:spAutoFit/>
          </a:bodyPr>
          <a:lstStyle/>
          <a:p>
            <a:pPr algn="ctr">
              <a:spcAft>
                <a:spcPts val="600"/>
              </a:spcAft>
            </a:pPr>
            <a:r>
              <a:rPr lang="en-GB" b="1" dirty="0" err="1">
                <a:latin typeface="Arial" panose="020B0604020202020204" pitchFamily="34" charset="0"/>
                <a:cs typeface="Arial" panose="020B0604020202020204" pitchFamily="34" charset="0"/>
              </a:rPr>
              <a:t>Duraphat</a:t>
            </a:r>
            <a:r>
              <a:rPr lang="en-GB" b="1" dirty="0">
                <a:latin typeface="Arial" panose="020B0604020202020204" pitchFamily="34" charset="0"/>
                <a:cs typeface="Arial" panose="020B0604020202020204" pitchFamily="34" charset="0"/>
              </a:rPr>
              <a:t>                     high fluoride toothpaste</a:t>
            </a:r>
          </a:p>
        </p:txBody>
      </p:sp>
      <p:pic>
        <p:nvPicPr>
          <p:cNvPr id="15" name="Picture 14" descr="Image result for oranurse toothpaste">
            <a:extLst>
              <a:ext uri="{FF2B5EF4-FFF2-40B4-BE49-F238E27FC236}">
                <a16:creationId xmlns:a16="http://schemas.microsoft.com/office/drawing/2014/main" id="{44EE833A-6FBB-254A-8836-88F22F6F757D}"/>
              </a:ext>
            </a:extLst>
          </p:cNvPr>
          <p:cNvPicPr/>
          <p:nvPr/>
        </p:nvPicPr>
        <p:blipFill rotWithShape="1">
          <a:blip r:embed="rId8">
            <a:extLst>
              <a:ext uri="{28A0092B-C50C-407E-A947-70E740481C1C}">
                <a14:useLocalDpi xmlns:a14="http://schemas.microsoft.com/office/drawing/2010/main" val="0"/>
              </a:ext>
            </a:extLst>
          </a:blip>
          <a:srcRect t="34223" b="30222"/>
          <a:stretch/>
        </p:blipFill>
        <p:spPr bwMode="auto">
          <a:xfrm>
            <a:off x="3681680" y="1005450"/>
            <a:ext cx="2361528" cy="1243493"/>
          </a:xfrm>
          <a:prstGeom prst="rect">
            <a:avLst/>
          </a:prstGeom>
          <a:noFill/>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D7237A3A-7344-E34B-8A24-0A9B09EA22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24198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5747"/>
    </mc:Choice>
    <mc:Fallback xmlns="">
      <p:transition spd="slow" advTm="65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33CB35-DF2D-480D-9336-D1C063DC34CC}"/>
              </a:ext>
            </a:extLst>
          </p:cNvPr>
          <p:cNvSpPr>
            <a:spLocks noGrp="1"/>
          </p:cNvSpPr>
          <p:nvPr>
            <p:ph type="ctrTitle"/>
          </p:nvPr>
        </p:nvSpPr>
        <p:spPr>
          <a:xfrm>
            <a:off x="173195" y="316260"/>
            <a:ext cx="8795323" cy="1325563"/>
          </a:xfrm>
          <a:solidFill>
            <a:srgbClr val="CC0099"/>
          </a:solidFill>
        </p:spPr>
        <p:txBody>
          <a:bodyPr vert="horz" lIns="91440" tIns="45720" rIns="91440" bIns="45720" rtlCol="0" anchor="ctr">
            <a:normAutofit/>
          </a:bodyPr>
          <a:lstStyle/>
          <a:p>
            <a:pPr algn="ctr">
              <a:spcBef>
                <a:spcPct val="0"/>
              </a:spcBef>
            </a:pPr>
            <a:r>
              <a:rPr lang="en-US" kern="1200" dirty="0">
                <a:solidFill>
                  <a:schemeClr val="bg1"/>
                </a:solidFill>
                <a:latin typeface="Arial" panose="020B0604020202020204" pitchFamily="34" charset="0"/>
                <a:ea typeface="+mj-ea"/>
                <a:cs typeface="Arial" panose="020B0604020202020204" pitchFamily="34" charset="0"/>
              </a:rPr>
              <a:t>SUMMARY</a:t>
            </a:r>
          </a:p>
        </p:txBody>
      </p:sp>
      <p:sp>
        <p:nvSpPr>
          <p:cNvPr id="3" name="Text Placeholder 2">
            <a:extLst>
              <a:ext uri="{FF2B5EF4-FFF2-40B4-BE49-F238E27FC236}">
                <a16:creationId xmlns:a16="http://schemas.microsoft.com/office/drawing/2014/main" id="{F590F53F-14CF-43A3-9F21-04B58CA5C9CE}"/>
              </a:ext>
            </a:extLst>
          </p:cNvPr>
          <p:cNvSpPr>
            <a:spLocks noGrp="1"/>
          </p:cNvSpPr>
          <p:nvPr>
            <p:ph type="body" idx="1"/>
          </p:nvPr>
        </p:nvSpPr>
        <p:spPr>
          <a:xfrm>
            <a:off x="627506" y="1911772"/>
            <a:ext cx="7886700" cy="4323928"/>
          </a:xfrm>
        </p:spPr>
        <p:txBody>
          <a:bodyPr vert="horz" lIns="91440" tIns="45720" rIns="91440" bIns="45720" rtlCol="0">
            <a:normAutofit/>
          </a:bodyPr>
          <a:lstStyle/>
          <a:p>
            <a:pPr marL="228600" indent="0">
              <a:buNone/>
            </a:pPr>
            <a:r>
              <a:rPr lang="en-US" sz="2100" dirty="0">
                <a:solidFill>
                  <a:schemeClr val="tx1"/>
                </a:solidFill>
                <a:latin typeface="Arial" panose="020B0604020202020204" pitchFamily="34" charset="0"/>
                <a:ea typeface="+mn-ea"/>
                <a:cs typeface="Arial" panose="020B0604020202020204" pitchFamily="34" charset="0"/>
              </a:rPr>
              <a:t>To summerise this section:- </a:t>
            </a:r>
          </a:p>
          <a:p>
            <a:pPr marL="571500" indent="-342900"/>
            <a:r>
              <a:rPr lang="en-US" sz="2100" dirty="0">
                <a:solidFill>
                  <a:schemeClr val="tx1"/>
                </a:solidFill>
                <a:latin typeface="Arial" panose="020B0604020202020204" pitchFamily="34" charset="0"/>
                <a:ea typeface="+mn-ea"/>
                <a:cs typeface="Arial" panose="020B0604020202020204" pitchFamily="34" charset="0"/>
              </a:rPr>
              <a:t>Poor oral health has a major impact on general health and can put people at increased risks of heart disease, stroke and complications with diabetes. There is also an increased risk of chest infections and aspiration pneumonia if mouth care is poor.</a:t>
            </a:r>
          </a:p>
          <a:p>
            <a:pPr marL="571500" indent="-342900"/>
            <a:r>
              <a:rPr lang="en-US" sz="2100" dirty="0">
                <a:solidFill>
                  <a:schemeClr val="tx1"/>
                </a:solidFill>
                <a:latin typeface="Arial" panose="020B0604020202020204" pitchFamily="34" charset="0"/>
                <a:ea typeface="+mn-ea"/>
                <a:cs typeface="Arial" panose="020B0604020202020204" pitchFamily="34" charset="0"/>
              </a:rPr>
              <a:t>An oral health assessment and care plan should be completed for every new client as soon as possible after acceptance of care </a:t>
            </a:r>
          </a:p>
          <a:p>
            <a:pPr marL="571500" indent="-342900"/>
            <a:r>
              <a:rPr lang="en-US" sz="2100" dirty="0">
                <a:solidFill>
                  <a:schemeClr val="tx1"/>
                </a:solidFill>
                <a:latin typeface="Arial" panose="020B0604020202020204" pitchFamily="34" charset="0"/>
                <a:ea typeface="+mn-ea"/>
                <a:cs typeface="Arial" panose="020B0604020202020204" pitchFamily="34" charset="0"/>
              </a:rPr>
              <a:t>A daily recording sheet should be completed for each resident</a:t>
            </a:r>
          </a:p>
          <a:p>
            <a:pPr marL="571500" indent="-342900"/>
            <a:r>
              <a:rPr lang="en-US" sz="2100" dirty="0">
                <a:solidFill>
                  <a:schemeClr val="tx1"/>
                </a:solidFill>
                <a:latin typeface="Arial" panose="020B0604020202020204" pitchFamily="34" charset="0"/>
                <a:ea typeface="+mn-ea"/>
                <a:cs typeface="Arial" panose="020B0604020202020204" pitchFamily="34" charset="0"/>
              </a:rPr>
              <a:t>Many different products are available to help with mouth care.</a:t>
            </a:r>
          </a:p>
        </p:txBody>
      </p:sp>
      <p:pic>
        <p:nvPicPr>
          <p:cNvPr id="4" name="Audio 3">
            <a:hlinkClick r:id="" action="ppaction://media"/>
            <a:extLst>
              <a:ext uri="{FF2B5EF4-FFF2-40B4-BE49-F238E27FC236}">
                <a16:creationId xmlns:a16="http://schemas.microsoft.com/office/drawing/2014/main" id="{1234CA0E-5842-9D40-A5E4-1EA93DE92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9208452"/>
      </p:ext>
    </p:extLst>
  </p:cSld>
  <p:clrMapOvr>
    <a:masterClrMapping/>
  </p:clrMapOvr>
  <mc:AlternateContent xmlns:mc="http://schemas.openxmlformats.org/markup-compatibility/2006" xmlns:p14="http://schemas.microsoft.com/office/powerpoint/2010/main">
    <mc:Choice Requires="p14">
      <p:transition spd="slow" p14:dur="2000" advTm="38129"/>
    </mc:Choice>
    <mc:Fallback xmlns="">
      <p:transition spd="slow" advTm="3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7" name="Rectangle 4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B56BD9-190D-4A6B-8B10-127716E03DA8}"/>
              </a:ext>
            </a:extLst>
          </p:cNvPr>
          <p:cNvPicPr>
            <a:picLocks noChangeAspect="1"/>
          </p:cNvPicPr>
          <p:nvPr/>
        </p:nvPicPr>
        <p:blipFill rotWithShape="1">
          <a:blip r:embed="rId5"/>
          <a:srcRect r="24129" b="9090"/>
          <a:stretch/>
        </p:blipFill>
        <p:spPr>
          <a:xfrm>
            <a:off x="4416681" y="1075198"/>
            <a:ext cx="4464496" cy="5535472"/>
          </a:xfrm>
          <a:prstGeom prst="rect">
            <a:avLst/>
          </a:prstGeom>
        </p:spPr>
      </p:pic>
      <p:sp>
        <p:nvSpPr>
          <p:cNvPr id="58" name="Rectangle 4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EEF53A2-C01A-4A49-BC73-697CACE64001}"/>
              </a:ext>
            </a:extLst>
          </p:cNvPr>
          <p:cNvSpPr txBox="1"/>
          <p:nvPr/>
        </p:nvSpPr>
        <p:spPr>
          <a:xfrm>
            <a:off x="252023" y="346360"/>
            <a:ext cx="4327657" cy="1140654"/>
          </a:xfrm>
          <a:prstGeom prst="rect">
            <a:avLst/>
          </a:prstGeom>
          <a:solidFill>
            <a:srgbClr val="CC0099"/>
          </a:solidFill>
        </p:spPr>
        <p:txBody>
          <a:bodyPr vert="horz" lIns="91440" tIns="45720" rIns="91440" bIns="45720" rtlCol="0" anchor="b">
            <a:normAutofit lnSpcReduction="10000"/>
          </a:bodyPr>
          <a:lstStyle/>
          <a:p>
            <a:pPr algn="ctr">
              <a:lnSpc>
                <a:spcPct val="90000"/>
              </a:lnSpc>
              <a:spcBef>
                <a:spcPct val="0"/>
              </a:spcBef>
              <a:spcAft>
                <a:spcPts val="600"/>
              </a:spcAft>
            </a:pPr>
            <a:r>
              <a:rPr lang="en-US" sz="3600" b="1" dirty="0">
                <a:solidFill>
                  <a:schemeClr val="bg1"/>
                </a:solidFill>
                <a:latin typeface="Arial" panose="020B0604020202020204" pitchFamily="34" charset="0"/>
                <a:ea typeface="+mj-ea"/>
                <a:cs typeface="Arial" panose="020B0604020202020204" pitchFamily="34" charset="0"/>
              </a:rPr>
              <a:t>Case </a:t>
            </a:r>
          </a:p>
          <a:p>
            <a:pPr algn="ctr">
              <a:lnSpc>
                <a:spcPct val="90000"/>
              </a:lnSpc>
              <a:spcBef>
                <a:spcPct val="0"/>
              </a:spcBef>
              <a:spcAft>
                <a:spcPts val="600"/>
              </a:spcAft>
            </a:pPr>
            <a:r>
              <a:rPr lang="en-US" sz="3600" b="1" dirty="0">
                <a:solidFill>
                  <a:schemeClr val="bg1"/>
                </a:solidFill>
                <a:latin typeface="Arial" panose="020B0604020202020204" pitchFamily="34" charset="0"/>
                <a:ea typeface="+mj-ea"/>
                <a:cs typeface="Arial" panose="020B0604020202020204" pitchFamily="34" charset="0"/>
              </a:rPr>
              <a:t>study</a:t>
            </a:r>
          </a:p>
        </p:txBody>
      </p:sp>
      <p:sp>
        <p:nvSpPr>
          <p:cNvPr id="59"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0" name="Rectangle 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75D25AD-8425-EB45-B53E-56E57BF82209}"/>
              </a:ext>
            </a:extLst>
          </p:cNvPr>
          <p:cNvSpPr/>
          <p:nvPr/>
        </p:nvSpPr>
        <p:spPr>
          <a:xfrm>
            <a:off x="26967" y="1983446"/>
            <a:ext cx="4464496" cy="4378121"/>
          </a:xfrm>
          <a:prstGeom prst="rect">
            <a:avLst/>
          </a:prstGeom>
        </p:spPr>
        <p:txBody>
          <a:bodyPr vert="horz" lIns="91440" tIns="45720" rIns="91440" bIns="45720" rtlCol="0" anchor="t">
            <a:normAutofit fontScale="85000" lnSpcReduction="20000"/>
          </a:bodyPr>
          <a:lstStyle/>
          <a:p>
            <a:pPr marL="57150">
              <a:lnSpc>
                <a:spcPct val="130000"/>
              </a:lnSpc>
              <a:spcBef>
                <a:spcPts val="600"/>
              </a:spcBef>
              <a:spcAft>
                <a:spcPts val="600"/>
              </a:spcAft>
            </a:pPr>
            <a:r>
              <a:rPr lang="en-US" sz="2400" dirty="0">
                <a:latin typeface="Arial" panose="020B0604020202020204" pitchFamily="34" charset="0"/>
                <a:cs typeface="Arial" panose="020B0604020202020204" pitchFamily="34" charset="0"/>
              </a:rPr>
              <a:t>Rachel Johnston lived and was cared for in a community residential facility.</a:t>
            </a:r>
          </a:p>
          <a:p>
            <a:pPr marL="57150">
              <a:lnSpc>
                <a:spcPct val="130000"/>
              </a:lnSpc>
              <a:spcBef>
                <a:spcPts val="600"/>
              </a:spcBef>
              <a:spcAft>
                <a:spcPts val="600"/>
              </a:spcAft>
            </a:pPr>
            <a:r>
              <a:rPr lang="en-US" sz="2400" dirty="0">
                <a:latin typeface="Arial" panose="020B0604020202020204" pitchFamily="34" charset="0"/>
                <a:cs typeface="Arial" panose="020B0604020202020204" pitchFamily="34" charset="0"/>
              </a:rPr>
              <a:t>Rachel had many dental problems and it was decided she needed extensive dental treatment. </a:t>
            </a:r>
          </a:p>
          <a:p>
            <a:pPr marL="57150">
              <a:lnSpc>
                <a:spcPct val="130000"/>
              </a:lnSpc>
              <a:spcBef>
                <a:spcPts val="600"/>
              </a:spcBef>
              <a:spcAft>
                <a:spcPts val="600"/>
              </a:spcAft>
            </a:pPr>
            <a:r>
              <a:rPr lang="en-US" sz="2400" dirty="0">
                <a:latin typeface="Arial" panose="020B0604020202020204" pitchFamily="34" charset="0"/>
                <a:cs typeface="Arial" panose="020B0604020202020204" pitchFamily="34" charset="0"/>
              </a:rPr>
              <a:t>Rachel collapsed hours after discharge from hospital following a general anesthetic where all her teeth were extracted.</a:t>
            </a:r>
          </a:p>
          <a:p>
            <a:pPr marL="57150">
              <a:lnSpc>
                <a:spcPct val="130000"/>
              </a:lnSpc>
              <a:spcBef>
                <a:spcPts val="600"/>
              </a:spcBef>
              <a:spcAft>
                <a:spcPts val="600"/>
              </a:spcAft>
            </a:pPr>
            <a:r>
              <a:rPr lang="en-US" sz="2400" dirty="0">
                <a:latin typeface="Arial" panose="020B0604020202020204" pitchFamily="34" charset="0"/>
                <a:cs typeface="Arial" panose="020B0604020202020204" pitchFamily="34" charset="0"/>
              </a:rPr>
              <a:t>She died 10 days after her  life support was turned off.</a:t>
            </a:r>
          </a:p>
          <a:p>
            <a:pPr marL="285750" indent="-228600">
              <a:lnSpc>
                <a:spcPct val="90000"/>
              </a:lnSpc>
              <a:spcBef>
                <a:spcPts val="600"/>
              </a:spcBef>
              <a:spcAft>
                <a:spcPts val="600"/>
              </a:spcAft>
              <a:buFont typeface="Arial" panose="020B0604020202020204" pitchFamily="34" charset="0"/>
              <a:buChar char="•"/>
            </a:pPr>
            <a:endParaRPr lang="en-US" sz="1200" dirty="0"/>
          </a:p>
        </p:txBody>
      </p:sp>
      <p:pic>
        <p:nvPicPr>
          <p:cNvPr id="4" name="Audio 3">
            <a:hlinkClick r:id="" action="ppaction://media"/>
            <a:extLst>
              <a:ext uri="{FF2B5EF4-FFF2-40B4-BE49-F238E27FC236}">
                <a16:creationId xmlns:a16="http://schemas.microsoft.com/office/drawing/2014/main" id="{12294136-05D5-D24D-BDBA-B34DC6E862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0841739"/>
      </p:ext>
    </p:extLst>
  </p:cSld>
  <p:clrMapOvr>
    <a:masterClrMapping/>
  </p:clrMapOvr>
  <mc:AlternateContent xmlns:mc="http://schemas.openxmlformats.org/markup-compatibility/2006" xmlns:p14="http://schemas.microsoft.com/office/powerpoint/2010/main">
    <mc:Choice Requires="p14">
      <p:transition spd="slow" p14:dur="2000" advTm="35743"/>
    </mc:Choice>
    <mc:Fallback xmlns="">
      <p:transition spd="slow" advTm="3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46AE8E-8E09-B84A-ADCE-E939455B4FF6}"/>
              </a:ext>
            </a:extLst>
          </p:cNvPr>
          <p:cNvSpPr>
            <a:spLocks noGrp="1"/>
          </p:cNvSpPr>
          <p:nvPr>
            <p:ph type="title"/>
          </p:nvPr>
        </p:nvSpPr>
        <p:spPr>
          <a:xfrm>
            <a:off x="457200" y="274638"/>
            <a:ext cx="8229600" cy="1143000"/>
          </a:xfr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b="1">
                <a:solidFill>
                  <a:schemeClr val="bg1"/>
                </a:solidFill>
              </a:rPr>
              <a:t>Activity</a:t>
            </a:r>
          </a:p>
        </p:txBody>
      </p:sp>
      <p:pic>
        <p:nvPicPr>
          <p:cNvPr id="5" name="Graphic 4" descr="Scientific Thought">
            <a:extLst>
              <a:ext uri="{FF2B5EF4-FFF2-40B4-BE49-F238E27FC236}">
                <a16:creationId xmlns:a16="http://schemas.microsoft.com/office/drawing/2014/main" id="{1BD74EA4-7354-4CB6-AA36-DA6DEA717C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200" y="1843887"/>
            <a:ext cx="4038600" cy="4038600"/>
          </a:xfrm>
          <a:prstGeom prst="rect">
            <a:avLst/>
          </a:prstGeom>
        </p:spPr>
      </p:pic>
      <p:sp>
        <p:nvSpPr>
          <p:cNvPr id="3" name="Content Placeholder 2"/>
          <p:cNvSpPr>
            <a:spLocks noGrp="1"/>
          </p:cNvSpPr>
          <p:nvPr>
            <p:ph sz="half" idx="2"/>
          </p:nvPr>
        </p:nvSpPr>
        <p:spPr>
          <a:xfrm>
            <a:off x="4139952" y="1854903"/>
            <a:ext cx="4551147" cy="2366186"/>
          </a:xfrm>
        </p:spPr>
        <p:txBody>
          <a:bodyPr>
            <a:normAutofit lnSpcReduction="10000"/>
          </a:bodyPr>
          <a:lstStyle/>
          <a:p>
            <a:pPr marL="0" indent="0">
              <a:spcBef>
                <a:spcPts val="600"/>
              </a:spcBef>
              <a:spcAft>
                <a:spcPts val="600"/>
              </a:spcAft>
              <a:buNone/>
            </a:pPr>
            <a:r>
              <a:rPr lang="en-GB" sz="3000" dirty="0">
                <a:latin typeface="Arial" panose="020B0604020202020204" pitchFamily="34" charset="0"/>
                <a:cs typeface="Arial" panose="020B0604020202020204" pitchFamily="34" charset="0"/>
              </a:rPr>
              <a:t>You have a new resident admitted to your setting, what would be the first thing you would do in terms of mouth care?</a:t>
            </a:r>
          </a:p>
          <a:p>
            <a:pPr marL="0" indent="0">
              <a:spcBef>
                <a:spcPts val="600"/>
              </a:spcBef>
              <a:spcAft>
                <a:spcPts val="600"/>
              </a:spcAft>
              <a:buNone/>
            </a:pPr>
            <a:endParaRPr lang="en-GB" dirty="0"/>
          </a:p>
        </p:txBody>
      </p:sp>
      <p:sp>
        <p:nvSpPr>
          <p:cNvPr id="2" name="Rectangle 1">
            <a:extLst>
              <a:ext uri="{FF2B5EF4-FFF2-40B4-BE49-F238E27FC236}">
                <a16:creationId xmlns:a16="http://schemas.microsoft.com/office/drawing/2014/main" id="{8FA65334-1E95-C34A-B668-71127AB6BCE1}"/>
              </a:ext>
            </a:extLst>
          </p:cNvPr>
          <p:cNvSpPr/>
          <p:nvPr/>
        </p:nvSpPr>
        <p:spPr>
          <a:xfrm>
            <a:off x="4203953" y="4381355"/>
            <a:ext cx="3968447" cy="2092881"/>
          </a:xfrm>
          <a:prstGeom prst="rect">
            <a:avLst/>
          </a:prstGeom>
        </p:spPr>
        <p:txBody>
          <a:bodyPr wrap="square">
            <a:spAutoFit/>
          </a:bodyPr>
          <a:lstStyle/>
          <a:p>
            <a:pPr>
              <a:spcBef>
                <a:spcPts val="600"/>
              </a:spcBef>
              <a:spcAft>
                <a:spcPts val="600"/>
              </a:spcAft>
            </a:pPr>
            <a:r>
              <a:rPr lang="en-GB" sz="3000" dirty="0">
                <a:latin typeface="Arial" panose="020B0604020202020204" pitchFamily="34" charset="0"/>
                <a:cs typeface="Arial" panose="020B0604020202020204" pitchFamily="34" charset="0"/>
              </a:rPr>
              <a:t>Answer :- </a:t>
            </a:r>
          </a:p>
          <a:p>
            <a:pPr>
              <a:spcBef>
                <a:spcPts val="600"/>
              </a:spcBef>
              <a:spcAft>
                <a:spcPts val="600"/>
              </a:spcAft>
            </a:pPr>
            <a:r>
              <a:rPr lang="en-GB" sz="3000" dirty="0">
                <a:latin typeface="Arial" panose="020B0604020202020204" pitchFamily="34" charset="0"/>
                <a:cs typeface="Arial" panose="020B0604020202020204" pitchFamily="34" charset="0"/>
              </a:rPr>
              <a:t>Complete mouth care assessment and care plan </a:t>
            </a:r>
          </a:p>
        </p:txBody>
      </p:sp>
      <p:pic>
        <p:nvPicPr>
          <p:cNvPr id="6" name="Audio 5">
            <a:hlinkClick r:id="" action="ppaction://media"/>
            <a:extLst>
              <a:ext uri="{FF2B5EF4-FFF2-40B4-BE49-F238E27FC236}">
                <a16:creationId xmlns:a16="http://schemas.microsoft.com/office/drawing/2014/main" id="{AF4D39BD-67F6-5040-9BE5-E31CC3AD106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744211851"/>
      </p:ext>
    </p:extLst>
  </p:cSld>
  <p:clrMapOvr>
    <a:masterClrMapping/>
  </p:clrMapOvr>
  <mc:AlternateContent xmlns:mc="http://schemas.openxmlformats.org/markup-compatibility/2006" xmlns:p14="http://schemas.microsoft.com/office/powerpoint/2010/main">
    <mc:Choice Requires="p14">
      <p:transition spd="slow" p14:dur="2000" advTm="20577"/>
    </mc:Choice>
    <mc:Fallback xmlns="">
      <p:transition spd="slow" advTm="2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4E7F-D333-482D-8E67-9CE6AD587B7D}"/>
              </a:ext>
            </a:extLst>
          </p:cNvPr>
          <p:cNvSpPr>
            <a:spLocks noGrp="1"/>
          </p:cNvSpPr>
          <p:nvPr>
            <p:ph type="title"/>
          </p:nvPr>
        </p:nvSpPr>
        <p:spPr>
          <a:xfrm>
            <a:off x="269715" y="116632"/>
            <a:ext cx="3960893" cy="1381360"/>
          </a:xfrm>
          <a:solidFill>
            <a:srgbClr val="CC0099"/>
          </a:solidFill>
        </p:spPr>
        <p:txBody>
          <a:bodyPr anchor="t">
            <a:normAutofit fontScale="90000"/>
          </a:bodyPr>
          <a:lstStyle/>
          <a:p>
            <a:r>
              <a:rPr lang="en-US" sz="3700" b="1" dirty="0">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Learning outcomes</a:t>
            </a:r>
            <a:br>
              <a:rPr lang="en-US" sz="3700" i="1" dirty="0">
                <a:latin typeface="Arial" panose="020B0604020202020204" pitchFamily="34" charset="0"/>
                <a:cs typeface="Arial" panose="020B0604020202020204" pitchFamily="34" charset="0"/>
              </a:rPr>
            </a:br>
            <a:r>
              <a:rPr lang="en-GB" altLang="en-US" sz="2200" b="1" dirty="0">
                <a:solidFill>
                  <a:srgbClr val="000000"/>
                </a:solidFill>
              </a:rPr>
              <a:t>The participants will gain an increased knowledge and understanding of</a:t>
            </a:r>
            <a:br>
              <a:rPr lang="en-GB" altLang="en-US" sz="2200" b="1" dirty="0">
                <a:solidFill>
                  <a:srgbClr val="000000"/>
                </a:solidFill>
              </a:rPr>
            </a:br>
            <a:endParaRPr lang="en-GB" sz="2200"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A2D2C2-039A-4F1A-8284-02221E2AC53E}"/>
              </a:ext>
            </a:extLst>
          </p:cNvPr>
          <p:cNvSpPr>
            <a:spLocks noGrp="1"/>
          </p:cNvSpPr>
          <p:nvPr>
            <p:ph idx="1"/>
          </p:nvPr>
        </p:nvSpPr>
        <p:spPr>
          <a:xfrm>
            <a:off x="269715" y="1676916"/>
            <a:ext cx="3960892" cy="4965184"/>
          </a:xfrm>
          <a:ln w="57150">
            <a:solidFill>
              <a:srgbClr val="CC0099"/>
            </a:solidFill>
          </a:ln>
        </p:spPr>
        <p:style>
          <a:lnRef idx="2">
            <a:schemeClr val="dk1"/>
          </a:lnRef>
          <a:fillRef idx="1">
            <a:schemeClr val="lt1"/>
          </a:fillRef>
          <a:effectRef idx="0">
            <a:schemeClr val="dk1"/>
          </a:effectRef>
          <a:fontRef idx="minor">
            <a:schemeClr val="dk1"/>
          </a:fontRef>
        </p:style>
        <p:txBody>
          <a:bodyPr>
            <a:normAutofit/>
          </a:bodyPr>
          <a:lstStyle/>
          <a:p>
            <a:pPr>
              <a:lnSpc>
                <a:spcPct val="100000"/>
              </a:lnSpc>
              <a:spcBef>
                <a:spcPts val="12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The links between oral health and general health</a:t>
            </a:r>
          </a:p>
          <a:p>
            <a:pPr>
              <a:lnSpc>
                <a:spcPct val="100000"/>
              </a:lnSpc>
              <a:spcBef>
                <a:spcPts val="12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An assessment tool to be completed on admission and implement effective mouth care to address personal oral health needs</a:t>
            </a:r>
          </a:p>
          <a:p>
            <a:pPr>
              <a:lnSpc>
                <a:spcPct val="100000"/>
              </a:lnSpc>
              <a:spcBef>
                <a:spcPts val="12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The importance of mouth care and the promotion of good effective oral hygiene</a:t>
            </a:r>
          </a:p>
          <a:p>
            <a:pPr>
              <a:lnSpc>
                <a:spcPct val="100000"/>
              </a:lnSpc>
              <a:spcBef>
                <a:spcPts val="1200"/>
              </a:spcBef>
              <a:spcAft>
                <a:spcPts val="600"/>
              </a:spcAft>
              <a:buFont typeface="Wingdings" panose="05000000000000000000" pitchFamily="2" charset="2"/>
              <a:buChar char="§"/>
            </a:pPr>
            <a:r>
              <a:rPr lang="en-US" sz="2000" dirty="0">
                <a:latin typeface="Arial" panose="020B0604020202020204" pitchFamily="34" charset="0"/>
                <a:cs typeface="Arial" panose="020B0604020202020204" pitchFamily="34" charset="0"/>
              </a:rPr>
              <a:t>The different equipment available to help with mouth care</a:t>
            </a:r>
          </a:p>
          <a:p>
            <a:pPr marL="0" indent="0">
              <a:buNone/>
            </a:pPr>
            <a:endParaRPr lang="en-GB" sz="1800" dirty="0"/>
          </a:p>
        </p:txBody>
      </p:sp>
      <p:sp>
        <p:nvSpPr>
          <p:cNvPr id="65" name="Rectangle 64">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ental Care">
            <a:extLst>
              <a:ext uri="{FF2B5EF4-FFF2-40B4-BE49-F238E27FC236}">
                <a16:creationId xmlns:a16="http://schemas.microsoft.com/office/drawing/2014/main" id="{0F62A858-1976-41C3-B1A5-0819A26ACA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531" y="1749052"/>
            <a:ext cx="3356649" cy="3356649"/>
          </a:xfrm>
          <a:prstGeom prst="rect">
            <a:avLst/>
          </a:prstGeom>
          <a:effectLst/>
        </p:spPr>
      </p:pic>
      <p:pic>
        <p:nvPicPr>
          <p:cNvPr id="5" name="Audio 4">
            <a:hlinkClick r:id="" action="ppaction://media"/>
            <a:extLst>
              <a:ext uri="{FF2B5EF4-FFF2-40B4-BE49-F238E27FC236}">
                <a16:creationId xmlns:a16="http://schemas.microsoft.com/office/drawing/2014/main" id="{241FC686-88B8-934F-8F9E-3156E9000B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2162573"/>
      </p:ext>
    </p:extLst>
  </p:cSld>
  <p:clrMapOvr>
    <a:masterClrMapping/>
  </p:clrMapOvr>
  <mc:AlternateContent xmlns:mc="http://schemas.openxmlformats.org/markup-compatibility/2006" xmlns:p14="http://schemas.microsoft.com/office/powerpoint/2010/main">
    <mc:Choice Requires="p14">
      <p:transition spd="slow" p14:dur="2000" advTm="28103"/>
    </mc:Choice>
    <mc:Fallback xmlns="">
      <p:transition spd="slow" advTm="2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83568" y="1772816"/>
            <a:ext cx="7685045" cy="461665"/>
          </a:xfrm>
          <a:prstGeom prst="rect">
            <a:avLst/>
          </a:prstGeom>
        </p:spPr>
        <p:txBody>
          <a:bodyPr wrap="square">
            <a:spAutoFit/>
          </a:bodyPr>
          <a:lstStyle/>
          <a:p>
            <a:pPr lvl="0" defTabSz="457200" fontAlgn="base">
              <a:spcBef>
                <a:spcPct val="20000"/>
              </a:spcBef>
            </a:pPr>
            <a:r>
              <a:rPr lang="en-US" sz="2400" dirty="0">
                <a:solidFill>
                  <a:prstClr val="black"/>
                </a:solidFill>
                <a:latin typeface="Arial"/>
              </a:rPr>
              <a:t>​</a:t>
            </a:r>
          </a:p>
        </p:txBody>
      </p:sp>
      <p:sp>
        <p:nvSpPr>
          <p:cNvPr id="2" name="Rectangle 1">
            <a:extLst>
              <a:ext uri="{FF2B5EF4-FFF2-40B4-BE49-F238E27FC236}">
                <a16:creationId xmlns:a16="http://schemas.microsoft.com/office/drawing/2014/main" id="{5A7D82E4-6FFA-5349-B4D6-732129DDD118}"/>
              </a:ext>
            </a:extLst>
          </p:cNvPr>
          <p:cNvSpPr/>
          <p:nvPr/>
        </p:nvSpPr>
        <p:spPr>
          <a:xfrm>
            <a:off x="-233242" y="3822066"/>
            <a:ext cx="8856984" cy="2751522"/>
          </a:xfrm>
          <a:prstGeom prst="rect">
            <a:avLst/>
          </a:prstGeom>
        </p:spPr>
        <p:txBody>
          <a:bodyPr wrap="square">
            <a:spAutoFit/>
          </a:bodyPr>
          <a:lstStyle/>
          <a:p>
            <a:pPr marL="800100" lvl="1" indent="-342900" defTabSz="457200" fontAlgn="base">
              <a:spcBef>
                <a:spcPct val="20000"/>
              </a:spcBef>
              <a:buFont typeface="Arial" panose="020B0604020202020204" pitchFamily="34" charset="0"/>
              <a:buChar char="•"/>
            </a:pPr>
            <a:r>
              <a:rPr lang="en-GB" sz="2400" dirty="0">
                <a:solidFill>
                  <a:schemeClr val="dk1"/>
                </a:solidFill>
                <a:latin typeface="Arial"/>
                <a:cs typeface="Arial"/>
              </a:rPr>
              <a:t>Care providers are delivering more complex care for an increasing number of vulnerable and older people. These people are living longer and have complex health and social care needs.  </a:t>
            </a:r>
          </a:p>
          <a:p>
            <a:pPr marL="800100" lvl="1" indent="-342900" defTabSz="457200" fontAlgn="base">
              <a:spcBef>
                <a:spcPct val="20000"/>
              </a:spcBef>
              <a:buFont typeface="Arial" panose="020B0604020202020204" pitchFamily="34" charset="0"/>
              <a:buChar char="•"/>
            </a:pPr>
            <a:r>
              <a:rPr lang="en-GB" sz="2400" dirty="0">
                <a:solidFill>
                  <a:schemeClr val="dk1"/>
                </a:solidFill>
                <a:latin typeface="Arial"/>
                <a:cs typeface="Arial"/>
              </a:rPr>
              <a:t>Due to improvements in dental health, an increasing number of vulnerable and older people are keeping their own teeth for longer and need more complex dental care.</a:t>
            </a:r>
          </a:p>
        </p:txBody>
      </p:sp>
      <p:sp>
        <p:nvSpPr>
          <p:cNvPr id="3" name="Rectangle 2">
            <a:extLst>
              <a:ext uri="{FF2B5EF4-FFF2-40B4-BE49-F238E27FC236}">
                <a16:creationId xmlns:a16="http://schemas.microsoft.com/office/drawing/2014/main" id="{9CB7A0AF-73A7-224A-AB00-F22F82504859}"/>
              </a:ext>
            </a:extLst>
          </p:cNvPr>
          <p:cNvSpPr/>
          <p:nvPr/>
        </p:nvSpPr>
        <p:spPr>
          <a:xfrm>
            <a:off x="-108520" y="908720"/>
            <a:ext cx="8712968" cy="2741776"/>
          </a:xfrm>
          <a:prstGeom prst="rect">
            <a:avLst/>
          </a:prstGeom>
        </p:spPr>
        <p:txBody>
          <a:bodyPr wrap="square">
            <a:spAutoFit/>
          </a:bodyPr>
          <a:lstStyle/>
          <a:p>
            <a:pPr marL="800100" lvl="1" indent="-342900" defTabSz="457200" fontAlgn="base">
              <a:spcBef>
                <a:spcPct val="20000"/>
              </a:spcBef>
              <a:buFont typeface="Arial" panose="020B0604020202020204" pitchFamily="34" charset="0"/>
              <a:buChar char="•"/>
            </a:pPr>
            <a:r>
              <a:rPr lang="en-US" sz="2400" dirty="0">
                <a:latin typeface="Arial" panose="020B0604020202020204" pitchFamily="34" charset="0"/>
                <a:cs typeface="Arial" panose="020B0604020202020204" pitchFamily="34" charset="0"/>
              </a:rPr>
              <a:t>Support for good oral and dental care is an essential part of promoting health and quality of life for vulnerable people and people with learning disabilities (Daly et al 2013) </a:t>
            </a:r>
          </a:p>
          <a:p>
            <a:pPr marL="800100" lvl="1" indent="-342900">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ea typeface="Arial"/>
                <a:cs typeface="Arial" panose="020B0604020202020204" pitchFamily="34" charset="0"/>
                <a:sym typeface="Arial"/>
              </a:rPr>
              <a:t>Good oral health enables people to communicate effectively </a:t>
            </a:r>
          </a:p>
          <a:p>
            <a:pPr marL="800100" lvl="1" indent="-342900">
              <a:spcBef>
                <a:spcPts val="480"/>
              </a:spcBef>
              <a:buClr>
                <a:schemeClr val="dk1"/>
              </a:buClr>
              <a:buSzPts val="24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sym typeface="Arial"/>
              </a:rPr>
              <a:t>Helps in ability to eat and enjoy a variety of foods</a:t>
            </a:r>
          </a:p>
        </p:txBody>
      </p:sp>
      <p:sp>
        <p:nvSpPr>
          <p:cNvPr id="7" name="TextBox 6">
            <a:extLst>
              <a:ext uri="{FF2B5EF4-FFF2-40B4-BE49-F238E27FC236}">
                <a16:creationId xmlns:a16="http://schemas.microsoft.com/office/drawing/2014/main" id="{EF1C68F7-A16B-4F08-88AA-8AE0D1BB66CA}"/>
              </a:ext>
            </a:extLst>
          </p:cNvPr>
          <p:cNvSpPr txBox="1"/>
          <p:nvPr/>
        </p:nvSpPr>
        <p:spPr>
          <a:xfrm>
            <a:off x="323528" y="214710"/>
            <a:ext cx="8280920" cy="584775"/>
          </a:xfrm>
          <a:prstGeom prst="rect">
            <a:avLst/>
          </a:prstGeom>
          <a:solidFill>
            <a:srgbClr val="CC0099"/>
          </a:solidFill>
        </p:spPr>
        <p:txBody>
          <a:bodyPr wrap="square">
            <a:spAutoFit/>
          </a:bodyPr>
          <a:lstStyle/>
          <a:p>
            <a:pPr algn="ctr">
              <a:spcBef>
                <a:spcPts val="1200"/>
              </a:spcBef>
              <a:spcAft>
                <a:spcPts val="1200"/>
              </a:spcAft>
            </a:pPr>
            <a:r>
              <a:rPr lang="en-US" sz="3200" b="1" dirty="0">
                <a:solidFill>
                  <a:schemeClr val="bg1"/>
                </a:solidFill>
                <a:latin typeface="Arial" panose="020B0604020202020204" pitchFamily="34" charset="0"/>
                <a:cs typeface="Arial" panose="020B0604020202020204" pitchFamily="34" charset="0"/>
              </a:rPr>
              <a:t>Why bother with mouth care?</a:t>
            </a:r>
            <a:endParaRPr lang="en-GB" sz="3200" b="1" dirty="0">
              <a:solidFill>
                <a:schemeClr val="bg1"/>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DE3BFF9-1EA6-CE47-BF1E-35DA4569BC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46837075"/>
      </p:ext>
    </p:extLst>
  </p:cSld>
  <p:clrMapOvr>
    <a:masterClrMapping/>
  </p:clrMapOvr>
  <mc:AlternateContent xmlns:mc="http://schemas.openxmlformats.org/markup-compatibility/2006" xmlns:p14="http://schemas.microsoft.com/office/powerpoint/2010/main">
    <mc:Choice Requires="p14">
      <p:transition spd="slow" p14:dur="2000" advTm="48399"/>
    </mc:Choice>
    <mc:Fallback xmlns="">
      <p:transition spd="slow" advTm="4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123728" y="1298300"/>
            <a:ext cx="4281896" cy="4479045"/>
          </a:xfrm>
          <a:prstGeom prst="rect">
            <a:avLst/>
          </a:prstGeom>
          <a:solidFill>
            <a:srgbClr val="FF00FF"/>
          </a:solidFill>
        </p:spPr>
      </p:pic>
      <p:sp>
        <p:nvSpPr>
          <p:cNvPr id="3" name="TextBox 2"/>
          <p:cNvSpPr txBox="1"/>
          <p:nvPr/>
        </p:nvSpPr>
        <p:spPr>
          <a:xfrm>
            <a:off x="297172" y="1493255"/>
            <a:ext cx="2752570" cy="369332"/>
          </a:xfrm>
          <a:prstGeom prst="rect">
            <a:avLst/>
          </a:prstGeom>
          <a:solidFill>
            <a:srgbClr val="FF99CC"/>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No broken fillings</a:t>
            </a:r>
            <a:endParaRPr lang="en-GB"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862551" y="1632066"/>
            <a:ext cx="785553" cy="369332"/>
          </a:xfrm>
          <a:prstGeom prst="rect">
            <a:avLst/>
          </a:prstGeom>
          <a:noFill/>
        </p:spPr>
        <p:txBody>
          <a:bodyPr wrap="square" rtlCol="0">
            <a:spAutoFit/>
          </a:bodyPr>
          <a:lstStyle/>
          <a:p>
            <a:endParaRPr lang="en-GB"/>
          </a:p>
        </p:txBody>
      </p:sp>
      <p:sp>
        <p:nvSpPr>
          <p:cNvPr id="5" name="TextBox 4"/>
          <p:cNvSpPr txBox="1"/>
          <p:nvPr/>
        </p:nvSpPr>
        <p:spPr>
          <a:xfrm>
            <a:off x="6199992" y="4778732"/>
            <a:ext cx="2431190" cy="646331"/>
          </a:xfrm>
          <a:prstGeom prst="rect">
            <a:avLst/>
          </a:prstGeom>
          <a:solidFill>
            <a:srgbClr val="FF99CC"/>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Mouth that is moist with saliva</a:t>
            </a:r>
            <a:endParaRPr lang="en-GB"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6853340" y="3150523"/>
            <a:ext cx="2039140" cy="646331"/>
          </a:xfrm>
          <a:prstGeom prst="rect">
            <a:avLst/>
          </a:prstGeom>
          <a:solidFill>
            <a:srgbClr val="FF99CC"/>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Dentures are clean and fit well</a:t>
            </a:r>
            <a:endParaRPr lang="en-GB"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2208591" y="5928777"/>
            <a:ext cx="4046736" cy="646331"/>
          </a:xfrm>
          <a:prstGeom prst="rect">
            <a:avLst/>
          </a:prstGeom>
          <a:solidFill>
            <a:srgbClr val="FF99CC"/>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No mouth ulcers or undiagnosed  red or white patches  </a:t>
            </a:r>
            <a:endParaRPr lang="en-GB"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6067574" y="1298300"/>
            <a:ext cx="2696027" cy="923330"/>
          </a:xfrm>
          <a:prstGeom prst="rect">
            <a:avLst/>
          </a:prstGeom>
          <a:solidFill>
            <a:srgbClr val="FF99CC"/>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The gums, tongue and cheeks are healthy not reddened or swollen </a:t>
            </a:r>
            <a:endParaRPr lang="en-GB"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535771" y="788586"/>
            <a:ext cx="1477587" cy="646331"/>
          </a:xfrm>
          <a:prstGeom prst="rect">
            <a:avLst/>
          </a:prstGeom>
          <a:solidFill>
            <a:srgbClr val="FF99CC"/>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The mouth is clean</a:t>
            </a:r>
            <a:endParaRPr lang="en-GB"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30445" y="3105833"/>
            <a:ext cx="1660120" cy="646331"/>
          </a:xfrm>
          <a:prstGeom prst="rect">
            <a:avLst/>
          </a:prstGeom>
          <a:solidFill>
            <a:srgbClr val="FF99CC"/>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No tooth decay</a:t>
            </a:r>
            <a:endParaRPr lang="en-GB"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003244" y="5101898"/>
            <a:ext cx="1340427" cy="369332"/>
          </a:xfrm>
          <a:prstGeom prst="rect">
            <a:avLst/>
          </a:prstGeom>
          <a:solidFill>
            <a:srgbClr val="FF99CC"/>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 pain</a:t>
            </a:r>
            <a:endParaRPr lang="en-GB"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3401067" y="2951946"/>
            <a:ext cx="1746997"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Healthy Mouth</a:t>
            </a:r>
            <a:endParaRPr lang="en-GB" sz="28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217D0CB-B298-4A2A-A901-F563899ABDA2}"/>
              </a:ext>
            </a:extLst>
          </p:cNvPr>
          <p:cNvSpPr txBox="1"/>
          <p:nvPr/>
        </p:nvSpPr>
        <p:spPr>
          <a:xfrm>
            <a:off x="179512" y="107921"/>
            <a:ext cx="8712968" cy="584775"/>
          </a:xfrm>
          <a:prstGeom prst="rect">
            <a:avLst/>
          </a:prstGeom>
          <a:solidFill>
            <a:srgbClr val="CC0099"/>
          </a:solid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 Healthy Mouth</a:t>
            </a:r>
            <a:endParaRPr lang="en-GB" sz="3200" b="1" dirty="0">
              <a:solidFill>
                <a:schemeClr val="bg1"/>
              </a:solidFill>
              <a:latin typeface="Arial" panose="020B0604020202020204" pitchFamily="34" charset="0"/>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E662791F-7003-D546-ADF3-52ECC4E327F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583270954"/>
      </p:ext>
    </p:extLst>
  </p:cSld>
  <p:clrMapOvr>
    <a:masterClrMapping/>
  </p:clrMapOvr>
  <mc:AlternateContent xmlns:mc="http://schemas.openxmlformats.org/markup-compatibility/2006" xmlns:p14="http://schemas.microsoft.com/office/powerpoint/2010/main">
    <mc:Choice Requires="p14">
      <p:transition spd="slow" p14:dur="2000" advTm="57051"/>
    </mc:Choice>
    <mc:Fallback xmlns="">
      <p:transition spd="slow" advTm="5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03"/>
            <a:ext cx="8229600" cy="878241"/>
          </a:xfrm>
          <a:solidFill>
            <a:srgbClr val="CC0099"/>
          </a:solidFill>
        </p:spPr>
        <p:txBody>
          <a:bodyPr anchor="ctr">
            <a:normAutofit/>
          </a:bodyPr>
          <a:lstStyle/>
          <a:p>
            <a:r>
              <a:rPr lang="en-US" b="1" dirty="0">
                <a:solidFill>
                  <a:schemeClr val="bg1"/>
                </a:solidFill>
              </a:rPr>
              <a:t>Good Oral Health </a:t>
            </a:r>
          </a:p>
        </p:txBody>
      </p:sp>
      <p:sp>
        <p:nvSpPr>
          <p:cNvPr id="3" name="Content Placeholder 2"/>
          <p:cNvSpPr>
            <a:spLocks noGrp="1"/>
          </p:cNvSpPr>
          <p:nvPr>
            <p:ph sz="half" idx="1"/>
          </p:nvPr>
        </p:nvSpPr>
        <p:spPr>
          <a:xfrm>
            <a:off x="457200" y="1417638"/>
            <a:ext cx="4474840" cy="5165724"/>
          </a:xfrm>
        </p:spPr>
        <p:txBody>
          <a:bodyPr>
            <a:normAutofit fontScale="85000" lnSpcReduction="10000"/>
          </a:bodyPr>
          <a:lstStyle/>
          <a:p>
            <a:pPr>
              <a:lnSpc>
                <a:spcPct val="110000"/>
              </a:lnSpc>
              <a:spcBef>
                <a:spcPts val="600"/>
              </a:spcBef>
              <a:spcAft>
                <a:spcPts val="600"/>
              </a:spcAft>
            </a:pPr>
            <a:r>
              <a:rPr lang="en-US" dirty="0">
                <a:latin typeface="Arial" panose="020B0604020202020204" pitchFamily="34" charset="0"/>
                <a:cs typeface="Arial" panose="020B0604020202020204" pitchFamily="34" charset="0"/>
              </a:rPr>
              <a:t>Good oral health is the absence of pain and disease with the ability to eat, drink and communicate which is important for quality of life</a:t>
            </a:r>
          </a:p>
          <a:p>
            <a:pPr>
              <a:lnSpc>
                <a:spcPct val="110000"/>
              </a:lnSpc>
              <a:spcBef>
                <a:spcPts val="600"/>
              </a:spcBef>
              <a:spcAft>
                <a:spcPts val="600"/>
              </a:spcAft>
            </a:pPr>
            <a:r>
              <a:rPr lang="en-US" dirty="0">
                <a:latin typeface="Arial" panose="020B0604020202020204" pitchFamily="34" charset="0"/>
                <a:cs typeface="Arial" panose="020B0604020202020204" pitchFamily="34" charset="0"/>
              </a:rPr>
              <a:t>Good oral health is important for people’s dignity</a:t>
            </a:r>
          </a:p>
          <a:p>
            <a:pPr>
              <a:lnSpc>
                <a:spcPct val="110000"/>
              </a:lnSpc>
              <a:spcBef>
                <a:spcPts val="600"/>
              </a:spcBef>
              <a:spcAft>
                <a:spcPts val="600"/>
              </a:spcAft>
            </a:pPr>
            <a:r>
              <a:rPr lang="en-US" dirty="0">
                <a:latin typeface="Arial" panose="020B0604020202020204" pitchFamily="34" charset="0"/>
                <a:cs typeface="Arial" panose="020B0604020202020204" pitchFamily="34" charset="0"/>
              </a:rPr>
              <a:t>Poor oral health can lead to dehydration and malnutrition for clients, resulting in poor health outcomes.</a:t>
            </a:r>
          </a:p>
          <a:p>
            <a:pPr>
              <a:lnSpc>
                <a:spcPct val="90000"/>
              </a:lnSpc>
            </a:pPr>
            <a:endParaRPr lang="en-GB" sz="2400" dirty="0"/>
          </a:p>
        </p:txBody>
      </p:sp>
      <p:pic>
        <p:nvPicPr>
          <p:cNvPr id="6" name="Graphic 5" descr="Dental Care">
            <a:extLst>
              <a:ext uri="{FF2B5EF4-FFF2-40B4-BE49-F238E27FC236}">
                <a16:creationId xmlns:a16="http://schemas.microsoft.com/office/drawing/2014/main" id="{A327734F-3863-473A-AEA4-8D8519C024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6968" y="2492896"/>
            <a:ext cx="3059832" cy="3059832"/>
          </a:xfrm>
          <a:prstGeom prst="rect">
            <a:avLst/>
          </a:prstGeom>
        </p:spPr>
      </p:pic>
      <p:pic>
        <p:nvPicPr>
          <p:cNvPr id="4" name="Audio 3">
            <a:hlinkClick r:id="" action="ppaction://media"/>
            <a:extLst>
              <a:ext uri="{FF2B5EF4-FFF2-40B4-BE49-F238E27FC236}">
                <a16:creationId xmlns:a16="http://schemas.microsoft.com/office/drawing/2014/main" id="{21A77C7F-3454-474C-A701-F6B09DD861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76854987"/>
      </p:ext>
    </p:extLst>
  </p:cSld>
  <p:clrMapOvr>
    <a:masterClrMapping/>
  </p:clrMapOvr>
  <mc:AlternateContent xmlns:mc="http://schemas.openxmlformats.org/markup-compatibility/2006" xmlns:p14="http://schemas.microsoft.com/office/powerpoint/2010/main">
    <mc:Choice Requires="p14">
      <p:transition spd="slow" p14:dur="2000" advTm="21624"/>
    </mc:Choice>
    <mc:Fallback xmlns="">
      <p:transition spd="slow" advTm="2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xCMMC.nhs.uk\UserData$\Redir\Sue.Hodgkiss\documents\SHodgkiss\Sue Hodgkiss\Mouth Care Matters\Pictures -images-logos\Smiles better kit.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0163" y="2294874"/>
            <a:ext cx="1814896" cy="2430270"/>
          </a:xfrm>
          <a:prstGeom prst="rect">
            <a:avLst/>
          </a:prstGeom>
          <a:noFill/>
          <a:ln>
            <a:no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901" y="215900"/>
            <a:ext cx="8678372" cy="6309443"/>
          </a:xfrm>
          <a:prstGeom prst="rect">
            <a:avLst/>
          </a:prstGeom>
        </p:spPr>
      </p:pic>
      <p:pic>
        <p:nvPicPr>
          <p:cNvPr id="10" name="Audio 9">
            <a:hlinkClick r:id="" action="ppaction://media"/>
            <a:extLst>
              <a:ext uri="{FF2B5EF4-FFF2-40B4-BE49-F238E27FC236}">
                <a16:creationId xmlns:a16="http://schemas.microsoft.com/office/drawing/2014/main" id="{0A2F5720-913A-C449-B235-6AA89E3A59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63960736"/>
      </p:ext>
    </p:extLst>
  </p:cSld>
  <p:clrMapOvr>
    <a:masterClrMapping/>
  </p:clrMapOvr>
  <mc:AlternateContent xmlns:mc="http://schemas.openxmlformats.org/markup-compatibility/2006" xmlns:p14="http://schemas.microsoft.com/office/powerpoint/2010/main">
    <mc:Choice Requires="p14">
      <p:transition spd="slow" p14:dur="2000" advTm="53135"/>
    </mc:Choice>
    <mc:Fallback xmlns="">
      <p:transition spd="slow" advTm="5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0099"/>
          </a:solidFill>
        </p:spPr>
        <p:txBody>
          <a:bodyPr>
            <a:normAutofit/>
          </a:bodyPr>
          <a:lstStyle/>
          <a:p>
            <a:r>
              <a:rPr lang="en-US" sz="3600" b="1" dirty="0">
                <a:solidFill>
                  <a:schemeClr val="bg1"/>
                </a:solidFill>
                <a:latin typeface="Arial" panose="020B0604020202020204" pitchFamily="34" charset="0"/>
                <a:cs typeface="Arial" panose="020B0604020202020204" pitchFamily="34" charset="0"/>
              </a:rPr>
              <a:t>Whose role is mouth care?</a:t>
            </a:r>
            <a:endParaRPr lang="en-GB" sz="3600" b="1" dirty="0">
              <a:solidFill>
                <a:schemeClr val="bg1"/>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6"/>
          <a:stretch>
            <a:fillRect/>
          </a:stretch>
        </p:blipFill>
        <p:spPr>
          <a:xfrm>
            <a:off x="1183636" y="1453936"/>
            <a:ext cx="6776728" cy="5347708"/>
          </a:xfrm>
          <a:prstGeom prst="rect">
            <a:avLst/>
          </a:prstGeom>
        </p:spPr>
      </p:pic>
      <p:sp>
        <p:nvSpPr>
          <p:cNvPr id="3" name="TextBox 2"/>
          <p:cNvSpPr txBox="1"/>
          <p:nvPr/>
        </p:nvSpPr>
        <p:spPr>
          <a:xfrm>
            <a:off x="3203848" y="3342960"/>
            <a:ext cx="2952328" cy="1569660"/>
          </a:xfrm>
          <a:prstGeom prst="rect">
            <a:avLst/>
          </a:prstGeom>
          <a:solidFill>
            <a:srgbClr val="FF00FF"/>
          </a:solid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Anybody who is looking after another’s      personal needs</a:t>
            </a:r>
          </a:p>
        </p:txBody>
      </p:sp>
      <p:pic>
        <p:nvPicPr>
          <p:cNvPr id="5" name="Audio 4">
            <a:hlinkClick r:id="" action="ppaction://media"/>
            <a:extLst>
              <a:ext uri="{FF2B5EF4-FFF2-40B4-BE49-F238E27FC236}">
                <a16:creationId xmlns:a16="http://schemas.microsoft.com/office/drawing/2014/main" id="{2E6D8936-47C4-8E4D-8B6E-7BEC23C0E2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12345905"/>
      </p:ext>
    </p:extLst>
  </p:cSld>
  <p:clrMapOvr>
    <a:masterClrMapping/>
  </p:clrMapOvr>
  <mc:AlternateContent xmlns:mc="http://schemas.openxmlformats.org/markup-compatibility/2006" xmlns:p14="http://schemas.microsoft.com/office/powerpoint/2010/main">
    <mc:Choice Requires="p14">
      <p:transition spd="slow" p14:dur="2000" advTm="8280"/>
    </mc:Choice>
    <mc:Fallback xmlns="">
      <p:transition spd="slow" advTm="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orizontal Scroll 2">
            <a:extLst>
              <a:ext uri="{FF2B5EF4-FFF2-40B4-BE49-F238E27FC236}">
                <a16:creationId xmlns:a16="http://schemas.microsoft.com/office/drawing/2014/main" id="{0946AE8E-8E09-B84A-ADCE-E939455B4FF6}"/>
              </a:ext>
            </a:extLst>
          </p:cNvPr>
          <p:cNvSpPr/>
          <p:nvPr/>
        </p:nvSpPr>
        <p:spPr>
          <a:xfrm>
            <a:off x="-11958" y="0"/>
            <a:ext cx="9144000" cy="1219088"/>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bg1"/>
                </a:solidFill>
                <a:latin typeface="Arial" panose="020B0604020202020204" pitchFamily="34" charset="0"/>
                <a:ea typeface="+mj-ea"/>
                <a:cs typeface="Arial" panose="020B0604020202020204" pitchFamily="34" charset="0"/>
              </a:rPr>
              <a:t>Health Care Roles in mouth care                               and oral health may include:</a:t>
            </a:r>
          </a:p>
        </p:txBody>
      </p:sp>
      <p:sp>
        <p:nvSpPr>
          <p:cNvPr id="2" name="Rectangle 1"/>
          <p:cNvSpPr/>
          <p:nvPr/>
        </p:nvSpPr>
        <p:spPr>
          <a:xfrm>
            <a:off x="132040" y="1412776"/>
            <a:ext cx="8879920" cy="5184576"/>
          </a:xfrm>
          <a:prstGeom prst="rect">
            <a:avLst/>
          </a:prstGeom>
        </p:spPr>
        <p:txBody>
          <a:bodyPr vert="horz" lIns="91440" tIns="45720" rIns="91440" bIns="45720" rtlCol="0">
            <a:noAutofit/>
          </a:bodyPr>
          <a:lstStyle/>
          <a:p>
            <a:pPr>
              <a:spcBef>
                <a:spcPts val="400"/>
              </a:spcBef>
              <a:spcAft>
                <a:spcPts val="400"/>
              </a:spcAft>
            </a:pPr>
            <a:r>
              <a:rPr lang="en-US" sz="2000" b="1" dirty="0">
                <a:solidFill>
                  <a:srgbClr val="CC0099"/>
                </a:solidFill>
                <a:latin typeface="Arial" panose="020B0604020202020204" pitchFamily="34" charset="0"/>
                <a:cs typeface="Arial" panose="020B0604020202020204" pitchFamily="34" charset="0"/>
              </a:rPr>
              <a:t>Care Staff: </a:t>
            </a:r>
            <a:r>
              <a:rPr lang="en-US" sz="2000" dirty="0">
                <a:latin typeface="Arial" panose="020B0604020202020204" pitchFamily="34" charset="0"/>
                <a:cs typeface="Arial" panose="020B0604020202020204" pitchFamily="34" charset="0"/>
              </a:rPr>
              <a:t>Carrying out mouth care assessments, recording personal oral care needs and assisting or providing mouth care to meet those oral health needs</a:t>
            </a:r>
          </a:p>
          <a:p>
            <a:pPr>
              <a:spcBef>
                <a:spcPts val="400"/>
              </a:spcBef>
              <a:spcAft>
                <a:spcPts val="400"/>
              </a:spcAft>
            </a:pPr>
            <a:r>
              <a:rPr lang="en-US" sz="2000" b="1" dirty="0">
                <a:solidFill>
                  <a:srgbClr val="CC0099"/>
                </a:solidFill>
                <a:latin typeface="Arial" panose="020B0604020202020204" pitchFamily="34" charset="0"/>
                <a:cs typeface="Arial" panose="020B0604020202020204" pitchFamily="34" charset="0"/>
              </a:rPr>
              <a:t>Doctors:  </a:t>
            </a:r>
            <a:r>
              <a:rPr lang="en-US" sz="2000" dirty="0">
                <a:latin typeface="Arial" panose="020B0604020202020204" pitchFamily="34" charset="0"/>
                <a:cs typeface="Arial" panose="020B0604020202020204" pitchFamily="34" charset="0"/>
              </a:rPr>
              <a:t>Diagnosing and prescribing for oral conditions such as ulcers and oral thrush</a:t>
            </a:r>
          </a:p>
          <a:p>
            <a:pPr>
              <a:spcBef>
                <a:spcPts val="400"/>
              </a:spcBef>
              <a:spcAft>
                <a:spcPts val="400"/>
              </a:spcAft>
            </a:pPr>
            <a:r>
              <a:rPr lang="en-US" sz="2000" b="1" dirty="0">
                <a:solidFill>
                  <a:srgbClr val="CC0099"/>
                </a:solidFill>
                <a:latin typeface="Arial" panose="020B0604020202020204" pitchFamily="34" charset="0"/>
                <a:cs typeface="Arial" panose="020B0604020202020204" pitchFamily="34" charset="0"/>
              </a:rPr>
              <a:t>Speech and language therapist (</a:t>
            </a:r>
            <a:r>
              <a:rPr lang="en-US" sz="2000" b="1" dirty="0" err="1">
                <a:solidFill>
                  <a:srgbClr val="CC0099"/>
                </a:solidFill>
                <a:latin typeface="Arial" panose="020B0604020202020204" pitchFamily="34" charset="0"/>
                <a:cs typeface="Arial" panose="020B0604020202020204" pitchFamily="34" charset="0"/>
              </a:rPr>
              <a:t>SaLT</a:t>
            </a:r>
            <a:r>
              <a:rPr lang="en-US" sz="2000" b="1" dirty="0">
                <a:solidFill>
                  <a:srgbClr val="CC0099"/>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Providing mouth care advice for high risk dysphagia patients</a:t>
            </a:r>
          </a:p>
          <a:p>
            <a:pPr>
              <a:spcBef>
                <a:spcPts val="400"/>
              </a:spcBef>
              <a:spcAft>
                <a:spcPts val="400"/>
              </a:spcAft>
            </a:pPr>
            <a:r>
              <a:rPr lang="en-US" sz="2000" b="1" dirty="0">
                <a:solidFill>
                  <a:srgbClr val="CC0099"/>
                </a:solidFill>
                <a:latin typeface="Arial" panose="020B0604020202020204" pitchFamily="34" charset="0"/>
                <a:cs typeface="Arial" panose="020B0604020202020204" pitchFamily="34" charset="0"/>
              </a:rPr>
              <a:t>Dietetics team: </a:t>
            </a:r>
            <a:r>
              <a:rPr lang="en-US" sz="2000" dirty="0">
                <a:latin typeface="Arial" panose="020B0604020202020204" pitchFamily="34" charset="0"/>
                <a:cs typeface="Arial" panose="020B0604020202020204" pitchFamily="34" charset="0"/>
              </a:rPr>
              <a:t>Giving nutritional advice taking into account oral health</a:t>
            </a:r>
          </a:p>
          <a:p>
            <a:pPr>
              <a:spcBef>
                <a:spcPts val="400"/>
              </a:spcBef>
              <a:spcAft>
                <a:spcPts val="400"/>
              </a:spcAft>
            </a:pPr>
            <a:r>
              <a:rPr lang="en-US" sz="2000" b="1" dirty="0">
                <a:solidFill>
                  <a:srgbClr val="CC0099"/>
                </a:solidFill>
                <a:latin typeface="Arial" panose="020B0604020202020204" pitchFamily="34" charset="0"/>
                <a:cs typeface="Arial" panose="020B0604020202020204" pitchFamily="34" charset="0"/>
              </a:rPr>
              <a:t>Occupational therapists (OT):  </a:t>
            </a:r>
            <a:r>
              <a:rPr lang="en-US" sz="2000" dirty="0">
                <a:latin typeface="Arial" panose="020B0604020202020204" pitchFamily="34" charset="0"/>
                <a:cs typeface="Arial" panose="020B0604020202020204" pitchFamily="34" charset="0"/>
              </a:rPr>
              <a:t>Helping to advise and/or create aids for toothbrushes for patients with </a:t>
            </a:r>
            <a:r>
              <a:rPr lang="en-GB" sz="2000" dirty="0">
                <a:latin typeface="Arial" panose="020B0604020202020204" pitchFamily="34" charset="0"/>
                <a:cs typeface="Arial" panose="020B0604020202020204" pitchFamily="34" charset="0"/>
              </a:rPr>
              <a:t>physical disabilities</a:t>
            </a:r>
          </a:p>
          <a:p>
            <a:pPr>
              <a:spcBef>
                <a:spcPts val="400"/>
              </a:spcBef>
              <a:spcAft>
                <a:spcPts val="400"/>
              </a:spcAft>
            </a:pPr>
            <a:r>
              <a:rPr lang="en-US" sz="2000" b="1" dirty="0">
                <a:solidFill>
                  <a:srgbClr val="CC0099"/>
                </a:solidFill>
                <a:latin typeface="Arial" panose="020B0604020202020204" pitchFamily="34" charset="0"/>
                <a:cs typeface="Arial" panose="020B0604020202020204" pitchFamily="34" charset="0"/>
              </a:rPr>
              <a:t>Pharmacists: </a:t>
            </a:r>
            <a:r>
              <a:rPr lang="en-US" sz="2000" dirty="0">
                <a:latin typeface="Arial" panose="020B0604020202020204" pitchFamily="34" charset="0"/>
                <a:cs typeface="Arial" panose="020B0604020202020204" pitchFamily="34" charset="0"/>
              </a:rPr>
              <a:t>Advising patients/carers on drug related oral problems including dry mouth</a:t>
            </a:r>
          </a:p>
          <a:p>
            <a:pPr>
              <a:spcBef>
                <a:spcPts val="400"/>
              </a:spcBef>
              <a:spcAft>
                <a:spcPts val="400"/>
              </a:spcAft>
            </a:pPr>
            <a:r>
              <a:rPr lang="en-US" sz="2000" b="1" dirty="0">
                <a:solidFill>
                  <a:srgbClr val="CC0099"/>
                </a:solidFill>
                <a:latin typeface="Arial" panose="020B0604020202020204" pitchFamily="34" charset="0"/>
                <a:cs typeface="Arial" panose="020B0604020202020204" pitchFamily="34" charset="0"/>
              </a:rPr>
              <a:t>Physiotherapists: </a:t>
            </a:r>
            <a:r>
              <a:rPr lang="en-US" sz="2000" dirty="0">
                <a:latin typeface="Arial" panose="020B0604020202020204" pitchFamily="34" charset="0"/>
                <a:cs typeface="Arial" panose="020B0604020202020204" pitchFamily="34" charset="0"/>
              </a:rPr>
              <a:t>This role can involve looking in the mouth and will make other teams aware of poor </a:t>
            </a:r>
            <a:r>
              <a:rPr lang="en-GB" sz="2000" dirty="0">
                <a:latin typeface="Arial" panose="020B0604020202020204" pitchFamily="34" charset="0"/>
                <a:cs typeface="Arial" panose="020B0604020202020204" pitchFamily="34" charset="0"/>
              </a:rPr>
              <a:t>mouth conditions</a:t>
            </a:r>
          </a:p>
        </p:txBody>
      </p:sp>
      <p:pic>
        <p:nvPicPr>
          <p:cNvPr id="5" name="Audio 4">
            <a:hlinkClick r:id="" action="ppaction://media"/>
            <a:extLst>
              <a:ext uri="{FF2B5EF4-FFF2-40B4-BE49-F238E27FC236}">
                <a16:creationId xmlns:a16="http://schemas.microsoft.com/office/drawing/2014/main" id="{154E4937-0775-F44A-AA36-53EE18070A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933161"/>
      </p:ext>
    </p:extLst>
  </p:cSld>
  <p:clrMapOvr>
    <a:masterClrMapping/>
  </p:clrMapOvr>
  <mc:AlternateContent xmlns:mc="http://schemas.openxmlformats.org/markup-compatibility/2006" xmlns:p14="http://schemas.microsoft.com/office/powerpoint/2010/main">
    <mc:Choice Requires="p14">
      <p:transition spd="slow" p14:dur="2000" advTm="60156"/>
    </mc:Choice>
    <mc:Fallback xmlns="">
      <p:transition spd="slow" advTm="6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19.9"/>
</p:tagLst>
</file>

<file path=ppt/tags/tag10.xml><?xml version="1.0" encoding="utf-8"?>
<p:tagLst xmlns:a="http://schemas.openxmlformats.org/drawingml/2006/main" xmlns:r="http://schemas.openxmlformats.org/officeDocument/2006/relationships" xmlns:p="http://schemas.openxmlformats.org/presentationml/2006/main">
  <p:tag name="TIMING" val="|2.8"/>
</p:tagLst>
</file>

<file path=ppt/tags/tag11.xml><?xml version="1.0" encoding="utf-8"?>
<p:tagLst xmlns:a="http://schemas.openxmlformats.org/drawingml/2006/main" xmlns:r="http://schemas.openxmlformats.org/officeDocument/2006/relationships" xmlns:p="http://schemas.openxmlformats.org/presentationml/2006/main">
  <p:tag name="TIMING" val="|5.7"/>
</p:tagLst>
</file>

<file path=ppt/tags/tag12.xml><?xml version="1.0" encoding="utf-8"?>
<p:tagLst xmlns:a="http://schemas.openxmlformats.org/drawingml/2006/main" xmlns:r="http://schemas.openxmlformats.org/officeDocument/2006/relationships" xmlns:p="http://schemas.openxmlformats.org/presentationml/2006/main">
  <p:tag name="TIMING" val="|20.1|38"/>
</p:tagLst>
</file>

<file path=ppt/tags/tag13.xml><?xml version="1.0" encoding="utf-8"?>
<p:tagLst xmlns:a="http://schemas.openxmlformats.org/drawingml/2006/main" xmlns:r="http://schemas.openxmlformats.org/officeDocument/2006/relationships" xmlns:p="http://schemas.openxmlformats.org/presentationml/2006/main">
  <p:tag name="TIMING" val="|8.6|62"/>
</p:tagLst>
</file>

<file path=ppt/tags/tag14.xml><?xml version="1.0" encoding="utf-8"?>
<p:tagLst xmlns:a="http://schemas.openxmlformats.org/drawingml/2006/main" xmlns:r="http://schemas.openxmlformats.org/officeDocument/2006/relationships" xmlns:p="http://schemas.openxmlformats.org/presentationml/2006/main">
  <p:tag name="TIMING" val="|18.6|10|6.8"/>
</p:tagLst>
</file>

<file path=ppt/tags/tag15.xml><?xml version="1.0" encoding="utf-8"?>
<p:tagLst xmlns:a="http://schemas.openxmlformats.org/drawingml/2006/main" xmlns:r="http://schemas.openxmlformats.org/officeDocument/2006/relationships" xmlns:p="http://schemas.openxmlformats.org/presentationml/2006/main">
  <p:tag name="TIMING" val="|15.1"/>
</p:tagLst>
</file>

<file path=ppt/tags/tag2.xml><?xml version="1.0" encoding="utf-8"?>
<p:tagLst xmlns:a="http://schemas.openxmlformats.org/drawingml/2006/main" xmlns:r="http://schemas.openxmlformats.org/officeDocument/2006/relationships" xmlns:p="http://schemas.openxmlformats.org/presentationml/2006/main">
  <p:tag name="TIMING" val="|3.2|8.1|12.8|9.1|8.9|6|3.3"/>
</p:tagLst>
</file>

<file path=ppt/tags/tag3.xml><?xml version="1.0" encoding="utf-8"?>
<p:tagLst xmlns:a="http://schemas.openxmlformats.org/drawingml/2006/main" xmlns:r="http://schemas.openxmlformats.org/officeDocument/2006/relationships" xmlns:p="http://schemas.openxmlformats.org/presentationml/2006/main">
  <p:tag name="TIMING" val="|3.4"/>
</p:tagLst>
</file>

<file path=ppt/tags/tag4.xml><?xml version="1.0" encoding="utf-8"?>
<p:tagLst xmlns:a="http://schemas.openxmlformats.org/drawingml/2006/main" xmlns:r="http://schemas.openxmlformats.org/officeDocument/2006/relationships" xmlns:p="http://schemas.openxmlformats.org/presentationml/2006/main">
  <p:tag name="TIMING" val="|4.3|10.5|6.7|8.7|5.8|7.9|7.6"/>
</p:tagLst>
</file>

<file path=ppt/tags/tag5.xml><?xml version="1.0" encoding="utf-8"?>
<p:tagLst xmlns:a="http://schemas.openxmlformats.org/drawingml/2006/main" xmlns:r="http://schemas.openxmlformats.org/officeDocument/2006/relationships" xmlns:p="http://schemas.openxmlformats.org/presentationml/2006/main">
  <p:tag name="TIMING" val="|5.7|55.1"/>
</p:tagLst>
</file>

<file path=ppt/tags/tag6.xml><?xml version="1.0" encoding="utf-8"?>
<p:tagLst xmlns:a="http://schemas.openxmlformats.org/drawingml/2006/main" xmlns:r="http://schemas.openxmlformats.org/officeDocument/2006/relationships" xmlns:p="http://schemas.openxmlformats.org/presentationml/2006/main">
  <p:tag name="TIMING" val="|6.8|11.9|32.1"/>
</p:tagLst>
</file>

<file path=ppt/tags/tag7.xml><?xml version="1.0" encoding="utf-8"?>
<p:tagLst xmlns:a="http://schemas.openxmlformats.org/drawingml/2006/main" xmlns:r="http://schemas.openxmlformats.org/officeDocument/2006/relationships" xmlns:p="http://schemas.openxmlformats.org/presentationml/2006/main">
  <p:tag name="TIMING" val="|3|28.2|10.8"/>
</p:tagLst>
</file>

<file path=ppt/tags/tag8.xml><?xml version="1.0" encoding="utf-8"?>
<p:tagLst xmlns:a="http://schemas.openxmlformats.org/drawingml/2006/main" xmlns:r="http://schemas.openxmlformats.org/officeDocument/2006/relationships" xmlns:p="http://schemas.openxmlformats.org/presentationml/2006/main">
  <p:tag name="TIMING" val="|4.5|21"/>
</p:tagLst>
</file>

<file path=ppt/tags/tag9.xml><?xml version="1.0" encoding="utf-8"?>
<p:tagLst xmlns:a="http://schemas.openxmlformats.org/drawingml/2006/main" xmlns:r="http://schemas.openxmlformats.org/officeDocument/2006/relationships" xmlns:p="http://schemas.openxmlformats.org/presentationml/2006/main">
  <p:tag name="TIMING" val="|14.9|1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3D6AE889C2134BA3EE32B9B3EE814A" ma:contentTypeVersion="13" ma:contentTypeDescription="Create a new document." ma:contentTypeScope="" ma:versionID="c1dd293b65aa48f3314a079286bd0acc">
  <xsd:schema xmlns:xsd="http://www.w3.org/2001/XMLSchema" xmlns:xs="http://www.w3.org/2001/XMLSchema" xmlns:p="http://schemas.microsoft.com/office/2006/metadata/properties" xmlns:ns3="c2975ffe-cf02-4485-8400-ba3c8005d69f" xmlns:ns4="bf0f04d0-53eb-4af7-837b-3567497ad448" targetNamespace="http://schemas.microsoft.com/office/2006/metadata/properties" ma:root="true" ma:fieldsID="8371ba57b19d84f82fd846e6fc2c7b6b" ns3:_="" ns4:_="">
    <xsd:import namespace="c2975ffe-cf02-4485-8400-ba3c8005d69f"/>
    <xsd:import namespace="bf0f04d0-53eb-4af7-837b-3567497ad44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75ffe-cf02-4485-8400-ba3c8005d6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0f04d0-53eb-4af7-837b-3567497ad4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B0E8CC-390F-4EAC-B071-08380234636A}">
  <ds:schemaRefs>
    <ds:schemaRef ds:uri="c2975ffe-cf02-4485-8400-ba3c8005d69f"/>
    <ds:schemaRef ds:uri="http://purl.org/dc/terms/"/>
    <ds:schemaRef ds:uri="http://schemas.microsoft.com/office/2006/metadata/properties"/>
    <ds:schemaRef ds:uri="http://www.w3.org/XML/1998/namespace"/>
    <ds:schemaRef ds:uri="bf0f04d0-53eb-4af7-837b-3567497ad448"/>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211FBC06-CF18-46FB-93F4-C947B0178F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75ffe-cf02-4485-8400-ba3c8005d69f"/>
    <ds:schemaRef ds:uri="bf0f04d0-53eb-4af7-837b-3567497ad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40EA0F-33AC-4C9D-8A70-E918785D26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1329</TotalTime>
  <Words>4128</Words>
  <Application>Microsoft Office PowerPoint</Application>
  <PresentationFormat>On-screen Show (4:3)</PresentationFormat>
  <Paragraphs>339</Paragraphs>
  <Slides>25</Slides>
  <Notes>25</Notes>
  <HiddenSlides>0</HiddenSlides>
  <MMClips>25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Wingdings</vt:lpstr>
      <vt:lpstr>Office Theme</vt:lpstr>
      <vt:lpstr>1_Office Theme</vt:lpstr>
      <vt:lpstr>Mouth Care Matters in the Community Training for staff in the community Section 3 Personal mouth care for all </vt:lpstr>
      <vt:lpstr>PowerPoint Presentation</vt:lpstr>
      <vt:lpstr> Learning outcomes The participants will gain an increased knowledge and understanding of </vt:lpstr>
      <vt:lpstr>PowerPoint Presentation</vt:lpstr>
      <vt:lpstr>PowerPoint Presentation</vt:lpstr>
      <vt:lpstr>Good Oral Health </vt:lpstr>
      <vt:lpstr>PowerPoint Presentation</vt:lpstr>
      <vt:lpstr>Whose role is mouth care?</vt:lpstr>
      <vt:lpstr>PowerPoint Presentation</vt:lpstr>
      <vt:lpstr>PowerPoint Presentation</vt:lpstr>
      <vt:lpstr>PowerPoint Presentation</vt:lpstr>
      <vt:lpstr>PowerPoint Presentation</vt:lpstr>
      <vt:lpstr>Why should we brush teeth and gums?</vt:lpstr>
      <vt:lpstr>PowerPoint Presentation</vt:lpstr>
      <vt:lpstr>PowerPoint Presentation</vt:lpstr>
      <vt:lpstr>Preventing                       gum disease</vt:lpstr>
      <vt:lpstr>Supporting       others </vt:lpstr>
      <vt:lpstr>Brushing someone’s teeth </vt:lpstr>
      <vt:lpstr>PowerPoint Presentation</vt:lpstr>
      <vt:lpstr>PowerPoint Presentation</vt:lpstr>
      <vt:lpstr>Mouth Care Products </vt:lpstr>
      <vt:lpstr>Specialist Products</vt:lpstr>
      <vt:lpstr>SUMMARY</vt:lpstr>
      <vt:lpstr>PowerPoint Presentation</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Mouth Care Matters in the Community Training for staff in the community Section 3 Personal mouth care for all </dc:title>
  <dc:creator>Lynne Smith</dc:creator>
  <cp:lastModifiedBy>Beverley Moorhouse</cp:lastModifiedBy>
  <cp:revision>49</cp:revision>
  <dcterms:created xsi:type="dcterms:W3CDTF">2020-07-29T21:39:36Z</dcterms:created>
  <dcterms:modified xsi:type="dcterms:W3CDTF">2024-02-09T09:40:06Z</dcterms:modified>
</cp:coreProperties>
</file>