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13"/>
  </p:notesMasterIdLst>
  <p:sldIdLst>
    <p:sldId id="408" r:id="rId3"/>
    <p:sldId id="395" r:id="rId4"/>
    <p:sldId id="406" r:id="rId5"/>
    <p:sldId id="399" r:id="rId6"/>
    <p:sldId id="396" r:id="rId7"/>
    <p:sldId id="401" r:id="rId8"/>
    <p:sldId id="398" r:id="rId9"/>
    <p:sldId id="404" r:id="rId10"/>
    <p:sldId id="407" r:id="rId11"/>
    <p:sldId id="412"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F1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516910-BDFA-4305-93A2-130D46190C59}" v="2" dt="2024-01-31T10:06:33.6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68"/>
    <p:restoredTop sz="81769"/>
  </p:normalViewPr>
  <p:slideViewPr>
    <p:cSldViewPr snapToGrid="0" snapToObjects="1">
      <p:cViewPr varScale="1">
        <p:scale>
          <a:sx n="51" d="100"/>
          <a:sy n="51" d="100"/>
        </p:scale>
        <p:origin x="632" y="40"/>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19"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verley Moorhouse" userId="e2972f27-fe4a-4b39-af2e-d8f57cce0107" providerId="ADAL" clId="{E8516910-BDFA-4305-93A2-130D46190C59}"/>
    <pc:docChg chg="custSel modSld">
      <pc:chgData name="Beverley Moorhouse" userId="e2972f27-fe4a-4b39-af2e-d8f57cce0107" providerId="ADAL" clId="{E8516910-BDFA-4305-93A2-130D46190C59}" dt="2024-02-09T09:43:06.442" v="60" actId="33524"/>
      <pc:docMkLst>
        <pc:docMk/>
      </pc:docMkLst>
      <pc:sldChg chg="addSp delSp modSp mod">
        <pc:chgData name="Beverley Moorhouse" userId="e2972f27-fe4a-4b39-af2e-d8f57cce0107" providerId="ADAL" clId="{E8516910-BDFA-4305-93A2-130D46190C59}" dt="2024-02-09T09:43:06.442" v="60" actId="33524"/>
        <pc:sldMkLst>
          <pc:docMk/>
          <pc:sldMk cId="3974906789" sldId="395"/>
        </pc:sldMkLst>
        <pc:spChg chg="mod">
          <ac:chgData name="Beverley Moorhouse" userId="e2972f27-fe4a-4b39-af2e-d8f57cce0107" providerId="ADAL" clId="{E8516910-BDFA-4305-93A2-130D46190C59}" dt="2024-02-09T09:42:41.288" v="56" actId="1076"/>
          <ac:spMkLst>
            <pc:docMk/>
            <pc:sldMk cId="3974906789" sldId="395"/>
            <ac:spMk id="2" creationId="{90B424D5-9DCE-8744-B7ED-0B03261A3FED}"/>
          </ac:spMkLst>
        </pc:spChg>
        <pc:spChg chg="mod">
          <ac:chgData name="Beverley Moorhouse" userId="e2972f27-fe4a-4b39-af2e-d8f57cce0107" providerId="ADAL" clId="{E8516910-BDFA-4305-93A2-130D46190C59}" dt="2024-02-09T09:43:06.442" v="60" actId="33524"/>
          <ac:spMkLst>
            <pc:docMk/>
            <pc:sldMk cId="3974906789" sldId="395"/>
            <ac:spMk id="4" creationId="{965A4656-89EA-7F4E-9E11-9E09FFCC1B7D}"/>
          </ac:spMkLst>
        </pc:spChg>
        <pc:graphicFrameChg chg="mod modGraphic">
          <ac:chgData name="Beverley Moorhouse" userId="e2972f27-fe4a-4b39-af2e-d8f57cce0107" providerId="ADAL" clId="{E8516910-BDFA-4305-93A2-130D46190C59}" dt="2024-02-09T09:42:56.355" v="59" actId="14100"/>
          <ac:graphicFrameMkLst>
            <pc:docMk/>
            <pc:sldMk cId="3974906789" sldId="395"/>
            <ac:graphicFrameMk id="3" creationId="{D38684C3-8FEE-4631-815F-E4087203A77B}"/>
          </ac:graphicFrameMkLst>
        </pc:graphicFrameChg>
        <pc:picChg chg="mod">
          <ac:chgData name="Beverley Moorhouse" userId="e2972f27-fe4a-4b39-af2e-d8f57cce0107" providerId="ADAL" clId="{E8516910-BDFA-4305-93A2-130D46190C59}" dt="2024-01-31T10:06:47.416" v="7" actId="1076"/>
          <ac:picMkLst>
            <pc:docMk/>
            <pc:sldMk cId="3974906789" sldId="395"/>
            <ac:picMk id="7" creationId="{0DB0E90C-5743-8B66-3AE6-E210B83C85ED}"/>
          </ac:picMkLst>
        </pc:picChg>
        <pc:picChg chg="add mod">
          <ac:chgData name="Beverley Moorhouse" userId="e2972f27-fe4a-4b39-af2e-d8f57cce0107" providerId="ADAL" clId="{E8516910-BDFA-4305-93A2-130D46190C59}" dt="2024-02-09T09:42:44.524" v="57" actId="14100"/>
          <ac:picMkLst>
            <pc:docMk/>
            <pc:sldMk cId="3974906789" sldId="395"/>
            <ac:picMk id="8" creationId="{BF258915-0DE2-69B9-8E0D-A0D69773AE0F}"/>
          </ac:picMkLst>
        </pc:picChg>
        <pc:picChg chg="del">
          <ac:chgData name="Beverley Moorhouse" userId="e2972f27-fe4a-4b39-af2e-d8f57cce0107" providerId="ADAL" clId="{E8516910-BDFA-4305-93A2-130D46190C59}" dt="2024-01-31T10:06:23.950" v="0" actId="478"/>
          <ac:picMkLst>
            <pc:docMk/>
            <pc:sldMk cId="3974906789" sldId="395"/>
            <ac:picMk id="2056" creationId="{FE5C14FD-2774-8F4F-B94C-8678EA53761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173925-190E-8C44-9227-436A29257126}" type="datetimeFigureOut">
              <a:rPr lang="en-US" smtClean="0"/>
              <a:t>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062A4B-A687-4E4B-BF77-3065F7E47254}" type="slidenum">
              <a:rPr lang="en-US" smtClean="0"/>
              <a:t>‹#›</a:t>
            </a:fld>
            <a:endParaRPr lang="en-US"/>
          </a:p>
        </p:txBody>
      </p:sp>
    </p:spTree>
    <p:extLst>
      <p:ext uri="{BB962C8B-B14F-4D97-AF65-F5344CB8AC3E}">
        <p14:creationId xmlns:p14="http://schemas.microsoft.com/office/powerpoint/2010/main" val="44890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Mouth Care Matters in the community Section 4  - In this section we will cover mouth care for people with dysphagia, are peg fed or are nil by mouth  Dysphagia is a medical term for a swallowing difficulty. This is a difficulty moving food or drink from the mouth to the stomach. </a:t>
            </a:r>
          </a:p>
          <a:p>
            <a:r>
              <a:rPr lang="en-US" dirty="0"/>
              <a:t>Some people with severe dysphagia</a:t>
            </a:r>
            <a:r>
              <a:rPr lang="en-GB" dirty="0"/>
              <a:t> are unable to be fed orally and are fed via a feeding tube. Mouth care is especially important for these clients. </a:t>
            </a:r>
            <a:endParaRPr lang="en-US" dirty="0"/>
          </a:p>
          <a:p>
            <a:endParaRPr lang="en-US" dirty="0"/>
          </a:p>
          <a:p>
            <a:endParaRPr lang="en-US" dirty="0"/>
          </a:p>
          <a:p>
            <a:endParaRPr lang="en-US" dirty="0"/>
          </a:p>
          <a:p>
            <a:endParaRPr lang="en-GB" dirty="0"/>
          </a:p>
        </p:txBody>
      </p:sp>
      <p:sp>
        <p:nvSpPr>
          <p:cNvPr id="4" name="Slide Number Placeholder 3"/>
          <p:cNvSpPr>
            <a:spLocks noGrp="1"/>
          </p:cNvSpPr>
          <p:nvPr>
            <p:ph type="sldNum" sz="quarter" idx="5"/>
          </p:nvPr>
        </p:nvSpPr>
        <p:spPr/>
        <p:txBody>
          <a:bodyPr/>
          <a:lstStyle/>
          <a:p>
            <a:fld id="{72062A4B-A687-4E4B-BF77-3065F7E47254}" type="slidenum">
              <a:rPr lang="en-US" smtClean="0"/>
              <a:t>1</a:t>
            </a:fld>
            <a:endParaRPr lang="en-US"/>
          </a:p>
        </p:txBody>
      </p:sp>
    </p:spTree>
    <p:extLst>
      <p:ext uri="{BB962C8B-B14F-4D97-AF65-F5344CB8AC3E}">
        <p14:creationId xmlns:p14="http://schemas.microsoft.com/office/powerpoint/2010/main" val="15508265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a short activity – consider the following:-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You have a new resident admitted to your setting, what would be the first thing you would do in terms of mouth care?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Answer :- </a:t>
            </a:r>
          </a:p>
          <a:p>
            <a:pPr>
              <a:spcBef>
                <a:spcPts val="600"/>
              </a:spcBef>
              <a:spcAft>
                <a:spcPts val="600"/>
              </a:spcAft>
            </a:pPr>
            <a:r>
              <a:rPr lang="en-GB" sz="1200" dirty="0">
                <a:latin typeface="Arial" panose="020B0604020202020204" pitchFamily="34" charset="0"/>
                <a:cs typeface="Arial" panose="020B0604020202020204" pitchFamily="34" charset="0"/>
              </a:rPr>
              <a:t>Complete mouth care assessment and care plan </a:t>
            </a:r>
          </a:p>
          <a:p>
            <a:endParaRPr lang="en-US" dirty="0"/>
          </a:p>
        </p:txBody>
      </p:sp>
      <p:sp>
        <p:nvSpPr>
          <p:cNvPr id="4" name="Slide Number Placeholder 3"/>
          <p:cNvSpPr>
            <a:spLocks noGrp="1"/>
          </p:cNvSpPr>
          <p:nvPr>
            <p:ph type="sldNum" sz="quarter" idx="5"/>
          </p:nvPr>
        </p:nvSpPr>
        <p:spPr/>
        <p:txBody>
          <a:bodyPr/>
          <a:lstStyle/>
          <a:p>
            <a:fld id="{5697FCA4-7C67-4FA4-8A49-E83BA2114FC4}" type="slidenum">
              <a:rPr lang="en-GB" smtClean="0"/>
              <a:t>10</a:t>
            </a:fld>
            <a:endParaRPr lang="en-GB"/>
          </a:p>
        </p:txBody>
      </p:sp>
    </p:spTree>
    <p:extLst>
      <p:ext uri="{BB962C8B-B14F-4D97-AF65-F5344CB8AC3E}">
        <p14:creationId xmlns:p14="http://schemas.microsoft.com/office/powerpoint/2010/main" val="2836894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cap="none" spc="30" dirty="0">
                <a:solidFill>
                  <a:schemeClr val="bg1"/>
                </a:solidFill>
                <a:effectLst/>
                <a:latin typeface="Arial" panose="020B0604020202020204" pitchFamily="34" charset="0"/>
                <a:cs typeface="Arial" panose="020B0604020202020204" pitchFamily="34" charset="0"/>
              </a:rPr>
              <a:t>This training material has been developed by the following organisations for use across the north west of England</a:t>
            </a:r>
            <a:endParaRPr lang="en-GB" sz="1200" b="1" cap="none" spc="30" dirty="0">
              <a:solidFill>
                <a:schemeClr val="bg1"/>
              </a:solidFill>
              <a:effectLst/>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C0E4776-3BEB-40D7-A8A5-CF9E6F9A1C0E}" type="slidenum">
              <a:rPr lang="en-GB" smtClean="0"/>
              <a:t>2</a:t>
            </a:fld>
            <a:endParaRPr lang="en-GB"/>
          </a:p>
        </p:txBody>
      </p:sp>
    </p:spTree>
    <p:extLst>
      <p:ext uri="{BB962C8B-B14F-4D97-AF65-F5344CB8AC3E}">
        <p14:creationId xmlns:p14="http://schemas.microsoft.com/office/powerpoint/2010/main" val="1493998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section the participant with gain an increased knowledge and understanding of:</a:t>
            </a:r>
          </a:p>
          <a:p>
            <a:endParaRPr lang="en-US" dirty="0"/>
          </a:p>
          <a:p>
            <a:pPr marL="342900" indent="-228600">
              <a:lnSpc>
                <a:spcPct val="90000"/>
              </a:lnSpc>
              <a:spcBef>
                <a:spcPts val="600"/>
              </a:spcBef>
              <a:spcAft>
                <a:spcPts val="600"/>
              </a:spcAft>
              <a:buFont typeface="Arial" panose="020B0604020202020204" pitchFamily="34" charset="0"/>
              <a:buChar char="•"/>
            </a:pPr>
            <a:r>
              <a:rPr lang="en-US" sz="1200" b="0" dirty="0">
                <a:solidFill>
                  <a:schemeClr val="tx2"/>
                </a:solidFill>
                <a:latin typeface="Arial" panose="020B0604020202020204" pitchFamily="34" charset="0"/>
                <a:cs typeface="Arial" panose="020B0604020202020204" pitchFamily="34" charset="0"/>
              </a:rPr>
              <a:t>The common causes of dysphagia or swallowing difficulties</a:t>
            </a:r>
          </a:p>
          <a:p>
            <a:pPr marL="342900" indent="-228600">
              <a:lnSpc>
                <a:spcPct val="90000"/>
              </a:lnSpc>
              <a:spcBef>
                <a:spcPts val="600"/>
              </a:spcBef>
              <a:spcAft>
                <a:spcPts val="600"/>
              </a:spcAft>
              <a:buFont typeface="Arial" panose="020B0604020202020204" pitchFamily="34" charset="0"/>
              <a:buChar char="•"/>
            </a:pPr>
            <a:r>
              <a:rPr lang="en-US" sz="1200" b="0" dirty="0">
                <a:solidFill>
                  <a:schemeClr val="tx2"/>
                </a:solidFill>
                <a:latin typeface="Arial" panose="020B0604020202020204" pitchFamily="34" charset="0"/>
                <a:cs typeface="Arial" panose="020B0604020202020204" pitchFamily="34" charset="0"/>
              </a:rPr>
              <a:t>Symptoms of dysphagia </a:t>
            </a:r>
          </a:p>
          <a:p>
            <a:pPr marL="342900" indent="-228600">
              <a:lnSpc>
                <a:spcPct val="90000"/>
              </a:lnSpc>
              <a:spcBef>
                <a:spcPts val="600"/>
              </a:spcBef>
              <a:spcAft>
                <a:spcPts val="600"/>
              </a:spcAft>
              <a:buFont typeface="Arial" panose="020B0604020202020204" pitchFamily="34" charset="0"/>
              <a:buChar char="•"/>
            </a:pPr>
            <a:r>
              <a:rPr lang="en-US" sz="1200" b="0" dirty="0">
                <a:solidFill>
                  <a:schemeClr val="tx2"/>
                </a:solidFill>
                <a:latin typeface="Arial" panose="020B0604020202020204" pitchFamily="34" charset="0"/>
                <a:cs typeface="Arial" panose="020B0604020202020204" pitchFamily="34" charset="0"/>
              </a:rPr>
              <a:t>Mouth problems in clients with dysphagia or are nil by mouth</a:t>
            </a:r>
          </a:p>
          <a:p>
            <a:pPr marL="342900" indent="-228600">
              <a:lnSpc>
                <a:spcPct val="90000"/>
              </a:lnSpc>
              <a:spcBef>
                <a:spcPts val="600"/>
              </a:spcBef>
              <a:spcAft>
                <a:spcPts val="600"/>
              </a:spcAft>
              <a:buFont typeface="Arial" panose="020B0604020202020204" pitchFamily="34" charset="0"/>
              <a:buChar char="•"/>
            </a:pPr>
            <a:r>
              <a:rPr lang="en-US" sz="1200" b="0" dirty="0">
                <a:solidFill>
                  <a:schemeClr val="tx2"/>
                </a:solidFill>
                <a:latin typeface="Arial" panose="020B0604020202020204" pitchFamily="34" charset="0"/>
                <a:cs typeface="Arial" panose="020B0604020202020204" pitchFamily="34" charset="0"/>
              </a:rPr>
              <a:t>Mouth care for clients with dysphagia  or nil by mouth and products that can assist mouth care  </a:t>
            </a:r>
            <a:endParaRPr lang="en-US" dirty="0"/>
          </a:p>
        </p:txBody>
      </p:sp>
      <p:sp>
        <p:nvSpPr>
          <p:cNvPr id="4" name="Slide Number Placeholder 3"/>
          <p:cNvSpPr>
            <a:spLocks noGrp="1"/>
          </p:cNvSpPr>
          <p:nvPr>
            <p:ph type="sldNum" sz="quarter" idx="5"/>
          </p:nvPr>
        </p:nvSpPr>
        <p:spPr/>
        <p:txBody>
          <a:bodyPr/>
          <a:lstStyle/>
          <a:p>
            <a:fld id="{72062A4B-A687-4E4B-BF77-3065F7E47254}" type="slidenum">
              <a:rPr lang="en-US" smtClean="0"/>
              <a:t>3</a:t>
            </a:fld>
            <a:endParaRPr lang="en-US"/>
          </a:p>
        </p:txBody>
      </p:sp>
    </p:spTree>
    <p:extLst>
      <p:ext uri="{BB962C8B-B14F-4D97-AF65-F5344CB8AC3E}">
        <p14:creationId xmlns:p14="http://schemas.microsoft.com/office/powerpoint/2010/main" val="3045286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Causes of dysphagia or swallowing difficulties.</a:t>
            </a:r>
          </a:p>
          <a:p>
            <a:r>
              <a:rPr lang="en-US" dirty="0"/>
              <a:t>There are many causes of dysphagia, but the most common causes include </a:t>
            </a:r>
            <a:r>
              <a:rPr lang="en-US" dirty="0">
                <a:solidFill>
                  <a:srgbClr val="FF0000"/>
                </a:solidFill>
              </a:rPr>
              <a:t>: (click)</a:t>
            </a:r>
          </a:p>
          <a:p>
            <a:r>
              <a:rPr lang="en-US" dirty="0"/>
              <a:t>Neurological causes –such as stroke, Parkinson’s disease, multiple sclerosis, dementia or a brain injury (Click)</a:t>
            </a:r>
          </a:p>
          <a:p>
            <a:r>
              <a:rPr lang="en-US" dirty="0"/>
              <a:t>Congenital and development disorders – such as learning disability, cerebral palsy, cleft lip or palate</a:t>
            </a:r>
          </a:p>
          <a:p>
            <a:endParaRPr lang="en-US" dirty="0"/>
          </a:p>
          <a:p>
            <a:r>
              <a:rPr lang="en-US" dirty="0"/>
              <a:t>Obstructive causes – such as mouth or throat cancer. A pharyngeal pouch – this is where food or drink collects in a pouch or pocket in the throat. If food is suddenly released while the airway is open this will cause a swallowing problem. (Click)</a:t>
            </a:r>
          </a:p>
          <a:p>
            <a:r>
              <a:rPr lang="en-US" dirty="0"/>
              <a:t>Chronic obstructive Pulmonary disease or COPD is a disease of the lungs, but this can cause swallowing problems Someone with COPD may become very tired and short of breath just from eating a meal. This can cause them to swallow and then immediately need to breath in  because of their shortness of breath. This can result in food or drink being breathed in or aspirated into the lungs. (Click)</a:t>
            </a:r>
          </a:p>
          <a:p>
            <a:endParaRPr lang="en-US" dirty="0"/>
          </a:p>
          <a:p>
            <a:r>
              <a:rPr lang="en-US" dirty="0"/>
              <a:t>Oral or mouth problems that can cause swallowing difficulties  include having a very sore mouth, perhaps due to ulcers or chemotherapy, having a very dry mouth or poor lip seal</a:t>
            </a:r>
          </a:p>
          <a:p>
            <a:endParaRPr lang="en-US" dirty="0"/>
          </a:p>
          <a:p>
            <a:endParaRPr lang="en-US" dirty="0"/>
          </a:p>
        </p:txBody>
      </p:sp>
      <p:sp>
        <p:nvSpPr>
          <p:cNvPr id="4" name="Slide Number Placeholder 3"/>
          <p:cNvSpPr>
            <a:spLocks noGrp="1"/>
          </p:cNvSpPr>
          <p:nvPr>
            <p:ph type="sldNum" sz="quarter" idx="5"/>
          </p:nvPr>
        </p:nvSpPr>
        <p:spPr/>
        <p:txBody>
          <a:bodyPr/>
          <a:lstStyle/>
          <a:p>
            <a:fld id="{72062A4B-A687-4E4B-BF77-3065F7E47254}" type="slidenum">
              <a:rPr lang="en-US" smtClean="0"/>
              <a:t>4</a:t>
            </a:fld>
            <a:endParaRPr lang="en-US"/>
          </a:p>
        </p:txBody>
      </p:sp>
    </p:spTree>
    <p:extLst>
      <p:ext uri="{BB962C8B-B14F-4D97-AF65-F5344CB8AC3E}">
        <p14:creationId xmlns:p14="http://schemas.microsoft.com/office/powerpoint/2010/main" val="2037589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Symptoms of dysphagia </a:t>
            </a:r>
          </a:p>
          <a:p>
            <a:r>
              <a:rPr lang="en-US" dirty="0"/>
              <a:t>If someone has a swallowing difficulty you may find they have the following problems:- </a:t>
            </a:r>
          </a:p>
          <a:p>
            <a:r>
              <a:rPr lang="en-US" dirty="0"/>
              <a:t>They may - Cough or choke during meals,  or it may cause them to drool </a:t>
            </a:r>
          </a:p>
          <a:p>
            <a:r>
              <a:rPr lang="en-US" dirty="0"/>
              <a:t>They may have a </a:t>
            </a:r>
            <a:r>
              <a:rPr lang="en-US" dirty="0" err="1"/>
              <a:t>gurgly</a:t>
            </a:r>
            <a:r>
              <a:rPr lang="en-US" dirty="0"/>
              <a:t> voice and food may collect in their cheeks</a:t>
            </a:r>
          </a:p>
          <a:p>
            <a:r>
              <a:rPr lang="en-US" dirty="0"/>
              <a:t>The client may also avoid certain foods as they know it is difficult to swallow and mealtimes can become very prolonged</a:t>
            </a:r>
          </a:p>
          <a:p>
            <a:r>
              <a:rPr lang="en-US" dirty="0"/>
              <a:t>You may also notice your client has weight loss due to them not eating enough</a:t>
            </a:r>
          </a:p>
          <a:p>
            <a:endParaRPr lang="en-US" dirty="0"/>
          </a:p>
          <a:p>
            <a:r>
              <a:rPr lang="en-US" dirty="0"/>
              <a:t>A client with dysphagia may have very poor tongue control during chewing or they may experience difficulties pushing food to back of throat</a:t>
            </a:r>
          </a:p>
          <a:p>
            <a:endParaRPr lang="en-US" dirty="0"/>
          </a:p>
          <a:p>
            <a:r>
              <a:rPr lang="en-US" dirty="0"/>
              <a:t>They may also have little or no sensation of food/liquid being in the mouth and this can cause a build up or stagnation of food in the mouth particularly in the cheeks</a:t>
            </a:r>
          </a:p>
          <a:p>
            <a:endParaRPr lang="en-US" dirty="0"/>
          </a:p>
          <a:p>
            <a:r>
              <a:rPr lang="en-US" kern="0" dirty="0">
                <a:solidFill>
                  <a:srgbClr val="000000"/>
                </a:solidFill>
                <a:ea typeface="Arial"/>
                <a:cs typeface="Arial"/>
                <a:sym typeface="Arial"/>
              </a:rPr>
              <a:t>Research shows that people with dysphagia are at an increased risk of chest infections and pneumonia because of  food and drink being aspirated or breathed into the lungs. This can be made much worse if the client has poor oral hygiene and wears denture at night.  </a:t>
            </a:r>
          </a:p>
          <a:p>
            <a:endParaRPr lang="en-US" dirty="0"/>
          </a:p>
          <a:p>
            <a:endParaRPr lang="en-US" dirty="0"/>
          </a:p>
        </p:txBody>
      </p:sp>
      <p:sp>
        <p:nvSpPr>
          <p:cNvPr id="4" name="Slide Number Placeholder 3"/>
          <p:cNvSpPr>
            <a:spLocks noGrp="1"/>
          </p:cNvSpPr>
          <p:nvPr>
            <p:ph type="sldNum" sz="quarter" idx="5"/>
          </p:nvPr>
        </p:nvSpPr>
        <p:spPr/>
        <p:txBody>
          <a:bodyPr/>
          <a:lstStyle/>
          <a:p>
            <a:fld id="{72062A4B-A687-4E4B-BF77-3065F7E47254}" type="slidenum">
              <a:rPr lang="en-US" smtClean="0"/>
              <a:t>5</a:t>
            </a:fld>
            <a:endParaRPr lang="en-US"/>
          </a:p>
        </p:txBody>
      </p:sp>
    </p:spTree>
    <p:extLst>
      <p:ext uri="{BB962C8B-B14F-4D97-AF65-F5344CB8AC3E}">
        <p14:creationId xmlns:p14="http://schemas.microsoft.com/office/powerpoint/2010/main" val="3252277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People who are NBM can form calculus or tartar more quickly and it may be difficult to remove.</a:t>
            </a:r>
          </a:p>
          <a:p>
            <a:r>
              <a:rPr lang="en-GB" dirty="0"/>
              <a:t>Good tooth brushing will prevent this as it will remove the plaque (the soft deposits) before it hardens and becomes calculus. In this slide we can see large amounts calculus particularly on the back teeth and at the gum margins. The gums are very red and puffy because of gum disease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0" dirty="0">
              <a:solidFill>
                <a:srgbClr val="000000"/>
              </a:solidFil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solidFill>
                  <a:srgbClr val="000000"/>
                </a:solidFill>
                <a:ea typeface="Arial"/>
                <a:cs typeface="Arial"/>
                <a:sym typeface="Arial"/>
              </a:rPr>
              <a:t>Clients with dysphagia or are NBM very often suffer from a dry mouth. This means they are at greater risk of tooth decay and gum disease and are  also at a higher risk of oral infections such as thrush</a:t>
            </a:r>
          </a:p>
          <a:p>
            <a:pPr marL="0" indent="0">
              <a:buClr>
                <a:srgbClr val="000000"/>
              </a:buClr>
              <a:buSzPts val="2400"/>
              <a:buFont typeface="Arial" panose="020B0604020202020204" pitchFamily="34" charset="0"/>
              <a:buNone/>
              <a:defRPr/>
            </a:pPr>
            <a:endParaRPr lang="en-US" sz="1200" kern="0" dirty="0">
              <a:solidFill>
                <a:srgbClr val="000000"/>
              </a:solidFil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400"/>
              <a:buFont typeface="Arial" panose="020B0604020202020204" pitchFamily="34" charset="0"/>
              <a:buNone/>
              <a:tabLst/>
              <a:defRPr/>
            </a:pPr>
            <a:r>
              <a:rPr lang="en-US" sz="1200" kern="0" dirty="0">
                <a:solidFill>
                  <a:srgbClr val="000000"/>
                </a:solidFill>
                <a:ea typeface="Arial"/>
                <a:cs typeface="Arial"/>
                <a:sym typeface="Arial"/>
              </a:rPr>
              <a:t>People with swallowing problems often have their food and drinks thickened to aid swallowing. Some thickening agents contain sugar and can cause tooth decay, but if these are given at mealtimes, the frequency of 3-4 times daily is not usually a problem. </a:t>
            </a:r>
          </a:p>
          <a:p>
            <a:pPr marL="0" marR="0" lvl="0" indent="0" algn="l" defTabSz="914400" rtl="0" eaLnBrk="1" fontAlgn="auto" latinLnBrk="0" hangingPunct="1">
              <a:lnSpc>
                <a:spcPct val="100000"/>
              </a:lnSpc>
              <a:spcBef>
                <a:spcPts val="0"/>
              </a:spcBef>
              <a:spcAft>
                <a:spcPts val="0"/>
              </a:spcAft>
              <a:buClr>
                <a:srgbClr val="000000"/>
              </a:buClr>
              <a:buSzPts val="2400"/>
              <a:buFont typeface="Arial" panose="020B0604020202020204" pitchFamily="34" charset="0"/>
              <a:buNone/>
              <a:tabLst/>
              <a:defRPr/>
            </a:pPr>
            <a:endParaRPr lang="en-US" sz="1200" kern="0" dirty="0">
              <a:solidFill>
                <a:srgbClr val="000000"/>
              </a:solidFil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400"/>
              <a:buFont typeface="Arial" panose="020B0604020202020204" pitchFamily="34" charset="0"/>
              <a:buNone/>
              <a:tabLst/>
              <a:defRPr/>
            </a:pPr>
            <a:r>
              <a:rPr lang="en-US" sz="1200" kern="0" dirty="0">
                <a:solidFill>
                  <a:srgbClr val="000000"/>
                </a:solidFill>
                <a:ea typeface="Arial"/>
                <a:cs typeface="Arial"/>
                <a:sym typeface="Arial"/>
              </a:rPr>
              <a:t>Always take guidance regarding thickeners from the speech and language team and use the thickener </a:t>
            </a:r>
            <a:r>
              <a:rPr lang="en-GB" dirty="0"/>
              <a:t>recommended from the swallow assessment. </a:t>
            </a:r>
          </a:p>
          <a:p>
            <a:endParaRPr lang="en-GB" dirty="0"/>
          </a:p>
        </p:txBody>
      </p:sp>
      <p:sp>
        <p:nvSpPr>
          <p:cNvPr id="4" name="Slide Number Placeholder 3"/>
          <p:cNvSpPr>
            <a:spLocks noGrp="1"/>
          </p:cNvSpPr>
          <p:nvPr>
            <p:ph type="sldNum" sz="quarter" idx="5"/>
          </p:nvPr>
        </p:nvSpPr>
        <p:spPr/>
        <p:txBody>
          <a:bodyPr/>
          <a:lstStyle/>
          <a:p>
            <a:fld id="{72062A4B-A687-4E4B-BF77-3065F7E47254}" type="slidenum">
              <a:rPr lang="en-US" smtClean="0"/>
              <a:t>6</a:t>
            </a:fld>
            <a:endParaRPr lang="en-US"/>
          </a:p>
        </p:txBody>
      </p:sp>
    </p:spTree>
    <p:extLst>
      <p:ext uri="{BB962C8B-B14F-4D97-AF65-F5344CB8AC3E}">
        <p14:creationId xmlns:p14="http://schemas.microsoft.com/office/powerpoint/2010/main" val="2044356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Regular mouth care is very important for clients with dysphagia or are NBM  and mouth care should be carried out at least twice a day using a fluoride toothpaste.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Clients may develop a highly sensitive mouth and can be very defensive to mouth care.  This can be avoided by gradually increasing the amounts of regular mouth care and using a very soft toothbrush for example an </a:t>
            </a:r>
            <a:r>
              <a:rPr lang="en-GB" dirty="0" err="1"/>
              <a:t>Oralieve</a:t>
            </a:r>
            <a:r>
              <a:rPr lang="en-GB" dirty="0"/>
              <a:t> 360 or </a:t>
            </a:r>
            <a:r>
              <a:rPr lang="en-GB" dirty="0" err="1"/>
              <a:t>Tepe</a:t>
            </a:r>
            <a:r>
              <a:rPr lang="en-GB" dirty="0"/>
              <a:t> special care toothbrush. A mild or unflavoured toothpaste such as </a:t>
            </a:r>
            <a:r>
              <a:rPr lang="en-GB" dirty="0" err="1"/>
              <a:t>OroNurse</a:t>
            </a:r>
            <a:r>
              <a:rPr lang="en-GB" dirty="0"/>
              <a:t> is also useful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Before toothbrushing it maybe necessary </a:t>
            </a:r>
            <a:r>
              <a:rPr lang="en-US" sz="1200" dirty="0"/>
              <a:t>to remove excess debris from mouth. This can be done using  a </a:t>
            </a:r>
            <a:r>
              <a:rPr lang="en-US" sz="1200" dirty="0" err="1"/>
              <a:t>Mouthese</a:t>
            </a:r>
            <a:r>
              <a:rPr lang="en-US" sz="1200" dirty="0"/>
              <a:t> stick or damp gauze wrapped around a gloved finger (if safe to do so).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Always consider posture and head position of the client before starting mouth care. Ideally the client should be sitting upright in a stable position. If unable to sit the clients' head should be raised and turned to one side to aid drainage and to prevent aspiration.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t>
            </a:r>
            <a:endParaRPr lang="en-US" dirty="0"/>
          </a:p>
        </p:txBody>
      </p:sp>
      <p:sp>
        <p:nvSpPr>
          <p:cNvPr id="4" name="Slide Number Placeholder 3"/>
          <p:cNvSpPr>
            <a:spLocks noGrp="1"/>
          </p:cNvSpPr>
          <p:nvPr>
            <p:ph type="sldNum" sz="quarter" idx="5"/>
          </p:nvPr>
        </p:nvSpPr>
        <p:spPr/>
        <p:txBody>
          <a:bodyPr/>
          <a:lstStyle/>
          <a:p>
            <a:fld id="{72062A4B-A687-4E4B-BF77-3065F7E47254}" type="slidenum">
              <a:rPr lang="en-US" smtClean="0"/>
              <a:t>7</a:t>
            </a:fld>
            <a:endParaRPr lang="en-US"/>
          </a:p>
        </p:txBody>
      </p:sp>
    </p:spTree>
    <p:extLst>
      <p:ext uri="{BB962C8B-B14F-4D97-AF65-F5344CB8AC3E}">
        <p14:creationId xmlns:p14="http://schemas.microsoft.com/office/powerpoint/2010/main" val="8752453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Suction toothbrushes – These toothbrushes have a suction tube connection and are excellent to remove any secretions during brushing. They have soft bristles on one side and a foam pad, to clean soft tissues on the 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People who are nil by mouth frequently suffer from dry mouth. </a:t>
            </a:r>
            <a:r>
              <a:rPr lang="en-US" sz="1200" dirty="0"/>
              <a:t>Consider using a dry mouth gel such as </a:t>
            </a:r>
            <a:r>
              <a:rPr lang="en-US" sz="1200" dirty="0" err="1"/>
              <a:t>Oralieve</a:t>
            </a:r>
            <a:r>
              <a:rPr lang="en-US" sz="1200" dirty="0"/>
              <a:t> or </a:t>
            </a:r>
            <a:r>
              <a:rPr lang="en-US" sz="1200" dirty="0" err="1"/>
              <a:t>Bioextra</a:t>
            </a:r>
            <a:r>
              <a:rPr lang="en-US" sz="1200" dirty="0"/>
              <a:t> to moisturise soft tissues after cleaning and especially at night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Ensure good denture care and any</a:t>
            </a:r>
            <a:r>
              <a:rPr lang="en-US" sz="1200" dirty="0"/>
              <a:t> dentures should be removed, cleaned separately and stored in a named denture pot at night.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2062A4B-A687-4E4B-BF77-3065F7E47254}" type="slidenum">
              <a:rPr lang="en-US" smtClean="0"/>
              <a:t>8</a:t>
            </a:fld>
            <a:endParaRPr lang="en-US"/>
          </a:p>
        </p:txBody>
      </p:sp>
    </p:spTree>
    <p:extLst>
      <p:ext uri="{BB962C8B-B14F-4D97-AF65-F5344CB8AC3E}">
        <p14:creationId xmlns:p14="http://schemas.microsoft.com/office/powerpoint/2010/main" val="311906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600"/>
              </a:spcBef>
              <a:spcAft>
                <a:spcPts val="600"/>
              </a:spcAft>
            </a:pPr>
            <a:r>
              <a:rPr lang="en-US" sz="1600" b="1" dirty="0">
                <a:solidFill>
                  <a:schemeClr val="tx2"/>
                </a:solidFill>
                <a:latin typeface="Arial" panose="020B0604020202020204" pitchFamily="34" charset="0"/>
                <a:cs typeface="Arial" panose="020B0604020202020204" pitchFamily="34" charset="0"/>
              </a:rPr>
              <a:t>To </a:t>
            </a:r>
            <a:r>
              <a:rPr lang="en-US" sz="1600" b="1" dirty="0" err="1">
                <a:solidFill>
                  <a:schemeClr val="tx2"/>
                </a:solidFill>
                <a:latin typeface="Arial" panose="020B0604020202020204" pitchFamily="34" charset="0"/>
                <a:cs typeface="Arial" panose="020B0604020202020204" pitchFamily="34" charset="0"/>
              </a:rPr>
              <a:t>summerise</a:t>
            </a:r>
            <a:r>
              <a:rPr lang="en-US" sz="1600" b="1" dirty="0">
                <a:solidFill>
                  <a:schemeClr val="tx2"/>
                </a:solidFill>
                <a:latin typeface="Arial" panose="020B0604020202020204" pitchFamily="34" charset="0"/>
                <a:cs typeface="Arial" panose="020B0604020202020204" pitchFamily="34" charset="0"/>
              </a:rPr>
              <a:t> this section </a:t>
            </a:r>
          </a:p>
          <a:p>
            <a:pPr marL="342900" indent="-228600">
              <a:lnSpc>
                <a:spcPct val="90000"/>
              </a:lnSpc>
              <a:spcBef>
                <a:spcPts val="600"/>
              </a:spcBef>
              <a:spcAft>
                <a:spcPts val="600"/>
              </a:spcAft>
              <a:buFont typeface="Arial" panose="020B0604020202020204" pitchFamily="34" charset="0"/>
              <a:buChar char="•"/>
            </a:pPr>
            <a:r>
              <a:rPr lang="en-US" b="1" dirty="0">
                <a:solidFill>
                  <a:schemeClr val="tx2"/>
                </a:solidFill>
                <a:latin typeface="Arial" panose="020B0604020202020204" pitchFamily="34" charset="0"/>
                <a:cs typeface="Arial" panose="020B0604020202020204" pitchFamily="34" charset="0"/>
              </a:rPr>
              <a:t>There are many causes of dysphagia or swallowing difficulties. </a:t>
            </a:r>
          </a:p>
          <a:p>
            <a:pPr marL="342900" indent="-228600">
              <a:lnSpc>
                <a:spcPct val="90000"/>
              </a:lnSpc>
              <a:spcBef>
                <a:spcPts val="600"/>
              </a:spcBef>
              <a:spcAft>
                <a:spcPts val="600"/>
              </a:spcAft>
              <a:buFont typeface="Arial" panose="020B0604020202020204" pitchFamily="34" charset="0"/>
              <a:buChar char="•"/>
            </a:pPr>
            <a:r>
              <a:rPr lang="en-US" b="1" dirty="0">
                <a:solidFill>
                  <a:schemeClr val="tx2"/>
                </a:solidFill>
                <a:latin typeface="Arial" panose="020B0604020202020204" pitchFamily="34" charset="0"/>
                <a:cs typeface="Arial" panose="020B0604020202020204" pitchFamily="34" charset="0"/>
              </a:rPr>
              <a:t>The symptoms of dysphagia include chocking during mealtimes, wight loss and an increased risk of chest infections and pneumonia </a:t>
            </a:r>
          </a:p>
          <a:p>
            <a:pPr marL="342900" indent="-228600">
              <a:lnSpc>
                <a:spcPct val="90000"/>
              </a:lnSpc>
              <a:spcBef>
                <a:spcPts val="600"/>
              </a:spcBef>
              <a:spcAft>
                <a:spcPts val="600"/>
              </a:spcAft>
              <a:buFont typeface="Arial" panose="020B0604020202020204" pitchFamily="34" charset="0"/>
              <a:buChar char="•"/>
            </a:pPr>
            <a:r>
              <a:rPr lang="en-US" b="1" dirty="0">
                <a:solidFill>
                  <a:schemeClr val="tx2"/>
                </a:solidFill>
                <a:latin typeface="Arial" panose="020B0604020202020204" pitchFamily="34" charset="0"/>
                <a:cs typeface="Arial" panose="020B0604020202020204" pitchFamily="34" charset="0"/>
              </a:rPr>
              <a:t>Clients with dysphagia or are nil by mouth can form calculus/tartar more quickly and are at a greater risk of dry mouth and oral infections </a:t>
            </a:r>
          </a:p>
          <a:p>
            <a:pPr marL="342900" indent="-228600">
              <a:lnSpc>
                <a:spcPct val="90000"/>
              </a:lnSpc>
              <a:spcBef>
                <a:spcPts val="600"/>
              </a:spcBef>
              <a:spcAft>
                <a:spcPts val="600"/>
              </a:spcAft>
              <a:buFont typeface="Arial" panose="020B0604020202020204" pitchFamily="34" charset="0"/>
              <a:buChar char="•"/>
            </a:pPr>
            <a:r>
              <a:rPr lang="en-US" b="1" dirty="0">
                <a:solidFill>
                  <a:schemeClr val="tx2"/>
                </a:solidFill>
                <a:latin typeface="Arial" panose="020B0604020202020204" pitchFamily="34" charset="0"/>
                <a:cs typeface="Arial" panose="020B0604020202020204" pitchFamily="34" charset="0"/>
              </a:rPr>
              <a:t>Regular mouth mouth care is particularly important with twice a day brushing with a fluoride toothpaste.</a:t>
            </a:r>
          </a:p>
          <a:p>
            <a:pPr marL="342900" indent="-228600">
              <a:lnSpc>
                <a:spcPct val="90000"/>
              </a:lnSpc>
              <a:spcBef>
                <a:spcPts val="600"/>
              </a:spcBef>
              <a:spcAft>
                <a:spcPts val="600"/>
              </a:spcAft>
              <a:buFont typeface="Arial" panose="020B0604020202020204" pitchFamily="34" charset="0"/>
              <a:buChar char="•"/>
            </a:pPr>
            <a:r>
              <a:rPr lang="en-US" b="1" dirty="0">
                <a:solidFill>
                  <a:schemeClr val="tx2"/>
                </a:solidFill>
                <a:latin typeface="Arial" panose="020B0604020202020204" pitchFamily="34" charset="0"/>
                <a:cs typeface="Arial" panose="020B0604020202020204" pitchFamily="34" charset="0"/>
              </a:rPr>
              <a:t>Products such as low foaming/flavourless  toothpaste and suction toothbrushes can help with mouth care</a:t>
            </a:r>
          </a:p>
          <a:p>
            <a:endParaRPr lang="en-US" dirty="0"/>
          </a:p>
        </p:txBody>
      </p:sp>
      <p:sp>
        <p:nvSpPr>
          <p:cNvPr id="4" name="Slide Number Placeholder 3"/>
          <p:cNvSpPr>
            <a:spLocks noGrp="1"/>
          </p:cNvSpPr>
          <p:nvPr>
            <p:ph type="sldNum" sz="quarter" idx="5"/>
          </p:nvPr>
        </p:nvSpPr>
        <p:spPr/>
        <p:txBody>
          <a:bodyPr/>
          <a:lstStyle/>
          <a:p>
            <a:fld id="{72062A4B-A687-4E4B-BF77-3065F7E47254}" type="slidenum">
              <a:rPr lang="en-US" smtClean="0"/>
              <a:t>9</a:t>
            </a:fld>
            <a:endParaRPr lang="en-US"/>
          </a:p>
        </p:txBody>
      </p:sp>
    </p:spTree>
    <p:extLst>
      <p:ext uri="{BB962C8B-B14F-4D97-AF65-F5344CB8AC3E}">
        <p14:creationId xmlns:p14="http://schemas.microsoft.com/office/powerpoint/2010/main" val="643400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4F104-E7A5-F04F-8B1F-BAC9AF781CD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6DD9E42-1944-8D4C-80C7-185FCD876F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7155F2E-DA1E-894C-B9F8-C41BB7911008}"/>
              </a:ext>
            </a:extLst>
          </p:cNvPr>
          <p:cNvSpPr>
            <a:spLocks noGrp="1"/>
          </p:cNvSpPr>
          <p:nvPr>
            <p:ph type="dt" sz="half" idx="10"/>
          </p:nvPr>
        </p:nvSpPr>
        <p:spPr/>
        <p:txBody>
          <a:bodyPr/>
          <a:lstStyle/>
          <a:p>
            <a:fld id="{4D6738CB-0B55-CB4E-B47D-0E87852D19C9}" type="datetimeFigureOut">
              <a:rPr lang="en-US" smtClean="0"/>
              <a:t>2/9/2024</a:t>
            </a:fld>
            <a:endParaRPr lang="en-US"/>
          </a:p>
        </p:txBody>
      </p:sp>
      <p:sp>
        <p:nvSpPr>
          <p:cNvPr id="5" name="Footer Placeholder 4">
            <a:extLst>
              <a:ext uri="{FF2B5EF4-FFF2-40B4-BE49-F238E27FC236}">
                <a16:creationId xmlns:a16="http://schemas.microsoft.com/office/drawing/2014/main" id="{40A687E0-A692-7C4F-92E1-4F628C0586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F5FFA4-6492-464B-A213-C84B33C588D4}"/>
              </a:ext>
            </a:extLst>
          </p:cNvPr>
          <p:cNvSpPr>
            <a:spLocks noGrp="1"/>
          </p:cNvSpPr>
          <p:nvPr>
            <p:ph type="sldNum" sz="quarter" idx="12"/>
          </p:nvPr>
        </p:nvSpPr>
        <p:spPr/>
        <p:txBody>
          <a:bodyPr/>
          <a:lstStyle/>
          <a:p>
            <a:fld id="{2A359848-0A1C-034C-8CFC-63F704D9B84F}" type="slidenum">
              <a:rPr lang="en-US" smtClean="0"/>
              <a:t>‹#›</a:t>
            </a:fld>
            <a:endParaRPr lang="en-US"/>
          </a:p>
        </p:txBody>
      </p:sp>
    </p:spTree>
    <p:extLst>
      <p:ext uri="{BB962C8B-B14F-4D97-AF65-F5344CB8AC3E}">
        <p14:creationId xmlns:p14="http://schemas.microsoft.com/office/powerpoint/2010/main" val="4071467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A4D4D-155D-794B-BACB-AAB20B688BF5}"/>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330BE05-5E87-C646-8001-6533A2085C4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D3E180C-DE29-8946-BEA6-42825D47036B}"/>
              </a:ext>
            </a:extLst>
          </p:cNvPr>
          <p:cNvSpPr>
            <a:spLocks noGrp="1"/>
          </p:cNvSpPr>
          <p:nvPr>
            <p:ph type="dt" sz="half" idx="10"/>
          </p:nvPr>
        </p:nvSpPr>
        <p:spPr/>
        <p:txBody>
          <a:bodyPr/>
          <a:lstStyle/>
          <a:p>
            <a:fld id="{4D6738CB-0B55-CB4E-B47D-0E87852D19C9}" type="datetimeFigureOut">
              <a:rPr lang="en-US" smtClean="0"/>
              <a:t>2/9/2024</a:t>
            </a:fld>
            <a:endParaRPr lang="en-US"/>
          </a:p>
        </p:txBody>
      </p:sp>
      <p:sp>
        <p:nvSpPr>
          <p:cNvPr id="5" name="Footer Placeholder 4">
            <a:extLst>
              <a:ext uri="{FF2B5EF4-FFF2-40B4-BE49-F238E27FC236}">
                <a16:creationId xmlns:a16="http://schemas.microsoft.com/office/drawing/2014/main" id="{F002F3FC-37A4-0249-863F-6081A39F0D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29ABE8-6DB2-4A44-BAF0-81DDD6682E02}"/>
              </a:ext>
            </a:extLst>
          </p:cNvPr>
          <p:cNvSpPr>
            <a:spLocks noGrp="1"/>
          </p:cNvSpPr>
          <p:nvPr>
            <p:ph type="sldNum" sz="quarter" idx="12"/>
          </p:nvPr>
        </p:nvSpPr>
        <p:spPr/>
        <p:txBody>
          <a:bodyPr/>
          <a:lstStyle/>
          <a:p>
            <a:fld id="{2A359848-0A1C-034C-8CFC-63F704D9B84F}" type="slidenum">
              <a:rPr lang="en-US" smtClean="0"/>
              <a:t>‹#›</a:t>
            </a:fld>
            <a:endParaRPr lang="en-US"/>
          </a:p>
        </p:txBody>
      </p:sp>
    </p:spTree>
    <p:extLst>
      <p:ext uri="{BB962C8B-B14F-4D97-AF65-F5344CB8AC3E}">
        <p14:creationId xmlns:p14="http://schemas.microsoft.com/office/powerpoint/2010/main" val="2781076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6F327C-E33F-1A48-996D-4802B602C89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A960CDC-21CB-4441-AE79-AAAA95EA305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4012EC6-4E41-7B48-A074-604DE4B152FC}"/>
              </a:ext>
            </a:extLst>
          </p:cNvPr>
          <p:cNvSpPr>
            <a:spLocks noGrp="1"/>
          </p:cNvSpPr>
          <p:nvPr>
            <p:ph type="dt" sz="half" idx="10"/>
          </p:nvPr>
        </p:nvSpPr>
        <p:spPr/>
        <p:txBody>
          <a:bodyPr/>
          <a:lstStyle/>
          <a:p>
            <a:fld id="{4D6738CB-0B55-CB4E-B47D-0E87852D19C9}" type="datetimeFigureOut">
              <a:rPr lang="en-US" smtClean="0"/>
              <a:t>2/9/2024</a:t>
            </a:fld>
            <a:endParaRPr lang="en-US"/>
          </a:p>
        </p:txBody>
      </p:sp>
      <p:sp>
        <p:nvSpPr>
          <p:cNvPr id="5" name="Footer Placeholder 4">
            <a:extLst>
              <a:ext uri="{FF2B5EF4-FFF2-40B4-BE49-F238E27FC236}">
                <a16:creationId xmlns:a16="http://schemas.microsoft.com/office/drawing/2014/main" id="{CFFD14C2-F058-3340-91B5-2BEA58F99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8DBC16-26CE-584A-8A48-5A36F95102B8}"/>
              </a:ext>
            </a:extLst>
          </p:cNvPr>
          <p:cNvSpPr>
            <a:spLocks noGrp="1"/>
          </p:cNvSpPr>
          <p:nvPr>
            <p:ph type="sldNum" sz="quarter" idx="12"/>
          </p:nvPr>
        </p:nvSpPr>
        <p:spPr/>
        <p:txBody>
          <a:bodyPr/>
          <a:lstStyle/>
          <a:p>
            <a:fld id="{2A359848-0A1C-034C-8CFC-63F704D9B84F}" type="slidenum">
              <a:rPr lang="en-US" smtClean="0"/>
              <a:t>‹#›</a:t>
            </a:fld>
            <a:endParaRPr lang="en-US"/>
          </a:p>
        </p:txBody>
      </p:sp>
    </p:spTree>
    <p:extLst>
      <p:ext uri="{BB962C8B-B14F-4D97-AF65-F5344CB8AC3E}">
        <p14:creationId xmlns:p14="http://schemas.microsoft.com/office/powerpoint/2010/main" val="2824238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slide for graphs and large illustrations">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51487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A399FF9-F567-4B1A-ACC9-0FD1629D8EE4}" type="datetimeFigureOut">
              <a:rPr lang="en-GB" smtClean="0"/>
              <a:t>09/02/2024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397390-9522-45A8-8942-933EE8789412}" type="slidenum">
              <a:rPr lang="en-GB" smtClean="0"/>
              <a:t>‹#›</a:t>
            </a:fld>
            <a:endParaRPr lang="en-GB"/>
          </a:p>
        </p:txBody>
      </p:sp>
    </p:spTree>
    <p:extLst>
      <p:ext uri="{BB962C8B-B14F-4D97-AF65-F5344CB8AC3E}">
        <p14:creationId xmlns:p14="http://schemas.microsoft.com/office/powerpoint/2010/main" val="6325181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A399FF9-F567-4B1A-ACC9-0FD1629D8EE4}" type="datetimeFigureOut">
              <a:rPr lang="en-GB" smtClean="0"/>
              <a:t>09/02/2024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397390-9522-45A8-8942-933EE8789412}" type="slidenum">
              <a:rPr lang="en-GB" smtClean="0"/>
              <a:t>‹#›</a:t>
            </a:fld>
            <a:endParaRPr lang="en-GB"/>
          </a:p>
        </p:txBody>
      </p:sp>
    </p:spTree>
    <p:extLst>
      <p:ext uri="{BB962C8B-B14F-4D97-AF65-F5344CB8AC3E}">
        <p14:creationId xmlns:p14="http://schemas.microsoft.com/office/powerpoint/2010/main" val="24956315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399FF9-F567-4B1A-ACC9-0FD1629D8EE4}" type="datetimeFigureOut">
              <a:rPr lang="en-GB" smtClean="0"/>
              <a:t>09/02/2024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397390-9522-45A8-8942-933EE8789412}" type="slidenum">
              <a:rPr lang="en-GB" smtClean="0"/>
              <a:t>‹#›</a:t>
            </a:fld>
            <a:endParaRPr lang="en-GB"/>
          </a:p>
        </p:txBody>
      </p:sp>
    </p:spTree>
    <p:extLst>
      <p:ext uri="{BB962C8B-B14F-4D97-AF65-F5344CB8AC3E}">
        <p14:creationId xmlns:p14="http://schemas.microsoft.com/office/powerpoint/2010/main" val="40272879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A399FF9-F567-4B1A-ACC9-0FD1629D8EE4}" type="datetimeFigureOut">
              <a:rPr lang="en-GB" smtClean="0"/>
              <a:t>09/02/2024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E397390-9522-45A8-8942-933EE8789412}" type="slidenum">
              <a:rPr lang="en-GB" smtClean="0"/>
              <a:t>‹#›</a:t>
            </a:fld>
            <a:endParaRPr lang="en-GB"/>
          </a:p>
        </p:txBody>
      </p:sp>
    </p:spTree>
    <p:extLst>
      <p:ext uri="{BB962C8B-B14F-4D97-AF65-F5344CB8AC3E}">
        <p14:creationId xmlns:p14="http://schemas.microsoft.com/office/powerpoint/2010/main" val="8466951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A399FF9-F567-4B1A-ACC9-0FD1629D8EE4}" type="datetimeFigureOut">
              <a:rPr lang="en-GB" smtClean="0"/>
              <a:t>09/02/2024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E397390-9522-45A8-8942-933EE8789412}" type="slidenum">
              <a:rPr lang="en-GB" smtClean="0"/>
              <a:t>‹#›</a:t>
            </a:fld>
            <a:endParaRPr lang="en-GB"/>
          </a:p>
        </p:txBody>
      </p:sp>
    </p:spTree>
    <p:extLst>
      <p:ext uri="{BB962C8B-B14F-4D97-AF65-F5344CB8AC3E}">
        <p14:creationId xmlns:p14="http://schemas.microsoft.com/office/powerpoint/2010/main" val="17728792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CA399FF9-F567-4B1A-ACC9-0FD1629D8EE4}" type="datetimeFigureOut">
              <a:rPr lang="en-GB" smtClean="0"/>
              <a:t>09/02/2024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E397390-9522-45A8-8942-933EE8789412}" type="slidenum">
              <a:rPr lang="en-GB" smtClean="0"/>
              <a:t>‹#›</a:t>
            </a:fld>
            <a:endParaRPr lang="en-GB"/>
          </a:p>
        </p:txBody>
      </p:sp>
    </p:spTree>
    <p:extLst>
      <p:ext uri="{BB962C8B-B14F-4D97-AF65-F5344CB8AC3E}">
        <p14:creationId xmlns:p14="http://schemas.microsoft.com/office/powerpoint/2010/main" val="3864572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399FF9-F567-4B1A-ACC9-0FD1629D8EE4}" type="datetimeFigureOut">
              <a:rPr lang="en-GB" smtClean="0"/>
              <a:t>09/02/2024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E397390-9522-45A8-8942-933EE8789412}" type="slidenum">
              <a:rPr lang="en-GB" smtClean="0"/>
              <a:t>‹#›</a:t>
            </a:fld>
            <a:endParaRPr lang="en-GB"/>
          </a:p>
        </p:txBody>
      </p:sp>
    </p:spTree>
    <p:extLst>
      <p:ext uri="{BB962C8B-B14F-4D97-AF65-F5344CB8AC3E}">
        <p14:creationId xmlns:p14="http://schemas.microsoft.com/office/powerpoint/2010/main" val="1634934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C26AA-582C-4C4A-9A19-1118F38C302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F456E95-4DAF-0746-A5CB-0A819DC6614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BF4244D-95DE-DB41-AB63-0A85E6038437}"/>
              </a:ext>
            </a:extLst>
          </p:cNvPr>
          <p:cNvSpPr>
            <a:spLocks noGrp="1"/>
          </p:cNvSpPr>
          <p:nvPr>
            <p:ph type="dt" sz="half" idx="10"/>
          </p:nvPr>
        </p:nvSpPr>
        <p:spPr/>
        <p:txBody>
          <a:bodyPr/>
          <a:lstStyle/>
          <a:p>
            <a:fld id="{4D6738CB-0B55-CB4E-B47D-0E87852D19C9}" type="datetimeFigureOut">
              <a:rPr lang="en-US" smtClean="0"/>
              <a:t>2/9/2024</a:t>
            </a:fld>
            <a:endParaRPr lang="en-US"/>
          </a:p>
        </p:txBody>
      </p:sp>
      <p:sp>
        <p:nvSpPr>
          <p:cNvPr id="5" name="Footer Placeholder 4">
            <a:extLst>
              <a:ext uri="{FF2B5EF4-FFF2-40B4-BE49-F238E27FC236}">
                <a16:creationId xmlns:a16="http://schemas.microsoft.com/office/drawing/2014/main" id="{91C1AFC7-87E7-2E4C-9452-C8474B0041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519299-05EB-5644-B0B5-461E5EBF8A4C}"/>
              </a:ext>
            </a:extLst>
          </p:cNvPr>
          <p:cNvSpPr>
            <a:spLocks noGrp="1"/>
          </p:cNvSpPr>
          <p:nvPr>
            <p:ph type="sldNum" sz="quarter" idx="12"/>
          </p:nvPr>
        </p:nvSpPr>
        <p:spPr/>
        <p:txBody>
          <a:bodyPr/>
          <a:lstStyle/>
          <a:p>
            <a:fld id="{2A359848-0A1C-034C-8CFC-63F704D9B84F}" type="slidenum">
              <a:rPr lang="en-US" smtClean="0"/>
              <a:t>‹#›</a:t>
            </a:fld>
            <a:endParaRPr lang="en-US"/>
          </a:p>
        </p:txBody>
      </p:sp>
    </p:spTree>
    <p:extLst>
      <p:ext uri="{BB962C8B-B14F-4D97-AF65-F5344CB8AC3E}">
        <p14:creationId xmlns:p14="http://schemas.microsoft.com/office/powerpoint/2010/main" val="20690750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A399FF9-F567-4B1A-ACC9-0FD1629D8EE4}" type="datetimeFigureOut">
              <a:rPr lang="en-GB" smtClean="0"/>
              <a:t>09/02/2024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E397390-9522-45A8-8942-933EE8789412}" type="slidenum">
              <a:rPr lang="en-GB" smtClean="0"/>
              <a:t>‹#›</a:t>
            </a:fld>
            <a:endParaRPr lang="en-GB"/>
          </a:p>
        </p:txBody>
      </p:sp>
    </p:spTree>
    <p:extLst>
      <p:ext uri="{BB962C8B-B14F-4D97-AF65-F5344CB8AC3E}">
        <p14:creationId xmlns:p14="http://schemas.microsoft.com/office/powerpoint/2010/main" val="30945505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A399FF9-F567-4B1A-ACC9-0FD1629D8EE4}" type="datetimeFigureOut">
              <a:rPr lang="en-GB" smtClean="0"/>
              <a:t>09/02/2024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E397390-9522-45A8-8942-933EE8789412}" type="slidenum">
              <a:rPr lang="en-GB" smtClean="0"/>
              <a:t>‹#›</a:t>
            </a:fld>
            <a:endParaRPr lang="en-GB"/>
          </a:p>
        </p:txBody>
      </p:sp>
    </p:spTree>
    <p:extLst>
      <p:ext uri="{BB962C8B-B14F-4D97-AF65-F5344CB8AC3E}">
        <p14:creationId xmlns:p14="http://schemas.microsoft.com/office/powerpoint/2010/main" val="4390764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A399FF9-F567-4B1A-ACC9-0FD1629D8EE4}" type="datetimeFigureOut">
              <a:rPr lang="en-GB" smtClean="0"/>
              <a:t>09/02/2024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397390-9522-45A8-8942-933EE8789412}" type="slidenum">
              <a:rPr lang="en-GB" smtClean="0"/>
              <a:t>‹#›</a:t>
            </a:fld>
            <a:endParaRPr lang="en-GB"/>
          </a:p>
        </p:txBody>
      </p:sp>
    </p:spTree>
    <p:extLst>
      <p:ext uri="{BB962C8B-B14F-4D97-AF65-F5344CB8AC3E}">
        <p14:creationId xmlns:p14="http://schemas.microsoft.com/office/powerpoint/2010/main" val="19401730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A399FF9-F567-4B1A-ACC9-0FD1629D8EE4}" type="datetimeFigureOut">
              <a:rPr lang="en-GB" smtClean="0"/>
              <a:t>09/02/2024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397390-9522-45A8-8942-933EE8789412}" type="slidenum">
              <a:rPr lang="en-GB" smtClean="0"/>
              <a:t>‹#›</a:t>
            </a:fld>
            <a:endParaRPr lang="en-GB"/>
          </a:p>
        </p:txBody>
      </p:sp>
    </p:spTree>
    <p:extLst>
      <p:ext uri="{BB962C8B-B14F-4D97-AF65-F5344CB8AC3E}">
        <p14:creationId xmlns:p14="http://schemas.microsoft.com/office/powerpoint/2010/main" val="13455065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Blank slide for graphs and large illustrations">
    <p:spTree>
      <p:nvGrpSpPr>
        <p:cNvPr id="1" name=""/>
        <p:cNvGrpSpPr/>
        <p:nvPr/>
      </p:nvGrpSpPr>
      <p:grpSpPr>
        <a:xfrm>
          <a:off x="0" y="0"/>
          <a:ext cx="0" cy="0"/>
          <a:chOff x="0" y="0"/>
          <a:chExt cx="0" cy="0"/>
        </a:xfrm>
      </p:grpSpPr>
    </p:spTree>
    <p:extLst>
      <p:ext uri="{BB962C8B-B14F-4D97-AF65-F5344CB8AC3E}">
        <p14:creationId xmlns:p14="http://schemas.microsoft.com/office/powerpoint/2010/main" val="470506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5D491-337A-9E4D-A34D-361B80B3897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44266B1B-0EE6-724D-B28C-C94CEBEBB9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88FDD58-5136-D049-9589-359C5C045F01}"/>
              </a:ext>
            </a:extLst>
          </p:cNvPr>
          <p:cNvSpPr>
            <a:spLocks noGrp="1"/>
          </p:cNvSpPr>
          <p:nvPr>
            <p:ph type="dt" sz="half" idx="10"/>
          </p:nvPr>
        </p:nvSpPr>
        <p:spPr/>
        <p:txBody>
          <a:bodyPr/>
          <a:lstStyle/>
          <a:p>
            <a:fld id="{4D6738CB-0B55-CB4E-B47D-0E87852D19C9}" type="datetimeFigureOut">
              <a:rPr lang="en-US" smtClean="0"/>
              <a:t>2/9/2024</a:t>
            </a:fld>
            <a:endParaRPr lang="en-US"/>
          </a:p>
        </p:txBody>
      </p:sp>
      <p:sp>
        <p:nvSpPr>
          <p:cNvPr id="5" name="Footer Placeholder 4">
            <a:extLst>
              <a:ext uri="{FF2B5EF4-FFF2-40B4-BE49-F238E27FC236}">
                <a16:creationId xmlns:a16="http://schemas.microsoft.com/office/drawing/2014/main" id="{447D8CCF-0804-CB4F-B1C1-9E1D22E10A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B65DD3-1FFC-B543-A681-334E4D32DBF1}"/>
              </a:ext>
            </a:extLst>
          </p:cNvPr>
          <p:cNvSpPr>
            <a:spLocks noGrp="1"/>
          </p:cNvSpPr>
          <p:nvPr>
            <p:ph type="sldNum" sz="quarter" idx="12"/>
          </p:nvPr>
        </p:nvSpPr>
        <p:spPr/>
        <p:txBody>
          <a:bodyPr/>
          <a:lstStyle/>
          <a:p>
            <a:fld id="{2A359848-0A1C-034C-8CFC-63F704D9B84F}" type="slidenum">
              <a:rPr lang="en-US" smtClean="0"/>
              <a:t>‹#›</a:t>
            </a:fld>
            <a:endParaRPr lang="en-US"/>
          </a:p>
        </p:txBody>
      </p:sp>
    </p:spTree>
    <p:extLst>
      <p:ext uri="{BB962C8B-B14F-4D97-AF65-F5344CB8AC3E}">
        <p14:creationId xmlns:p14="http://schemas.microsoft.com/office/powerpoint/2010/main" val="2399191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D0101-611D-6747-9E8B-BDC132FA7C2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47859E3-F322-B647-ABBC-E9CC84FA223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906C2397-6091-8B45-8E25-722B932D2A4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D6EC0481-F8C5-1D44-A6AC-A193DBE04928}"/>
              </a:ext>
            </a:extLst>
          </p:cNvPr>
          <p:cNvSpPr>
            <a:spLocks noGrp="1"/>
          </p:cNvSpPr>
          <p:nvPr>
            <p:ph type="dt" sz="half" idx="10"/>
          </p:nvPr>
        </p:nvSpPr>
        <p:spPr/>
        <p:txBody>
          <a:bodyPr/>
          <a:lstStyle/>
          <a:p>
            <a:fld id="{4D6738CB-0B55-CB4E-B47D-0E87852D19C9}" type="datetimeFigureOut">
              <a:rPr lang="en-US" smtClean="0"/>
              <a:t>2/9/2024</a:t>
            </a:fld>
            <a:endParaRPr lang="en-US"/>
          </a:p>
        </p:txBody>
      </p:sp>
      <p:sp>
        <p:nvSpPr>
          <p:cNvPr id="6" name="Footer Placeholder 5">
            <a:extLst>
              <a:ext uri="{FF2B5EF4-FFF2-40B4-BE49-F238E27FC236}">
                <a16:creationId xmlns:a16="http://schemas.microsoft.com/office/drawing/2014/main" id="{CE5B5B04-7FF1-4B48-AAD3-762882F2AC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07B28B-B96E-1740-BBD4-FAC5D7DA8B14}"/>
              </a:ext>
            </a:extLst>
          </p:cNvPr>
          <p:cNvSpPr>
            <a:spLocks noGrp="1"/>
          </p:cNvSpPr>
          <p:nvPr>
            <p:ph type="sldNum" sz="quarter" idx="12"/>
          </p:nvPr>
        </p:nvSpPr>
        <p:spPr/>
        <p:txBody>
          <a:bodyPr/>
          <a:lstStyle/>
          <a:p>
            <a:fld id="{2A359848-0A1C-034C-8CFC-63F704D9B84F}" type="slidenum">
              <a:rPr lang="en-US" smtClean="0"/>
              <a:t>‹#›</a:t>
            </a:fld>
            <a:endParaRPr lang="en-US"/>
          </a:p>
        </p:txBody>
      </p:sp>
    </p:spTree>
    <p:extLst>
      <p:ext uri="{BB962C8B-B14F-4D97-AF65-F5344CB8AC3E}">
        <p14:creationId xmlns:p14="http://schemas.microsoft.com/office/powerpoint/2010/main" val="2449736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C3E18-DCC6-784F-A430-5E6178B6E330}"/>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62E34FD-C7DE-554B-B72C-9A2B9FF13A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C1D3182-0551-1A4A-A6D5-47208C6AC48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EA1FEC40-A447-C54B-A753-F26E2203A2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F9DE76F-2B45-3743-B176-BD50B207771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91E2F1C3-2EDB-884D-838A-5A305667E162}"/>
              </a:ext>
            </a:extLst>
          </p:cNvPr>
          <p:cNvSpPr>
            <a:spLocks noGrp="1"/>
          </p:cNvSpPr>
          <p:nvPr>
            <p:ph type="dt" sz="half" idx="10"/>
          </p:nvPr>
        </p:nvSpPr>
        <p:spPr/>
        <p:txBody>
          <a:bodyPr/>
          <a:lstStyle/>
          <a:p>
            <a:fld id="{4D6738CB-0B55-CB4E-B47D-0E87852D19C9}" type="datetimeFigureOut">
              <a:rPr lang="en-US" smtClean="0"/>
              <a:t>2/9/2024</a:t>
            </a:fld>
            <a:endParaRPr lang="en-US"/>
          </a:p>
        </p:txBody>
      </p:sp>
      <p:sp>
        <p:nvSpPr>
          <p:cNvPr id="8" name="Footer Placeholder 7">
            <a:extLst>
              <a:ext uri="{FF2B5EF4-FFF2-40B4-BE49-F238E27FC236}">
                <a16:creationId xmlns:a16="http://schemas.microsoft.com/office/drawing/2014/main" id="{EE3514BC-C0C7-1043-A3FB-111E197D8C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F9FEE9-27FF-A444-AAA0-1550102A6755}"/>
              </a:ext>
            </a:extLst>
          </p:cNvPr>
          <p:cNvSpPr>
            <a:spLocks noGrp="1"/>
          </p:cNvSpPr>
          <p:nvPr>
            <p:ph type="sldNum" sz="quarter" idx="12"/>
          </p:nvPr>
        </p:nvSpPr>
        <p:spPr/>
        <p:txBody>
          <a:bodyPr/>
          <a:lstStyle/>
          <a:p>
            <a:fld id="{2A359848-0A1C-034C-8CFC-63F704D9B84F}" type="slidenum">
              <a:rPr lang="en-US" smtClean="0"/>
              <a:t>‹#›</a:t>
            </a:fld>
            <a:endParaRPr lang="en-US"/>
          </a:p>
        </p:txBody>
      </p:sp>
    </p:spTree>
    <p:extLst>
      <p:ext uri="{BB962C8B-B14F-4D97-AF65-F5344CB8AC3E}">
        <p14:creationId xmlns:p14="http://schemas.microsoft.com/office/powerpoint/2010/main" val="30846231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900B9-2AA1-3E4B-9641-CACE2F06BCD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EBC0310-92F7-704A-8553-607C81FB3084}"/>
              </a:ext>
            </a:extLst>
          </p:cNvPr>
          <p:cNvSpPr>
            <a:spLocks noGrp="1"/>
          </p:cNvSpPr>
          <p:nvPr>
            <p:ph type="dt" sz="half" idx="10"/>
          </p:nvPr>
        </p:nvSpPr>
        <p:spPr/>
        <p:txBody>
          <a:bodyPr/>
          <a:lstStyle/>
          <a:p>
            <a:fld id="{4D6738CB-0B55-CB4E-B47D-0E87852D19C9}" type="datetimeFigureOut">
              <a:rPr lang="en-US" smtClean="0"/>
              <a:t>2/9/2024</a:t>
            </a:fld>
            <a:endParaRPr lang="en-US"/>
          </a:p>
        </p:txBody>
      </p:sp>
      <p:sp>
        <p:nvSpPr>
          <p:cNvPr id="4" name="Footer Placeholder 3">
            <a:extLst>
              <a:ext uri="{FF2B5EF4-FFF2-40B4-BE49-F238E27FC236}">
                <a16:creationId xmlns:a16="http://schemas.microsoft.com/office/drawing/2014/main" id="{BC43A2A0-4EC0-7A4A-9998-635C7D47A9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ECC151-A803-924C-A7E3-2733D7117F84}"/>
              </a:ext>
            </a:extLst>
          </p:cNvPr>
          <p:cNvSpPr>
            <a:spLocks noGrp="1"/>
          </p:cNvSpPr>
          <p:nvPr>
            <p:ph type="sldNum" sz="quarter" idx="12"/>
          </p:nvPr>
        </p:nvSpPr>
        <p:spPr/>
        <p:txBody>
          <a:bodyPr/>
          <a:lstStyle/>
          <a:p>
            <a:fld id="{2A359848-0A1C-034C-8CFC-63F704D9B84F}" type="slidenum">
              <a:rPr lang="en-US" smtClean="0"/>
              <a:t>‹#›</a:t>
            </a:fld>
            <a:endParaRPr lang="en-US"/>
          </a:p>
        </p:txBody>
      </p:sp>
    </p:spTree>
    <p:extLst>
      <p:ext uri="{BB962C8B-B14F-4D97-AF65-F5344CB8AC3E}">
        <p14:creationId xmlns:p14="http://schemas.microsoft.com/office/powerpoint/2010/main" val="2303542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86660F-5BCD-7745-B3F1-F4EE803ACFD9}"/>
              </a:ext>
            </a:extLst>
          </p:cNvPr>
          <p:cNvSpPr>
            <a:spLocks noGrp="1"/>
          </p:cNvSpPr>
          <p:nvPr>
            <p:ph type="dt" sz="half" idx="10"/>
          </p:nvPr>
        </p:nvSpPr>
        <p:spPr/>
        <p:txBody>
          <a:bodyPr/>
          <a:lstStyle/>
          <a:p>
            <a:fld id="{4D6738CB-0B55-CB4E-B47D-0E87852D19C9}" type="datetimeFigureOut">
              <a:rPr lang="en-US" smtClean="0"/>
              <a:t>2/9/2024</a:t>
            </a:fld>
            <a:endParaRPr lang="en-US"/>
          </a:p>
        </p:txBody>
      </p:sp>
      <p:sp>
        <p:nvSpPr>
          <p:cNvPr id="3" name="Footer Placeholder 2">
            <a:extLst>
              <a:ext uri="{FF2B5EF4-FFF2-40B4-BE49-F238E27FC236}">
                <a16:creationId xmlns:a16="http://schemas.microsoft.com/office/drawing/2014/main" id="{4124EE0A-CE65-0A48-8A9A-644647F883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27DB4D5-6C1C-A34F-AA43-54CC10C9BF49}"/>
              </a:ext>
            </a:extLst>
          </p:cNvPr>
          <p:cNvSpPr>
            <a:spLocks noGrp="1"/>
          </p:cNvSpPr>
          <p:nvPr>
            <p:ph type="sldNum" sz="quarter" idx="12"/>
          </p:nvPr>
        </p:nvSpPr>
        <p:spPr/>
        <p:txBody>
          <a:bodyPr/>
          <a:lstStyle/>
          <a:p>
            <a:fld id="{2A359848-0A1C-034C-8CFC-63F704D9B84F}" type="slidenum">
              <a:rPr lang="en-US" smtClean="0"/>
              <a:t>‹#›</a:t>
            </a:fld>
            <a:endParaRPr lang="en-US"/>
          </a:p>
        </p:txBody>
      </p:sp>
    </p:spTree>
    <p:extLst>
      <p:ext uri="{BB962C8B-B14F-4D97-AF65-F5344CB8AC3E}">
        <p14:creationId xmlns:p14="http://schemas.microsoft.com/office/powerpoint/2010/main" val="3777534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784BA-4C01-E848-9AFB-B96257DD208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F93F276-364A-834F-8690-62B243C6B0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32276F85-AA76-574B-BFF8-E9CEA0C1CC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37813E6-C3CD-4B44-AB30-5AD47A60B448}"/>
              </a:ext>
            </a:extLst>
          </p:cNvPr>
          <p:cNvSpPr>
            <a:spLocks noGrp="1"/>
          </p:cNvSpPr>
          <p:nvPr>
            <p:ph type="dt" sz="half" idx="10"/>
          </p:nvPr>
        </p:nvSpPr>
        <p:spPr/>
        <p:txBody>
          <a:bodyPr/>
          <a:lstStyle/>
          <a:p>
            <a:fld id="{4D6738CB-0B55-CB4E-B47D-0E87852D19C9}" type="datetimeFigureOut">
              <a:rPr lang="en-US" smtClean="0"/>
              <a:t>2/9/2024</a:t>
            </a:fld>
            <a:endParaRPr lang="en-US"/>
          </a:p>
        </p:txBody>
      </p:sp>
      <p:sp>
        <p:nvSpPr>
          <p:cNvPr id="6" name="Footer Placeholder 5">
            <a:extLst>
              <a:ext uri="{FF2B5EF4-FFF2-40B4-BE49-F238E27FC236}">
                <a16:creationId xmlns:a16="http://schemas.microsoft.com/office/drawing/2014/main" id="{2C33772E-A80B-4549-A961-9840813B83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02D1ED-0FD7-4B4F-B368-6BD2461A9ACF}"/>
              </a:ext>
            </a:extLst>
          </p:cNvPr>
          <p:cNvSpPr>
            <a:spLocks noGrp="1"/>
          </p:cNvSpPr>
          <p:nvPr>
            <p:ph type="sldNum" sz="quarter" idx="12"/>
          </p:nvPr>
        </p:nvSpPr>
        <p:spPr/>
        <p:txBody>
          <a:bodyPr/>
          <a:lstStyle/>
          <a:p>
            <a:fld id="{2A359848-0A1C-034C-8CFC-63F704D9B84F}" type="slidenum">
              <a:rPr lang="en-US" smtClean="0"/>
              <a:t>‹#›</a:t>
            </a:fld>
            <a:endParaRPr lang="en-US"/>
          </a:p>
        </p:txBody>
      </p:sp>
    </p:spTree>
    <p:extLst>
      <p:ext uri="{BB962C8B-B14F-4D97-AF65-F5344CB8AC3E}">
        <p14:creationId xmlns:p14="http://schemas.microsoft.com/office/powerpoint/2010/main" val="2167897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F2678-0593-8640-8CEC-6636D58DBCE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F3817032-382A-604C-B7D3-606366CF59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A51A8F-0C84-E74D-82D6-18F84805BC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B490EB8-5258-F745-9987-1058D2CBFB1A}"/>
              </a:ext>
            </a:extLst>
          </p:cNvPr>
          <p:cNvSpPr>
            <a:spLocks noGrp="1"/>
          </p:cNvSpPr>
          <p:nvPr>
            <p:ph type="dt" sz="half" idx="10"/>
          </p:nvPr>
        </p:nvSpPr>
        <p:spPr/>
        <p:txBody>
          <a:bodyPr/>
          <a:lstStyle/>
          <a:p>
            <a:fld id="{4D6738CB-0B55-CB4E-B47D-0E87852D19C9}" type="datetimeFigureOut">
              <a:rPr lang="en-US" smtClean="0"/>
              <a:t>2/9/2024</a:t>
            </a:fld>
            <a:endParaRPr lang="en-US"/>
          </a:p>
        </p:txBody>
      </p:sp>
      <p:sp>
        <p:nvSpPr>
          <p:cNvPr id="6" name="Footer Placeholder 5">
            <a:extLst>
              <a:ext uri="{FF2B5EF4-FFF2-40B4-BE49-F238E27FC236}">
                <a16:creationId xmlns:a16="http://schemas.microsoft.com/office/drawing/2014/main" id="{2CD5DFDA-CC94-474A-8DF7-3276ABCB70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3F38AF-B296-2741-9813-B55999132063}"/>
              </a:ext>
            </a:extLst>
          </p:cNvPr>
          <p:cNvSpPr>
            <a:spLocks noGrp="1"/>
          </p:cNvSpPr>
          <p:nvPr>
            <p:ph type="sldNum" sz="quarter" idx="12"/>
          </p:nvPr>
        </p:nvSpPr>
        <p:spPr/>
        <p:txBody>
          <a:bodyPr/>
          <a:lstStyle/>
          <a:p>
            <a:fld id="{2A359848-0A1C-034C-8CFC-63F704D9B84F}" type="slidenum">
              <a:rPr lang="en-US" smtClean="0"/>
              <a:t>‹#›</a:t>
            </a:fld>
            <a:endParaRPr lang="en-US"/>
          </a:p>
        </p:txBody>
      </p:sp>
    </p:spTree>
    <p:extLst>
      <p:ext uri="{BB962C8B-B14F-4D97-AF65-F5344CB8AC3E}">
        <p14:creationId xmlns:p14="http://schemas.microsoft.com/office/powerpoint/2010/main" val="438506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144540-05A0-B444-A531-8E6EFDFC03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931C7C5-C128-364D-AE1A-308CE72C66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D406F04-6E91-1841-8F0A-4FF0AC99D0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6738CB-0B55-CB4E-B47D-0E87852D19C9}" type="datetimeFigureOut">
              <a:rPr lang="en-US" smtClean="0"/>
              <a:t>2/9/2024</a:t>
            </a:fld>
            <a:endParaRPr lang="en-US"/>
          </a:p>
        </p:txBody>
      </p:sp>
      <p:sp>
        <p:nvSpPr>
          <p:cNvPr id="5" name="Footer Placeholder 4">
            <a:extLst>
              <a:ext uri="{FF2B5EF4-FFF2-40B4-BE49-F238E27FC236}">
                <a16:creationId xmlns:a16="http://schemas.microsoft.com/office/drawing/2014/main" id="{94E87D21-C46A-D644-9827-5B0A77DA17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BE740F4-271B-694B-8206-FBFC1E4950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359848-0A1C-034C-8CFC-63F704D9B84F}" type="slidenum">
              <a:rPr lang="en-US" smtClean="0"/>
              <a:t>‹#›</a:t>
            </a:fld>
            <a:endParaRPr lang="en-US"/>
          </a:p>
        </p:txBody>
      </p:sp>
    </p:spTree>
    <p:extLst>
      <p:ext uri="{BB962C8B-B14F-4D97-AF65-F5344CB8AC3E}">
        <p14:creationId xmlns:p14="http://schemas.microsoft.com/office/powerpoint/2010/main" val="1325604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399FF9-F567-4B1A-ACC9-0FD1629D8EE4}" type="datetimeFigureOut">
              <a:rPr lang="en-GB" smtClean="0"/>
              <a:t>09/02/2024</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397390-9522-45A8-8942-933EE8789412}" type="slidenum">
              <a:rPr lang="en-GB" smtClean="0"/>
              <a:t>‹#›</a:t>
            </a:fld>
            <a:endParaRPr lang="en-GB"/>
          </a:p>
        </p:txBody>
      </p:sp>
    </p:spTree>
    <p:extLst>
      <p:ext uri="{BB962C8B-B14F-4D97-AF65-F5344CB8AC3E}">
        <p14:creationId xmlns:p14="http://schemas.microsoft.com/office/powerpoint/2010/main" val="237648145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6.xml"/><Relationship Id="rId5" Type="http://schemas.openxmlformats.org/officeDocument/2006/relationships/image" Target="../media/image19.sv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slideLayout" Target="../slideLayouts/slideLayout14.xml"/><Relationship Id="rId7" Type="http://schemas.openxmlformats.org/officeDocument/2006/relationships/image" Target="../media/image5.jp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4.m4a"/><Relationship Id="rId7" Type="http://schemas.openxmlformats.org/officeDocument/2006/relationships/image" Target="https://www.fabartdiy.com/wp-content/uploads/2015/05/Chocking-first-aid-How-to-Save-Yourself-If-You-Are-Choking-Alone.jpg" TargetMode="External"/><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8.jpe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notesSlide" Target="../notesSlides/notesSlide5.xml"/><Relationship Id="rId4"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3.png"/><Relationship Id="rId2" Type="http://schemas.microsoft.com/office/2007/relationships/media" Target="../media/media6.m4a"/><Relationship Id="rId1" Type="http://schemas.openxmlformats.org/officeDocument/2006/relationships/tags" Target="../tags/tag3.xml"/><Relationship Id="rId6" Type="http://schemas.openxmlformats.org/officeDocument/2006/relationships/image" Target="../media/image9.png"/><Relationship Id="rId5" Type="http://schemas.openxmlformats.org/officeDocument/2006/relationships/notesSlide" Target="../notesSlides/notesSlide6.xml"/><Relationship Id="rId4"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7.m4a"/><Relationship Id="rId7" Type="http://schemas.openxmlformats.org/officeDocument/2006/relationships/image" Target="../media/image11.jpeg"/><Relationship Id="rId2" Type="http://schemas.microsoft.com/office/2007/relationships/media" Target="../media/media7.m4a"/><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notesSlide" Target="../notesSlides/notesSlide7.xml"/><Relationship Id="rId10" Type="http://schemas.openxmlformats.org/officeDocument/2006/relationships/image" Target="../media/image3.png"/><Relationship Id="rId4" Type="http://schemas.openxmlformats.org/officeDocument/2006/relationships/slideLayout" Target="../slideLayouts/slideLayout1.xml"/><Relationship Id="rId9" Type="http://schemas.openxmlformats.org/officeDocument/2006/relationships/image" Target="../media/image13.jpeg"/></Relationships>
</file>

<file path=ppt/slides/_rels/slide8.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audio" Target="../media/media8.m4a"/><Relationship Id="rId7" Type="http://schemas.openxmlformats.org/officeDocument/2006/relationships/image" Target="../media/image15.jpeg"/><Relationship Id="rId2" Type="http://schemas.microsoft.com/office/2007/relationships/media" Target="../media/media8.m4a"/><Relationship Id="rId1" Type="http://schemas.openxmlformats.org/officeDocument/2006/relationships/tags" Target="../tags/tag5.xml"/><Relationship Id="rId6" Type="http://schemas.openxmlformats.org/officeDocument/2006/relationships/image" Target="../media/image14.png"/><Relationship Id="rId5" Type="http://schemas.openxmlformats.org/officeDocument/2006/relationships/notesSlide" Target="../notesSlides/notesSlide8.xml"/><Relationship Id="rId10" Type="http://schemas.openxmlformats.org/officeDocument/2006/relationships/image" Target="../media/image3.png"/><Relationship Id="rId4" Type="http://schemas.openxmlformats.org/officeDocument/2006/relationships/slideLayout" Target="../slideLayouts/slideLayout1.xml"/><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C3150E6-744C-41E1-B4B9-471A4CA04482}"/>
              </a:ext>
            </a:extLst>
          </p:cNvPr>
          <p:cNvPicPr>
            <a:picLocks noChangeAspect="1"/>
          </p:cNvPicPr>
          <p:nvPr/>
        </p:nvPicPr>
        <p:blipFill rotWithShape="1">
          <a:blip r:embed="rId5">
            <a:duotone>
              <a:prstClr val="black"/>
              <a:schemeClr val="tx2">
                <a:tint val="45000"/>
                <a:satMod val="400000"/>
              </a:schemeClr>
            </a:duotone>
            <a:alphaModFix amt="35000"/>
          </a:blip>
          <a:srcRect l="23339" r="5973"/>
          <a:stretch/>
        </p:blipFill>
        <p:spPr>
          <a:xfrm>
            <a:off x="-19" y="10"/>
            <a:ext cx="12192000" cy="6855948"/>
          </a:xfrm>
          <a:prstGeom prst="rect">
            <a:avLst/>
          </a:prstGeom>
        </p:spPr>
      </p:pic>
      <p:sp>
        <p:nvSpPr>
          <p:cNvPr id="8" name="Title 7">
            <a:extLst>
              <a:ext uri="{FF2B5EF4-FFF2-40B4-BE49-F238E27FC236}">
                <a16:creationId xmlns:a16="http://schemas.microsoft.com/office/drawing/2014/main" id="{94D9DF7E-DA22-4C40-AEA7-58AA474C91A1}"/>
              </a:ext>
            </a:extLst>
          </p:cNvPr>
          <p:cNvSpPr>
            <a:spLocks noGrp="1"/>
          </p:cNvSpPr>
          <p:nvPr>
            <p:ph type="title"/>
          </p:nvPr>
        </p:nvSpPr>
        <p:spPr>
          <a:xfrm>
            <a:off x="303642" y="999362"/>
            <a:ext cx="5277333" cy="1325563"/>
          </a:xfrm>
        </p:spPr>
        <p:txBody>
          <a:bodyPr>
            <a:noAutofit/>
          </a:bodyPr>
          <a:lstStyle/>
          <a:p>
            <a:pPr>
              <a:lnSpc>
                <a:spcPct val="90000"/>
              </a:lnSpc>
            </a:pPr>
            <a:r>
              <a:rPr lang="en-US" sz="4000" b="1" dirty="0">
                <a:latin typeface="Arial" panose="020B0604020202020204" pitchFamily="34" charset="0"/>
                <a:cs typeface="Arial" panose="020B0604020202020204" pitchFamily="34" charset="0"/>
              </a:rPr>
              <a:t>Mouth Care Matters in the Community</a:t>
            </a:r>
            <a:endParaRPr lang="en-GB" sz="4000" b="1" dirty="0">
              <a:latin typeface="Arial" panose="020B0604020202020204" pitchFamily="34" charset="0"/>
              <a:cs typeface="Arial" panose="020B0604020202020204" pitchFamily="34" charset="0"/>
            </a:endParaRPr>
          </a:p>
        </p:txBody>
      </p:sp>
      <p:sp>
        <p:nvSpPr>
          <p:cNvPr id="33" name="Content Placeholder 19">
            <a:extLst>
              <a:ext uri="{FF2B5EF4-FFF2-40B4-BE49-F238E27FC236}">
                <a16:creationId xmlns:a16="http://schemas.microsoft.com/office/drawing/2014/main" id="{2F1C8CF0-F7B0-4771-BE86-D93FA22635DA}"/>
              </a:ext>
            </a:extLst>
          </p:cNvPr>
          <p:cNvSpPr>
            <a:spLocks noGrp="1"/>
          </p:cNvSpPr>
          <p:nvPr>
            <p:ph idx="1"/>
          </p:nvPr>
        </p:nvSpPr>
        <p:spPr>
          <a:xfrm>
            <a:off x="205199" y="3653780"/>
            <a:ext cx="5272888" cy="3181684"/>
          </a:xfrm>
        </p:spPr>
        <p:txBody>
          <a:bodyPr anchor="t">
            <a:normAutofit/>
          </a:bodyPr>
          <a:lstStyle/>
          <a:p>
            <a:pPr marL="0" indent="0" algn="ctr">
              <a:buNone/>
            </a:pPr>
            <a:r>
              <a:rPr lang="en-US" sz="4400" b="1" dirty="0">
                <a:solidFill>
                  <a:srgbClr val="92D050"/>
                </a:solidFill>
                <a:latin typeface="Arial" panose="020B0604020202020204" pitchFamily="34" charset="0"/>
                <a:cs typeface="Arial" panose="020B0604020202020204" pitchFamily="34" charset="0"/>
              </a:rPr>
              <a:t>Section 4</a:t>
            </a:r>
          </a:p>
          <a:p>
            <a:pPr marL="0" indent="0" algn="ctr">
              <a:buNone/>
            </a:pPr>
            <a:r>
              <a:rPr lang="en-US" sz="3600" dirty="0">
                <a:latin typeface="Arial" panose="020B0604020202020204" pitchFamily="34" charset="0"/>
                <a:cs typeface="Arial" panose="020B0604020202020204" pitchFamily="34" charset="0"/>
              </a:rPr>
              <a:t>Mouth Care for People with Dysphagia, peg fed or nil by mouth </a:t>
            </a:r>
          </a:p>
        </p:txBody>
      </p:sp>
      <p:sp>
        <p:nvSpPr>
          <p:cNvPr id="35" name="Freeform 49">
            <a:extLst>
              <a:ext uri="{FF2B5EF4-FFF2-40B4-BE49-F238E27FC236}">
                <a16:creationId xmlns:a16="http://schemas.microsoft.com/office/drawing/2014/main" id="{EF9B8DF2-C3F5-49A2-94D2-F7B65A0F1F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4" y="581159"/>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alpha val="8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Content Placeholder 11">
            <a:extLst>
              <a:ext uri="{FF2B5EF4-FFF2-40B4-BE49-F238E27FC236}">
                <a16:creationId xmlns:a16="http://schemas.microsoft.com/office/drawing/2014/main" id="{32DE2944-5B34-4EA0-BBC7-83D8181EC5E7}"/>
              </a:ext>
            </a:extLst>
          </p:cNvPr>
          <p:cNvPicPr>
            <a:picLocks noChangeAspect="1"/>
          </p:cNvPicPr>
          <p:nvPr/>
        </p:nvPicPr>
        <p:blipFill rotWithShape="1">
          <a:blip r:embed="rId6"/>
          <a:srcRect l="41463" r="24211" b="-1"/>
          <a:stretch/>
        </p:blipFill>
        <p:spPr>
          <a:xfrm>
            <a:off x="6893344" y="760562"/>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pic>
        <p:nvPicPr>
          <p:cNvPr id="2" name="Audio 1">
            <a:hlinkClick r:id="" action="ppaction://media"/>
            <a:extLst>
              <a:ext uri="{FF2B5EF4-FFF2-40B4-BE49-F238E27FC236}">
                <a16:creationId xmlns:a16="http://schemas.microsoft.com/office/drawing/2014/main" id="{FAC57C09-927B-444C-B613-F019CC905B4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4572205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34213"/>
    </mc:Choice>
    <mc:Fallback xmlns="">
      <p:transition spd="slow" advTm="34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46AE8E-8E09-B84A-ADCE-E939455B4FF6}"/>
              </a:ext>
            </a:extLst>
          </p:cNvPr>
          <p:cNvSpPr>
            <a:spLocks noGrp="1"/>
          </p:cNvSpPr>
          <p:nvPr>
            <p:ph type="title"/>
          </p:nvPr>
        </p:nvSpPr>
        <p:spPr>
          <a:xfrm>
            <a:off x="0" y="0"/>
            <a:ext cx="12192000" cy="1143000"/>
          </a:xfr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b="1" dirty="0">
                <a:solidFill>
                  <a:schemeClr val="bg1"/>
                </a:solidFill>
              </a:rPr>
              <a:t>Assessment </a:t>
            </a:r>
          </a:p>
        </p:txBody>
      </p:sp>
      <p:pic>
        <p:nvPicPr>
          <p:cNvPr id="5" name="Graphic 4" descr="Scientific Thought">
            <a:extLst>
              <a:ext uri="{FF2B5EF4-FFF2-40B4-BE49-F238E27FC236}">
                <a16:creationId xmlns:a16="http://schemas.microsoft.com/office/drawing/2014/main" id="{1BD74EA4-7354-4CB6-AA36-DA6DEA717C4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5394" y="1967455"/>
            <a:ext cx="4038600" cy="4038600"/>
          </a:xfrm>
          <a:prstGeom prst="rect">
            <a:avLst/>
          </a:prstGeom>
        </p:spPr>
      </p:pic>
      <p:sp>
        <p:nvSpPr>
          <p:cNvPr id="3" name="Content Placeholder 2"/>
          <p:cNvSpPr>
            <a:spLocks noGrp="1"/>
          </p:cNvSpPr>
          <p:nvPr>
            <p:ph sz="half" idx="2"/>
          </p:nvPr>
        </p:nvSpPr>
        <p:spPr>
          <a:xfrm>
            <a:off x="4601272" y="1456176"/>
            <a:ext cx="5864901" cy="2400657"/>
          </a:xfrm>
        </p:spPr>
        <p:txBody>
          <a:bodyPr anchor="t">
            <a:normAutofit/>
          </a:bodyPr>
          <a:lstStyle/>
          <a:p>
            <a:pPr marL="514350" indent="-514350">
              <a:spcBef>
                <a:spcPts val="600"/>
              </a:spcBef>
              <a:spcAft>
                <a:spcPts val="600"/>
              </a:spcAft>
              <a:buFont typeface="+mj-lt"/>
              <a:buAutoNum type="arabicPeriod"/>
            </a:pPr>
            <a:r>
              <a:rPr lang="en-GB" sz="2000" dirty="0">
                <a:latin typeface="Arial" panose="020B0604020202020204" pitchFamily="34" charset="0"/>
                <a:cs typeface="Arial" panose="020B0604020202020204" pitchFamily="34" charset="0"/>
              </a:rPr>
              <a:t>Tick 3 common symptoms of dysphagia:-  </a:t>
            </a:r>
          </a:p>
          <a:p>
            <a:pPr marL="914400" lvl="1" indent="-457200">
              <a:spcBef>
                <a:spcPts val="600"/>
              </a:spcBef>
              <a:spcAft>
                <a:spcPts val="600"/>
              </a:spcAft>
              <a:buFont typeface="+mj-lt"/>
              <a:buAutoNum type="alphaLcPeriod"/>
            </a:pPr>
            <a:r>
              <a:rPr lang="en-GB" sz="2000" dirty="0">
                <a:latin typeface="Arial" panose="020B0604020202020204" pitchFamily="34" charset="0"/>
                <a:cs typeface="Arial" panose="020B0604020202020204" pitchFamily="34" charset="0"/>
              </a:rPr>
              <a:t>Coughing during meals </a:t>
            </a:r>
          </a:p>
          <a:p>
            <a:pPr marL="914400" lvl="1" indent="-457200">
              <a:spcBef>
                <a:spcPts val="600"/>
              </a:spcBef>
              <a:spcAft>
                <a:spcPts val="600"/>
              </a:spcAft>
              <a:buFont typeface="+mj-lt"/>
              <a:buAutoNum type="alphaLcPeriod"/>
            </a:pPr>
            <a:r>
              <a:rPr lang="en-GB" sz="2000" dirty="0">
                <a:latin typeface="Arial" panose="020B0604020202020204" pitchFamily="34" charset="0"/>
                <a:cs typeface="Arial" panose="020B0604020202020204" pitchFamily="34" charset="0"/>
              </a:rPr>
              <a:t>Prolonged mealtimes</a:t>
            </a:r>
          </a:p>
          <a:p>
            <a:pPr marL="914400" lvl="1" indent="-457200">
              <a:spcBef>
                <a:spcPts val="600"/>
              </a:spcBef>
              <a:spcAft>
                <a:spcPts val="600"/>
              </a:spcAft>
              <a:buFont typeface="+mj-lt"/>
              <a:buAutoNum type="alphaLcPeriod"/>
            </a:pPr>
            <a:r>
              <a:rPr lang="en-GB" sz="2000" dirty="0">
                <a:latin typeface="Arial" panose="020B0604020202020204" pitchFamily="34" charset="0"/>
                <a:cs typeface="Arial" panose="020B0604020202020204" pitchFamily="34" charset="0"/>
              </a:rPr>
              <a:t>Weight gain</a:t>
            </a:r>
          </a:p>
          <a:p>
            <a:pPr marL="914400" lvl="1" indent="-457200">
              <a:spcBef>
                <a:spcPts val="600"/>
              </a:spcBef>
              <a:spcAft>
                <a:spcPts val="600"/>
              </a:spcAft>
              <a:buFont typeface="+mj-lt"/>
              <a:buAutoNum type="alphaLcPeriod"/>
            </a:pPr>
            <a:r>
              <a:rPr lang="en-GB" sz="2000" dirty="0">
                <a:latin typeface="Arial" panose="020B0604020202020204" pitchFamily="34" charset="0"/>
                <a:cs typeface="Arial" panose="020B0604020202020204" pitchFamily="34" charset="0"/>
              </a:rPr>
              <a:t>Stagnation of food in the mouth</a:t>
            </a:r>
          </a:p>
          <a:p>
            <a:pPr marL="457200" lvl="1" indent="0">
              <a:spcBef>
                <a:spcPts val="600"/>
              </a:spcBef>
              <a:spcAft>
                <a:spcPts val="600"/>
              </a:spcAft>
              <a:buNone/>
            </a:pPr>
            <a:endParaRPr lang="en-GB" dirty="0">
              <a:latin typeface="Arial" panose="020B0604020202020204" pitchFamily="34" charset="0"/>
              <a:cs typeface="Arial" panose="020B0604020202020204" pitchFamily="34" charset="0"/>
            </a:endParaRPr>
          </a:p>
          <a:p>
            <a:pPr marL="914400" lvl="1" indent="-457200">
              <a:spcBef>
                <a:spcPts val="600"/>
              </a:spcBef>
              <a:spcAft>
                <a:spcPts val="600"/>
              </a:spcAft>
              <a:buFont typeface="+mj-lt"/>
              <a:buAutoNum type="alphaLcPeriod"/>
            </a:pPr>
            <a:endParaRPr lang="en-GB" dirty="0">
              <a:latin typeface="Arial" panose="020B0604020202020204" pitchFamily="34" charset="0"/>
              <a:cs typeface="Arial" panose="020B0604020202020204" pitchFamily="34" charset="0"/>
            </a:endParaRPr>
          </a:p>
          <a:p>
            <a:pPr>
              <a:spcBef>
                <a:spcPts val="600"/>
              </a:spcBef>
              <a:spcAft>
                <a:spcPts val="600"/>
              </a:spcAft>
              <a:buFont typeface="Wingdings" pitchFamily="2" charset="2"/>
              <a:buChar char="q"/>
            </a:pPr>
            <a:endParaRPr lang="en-GB"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8FA65334-1E95-C34A-B668-71127AB6BCE1}"/>
              </a:ext>
            </a:extLst>
          </p:cNvPr>
          <p:cNvSpPr/>
          <p:nvPr/>
        </p:nvSpPr>
        <p:spPr>
          <a:xfrm>
            <a:off x="4601272" y="3609741"/>
            <a:ext cx="6235604" cy="2616101"/>
          </a:xfrm>
          <a:prstGeom prst="rect">
            <a:avLst/>
          </a:prstGeom>
        </p:spPr>
        <p:txBody>
          <a:bodyPr wrap="square">
            <a:spAutoFit/>
          </a:bodyPr>
          <a:lstStyle/>
          <a:p>
            <a:pPr marL="514350" indent="-514350">
              <a:spcBef>
                <a:spcPts val="600"/>
              </a:spcBef>
              <a:spcAft>
                <a:spcPts val="600"/>
              </a:spcAft>
              <a:buFont typeface="+mj-lt"/>
              <a:buAutoNum type="arabicPeriod" startAt="2"/>
            </a:pPr>
            <a:r>
              <a:rPr lang="en-GB" sz="2000" dirty="0">
                <a:latin typeface="Arial" panose="020B0604020202020204" pitchFamily="34" charset="0"/>
                <a:cs typeface="Arial" panose="020B0604020202020204" pitchFamily="34" charset="0"/>
              </a:rPr>
              <a:t>What problems can occur in the mouth in clients with dysphagia or are nil by mouth?</a:t>
            </a:r>
          </a:p>
          <a:p>
            <a:pPr marL="971550" lvl="1" indent="-514350">
              <a:spcBef>
                <a:spcPts val="600"/>
              </a:spcBef>
              <a:spcAft>
                <a:spcPts val="600"/>
              </a:spcAft>
              <a:buFont typeface="+mj-lt"/>
              <a:buAutoNum type="alphaLcPeriod"/>
            </a:pPr>
            <a:r>
              <a:rPr lang="en-GB" sz="2000" dirty="0">
                <a:latin typeface="Arial" panose="020B0604020202020204" pitchFamily="34" charset="0"/>
                <a:cs typeface="Arial" panose="020B0604020202020204" pitchFamily="34" charset="0"/>
              </a:rPr>
              <a:t>Calculus/tartar can develop more quickly</a:t>
            </a:r>
          </a:p>
          <a:p>
            <a:pPr marL="971550" lvl="1" indent="-514350">
              <a:spcBef>
                <a:spcPts val="600"/>
              </a:spcBef>
              <a:spcAft>
                <a:spcPts val="600"/>
              </a:spcAft>
              <a:buFont typeface="+mj-lt"/>
              <a:buAutoNum type="alphaLcPeriod"/>
            </a:pPr>
            <a:r>
              <a:rPr lang="en-GB" sz="2000" dirty="0">
                <a:latin typeface="Arial" panose="020B0604020202020204" pitchFamily="34" charset="0"/>
                <a:cs typeface="Arial" panose="020B0604020202020204" pitchFamily="34" charset="0"/>
              </a:rPr>
              <a:t>Can have a higher risk of a dry mouth</a:t>
            </a:r>
          </a:p>
          <a:p>
            <a:pPr marL="971550" lvl="1" indent="-514350">
              <a:spcBef>
                <a:spcPts val="600"/>
              </a:spcBef>
              <a:spcAft>
                <a:spcPts val="600"/>
              </a:spcAft>
              <a:buFont typeface="+mj-lt"/>
              <a:buAutoNum type="alphaLcPeriod"/>
            </a:pPr>
            <a:r>
              <a:rPr lang="en-GB" sz="2000" dirty="0">
                <a:latin typeface="Arial" panose="020B0604020202020204" pitchFamily="34" charset="0"/>
                <a:cs typeface="Arial" panose="020B0604020202020204" pitchFamily="34" charset="0"/>
              </a:rPr>
              <a:t>Can have a higher risk of tooth decay</a:t>
            </a:r>
          </a:p>
          <a:p>
            <a:pPr marL="971550" lvl="1" indent="-514350">
              <a:spcBef>
                <a:spcPts val="600"/>
              </a:spcBef>
              <a:spcAft>
                <a:spcPts val="600"/>
              </a:spcAft>
              <a:buFont typeface="+mj-lt"/>
              <a:buAutoNum type="alphaLcPeriod"/>
            </a:pPr>
            <a:r>
              <a:rPr lang="en-GB" sz="2000" dirty="0">
                <a:latin typeface="Arial" panose="020B0604020202020204" pitchFamily="34" charset="0"/>
                <a:cs typeface="Arial" panose="020B0604020202020204" pitchFamily="34" charset="0"/>
              </a:rPr>
              <a:t>All of the above</a:t>
            </a:r>
          </a:p>
        </p:txBody>
      </p:sp>
    </p:spTree>
    <p:custDataLst>
      <p:tags r:id="rId1"/>
    </p:custDataLst>
    <p:extLst>
      <p:ext uri="{BB962C8B-B14F-4D97-AF65-F5344CB8AC3E}">
        <p14:creationId xmlns:p14="http://schemas.microsoft.com/office/powerpoint/2010/main" val="4214921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5A4656-89EA-7F4E-9E11-9E09FFCC1B7D}"/>
              </a:ext>
            </a:extLst>
          </p:cNvPr>
          <p:cNvSpPr/>
          <p:nvPr/>
        </p:nvSpPr>
        <p:spPr>
          <a:xfrm>
            <a:off x="0" y="-27384"/>
            <a:ext cx="12192000" cy="1140697"/>
          </a:xfrm>
          <a:prstGeom prst="rect">
            <a:avLst/>
          </a:prstGeom>
          <a:solidFill>
            <a:srgbClr val="92D050"/>
          </a:solidFill>
        </p:spPr>
        <p:txBody>
          <a:bodyPr wrap="square">
            <a:spAutoFit/>
          </a:bodyPr>
          <a:lstStyle/>
          <a:p>
            <a:pPr algn="ctr">
              <a:lnSpc>
                <a:spcPct val="150000"/>
              </a:lnSpc>
            </a:pPr>
            <a:r>
              <a:rPr lang="en-GB" sz="2400" b="1" dirty="0">
                <a:solidFill>
                  <a:schemeClr val="bg1"/>
                </a:solidFill>
                <a:latin typeface="Arial" panose="020B0604020202020204" pitchFamily="34" charset="0"/>
              </a:rPr>
              <a:t>This slide set has been produced by the following partner organisations for use within the Northwest Region</a:t>
            </a:r>
            <a:endParaRPr lang="en-US" sz="2400" dirty="0">
              <a:solidFill>
                <a:schemeClr val="bg1"/>
              </a:solidFill>
            </a:endParaRPr>
          </a:p>
        </p:txBody>
      </p:sp>
      <p:pic>
        <p:nvPicPr>
          <p:cNvPr id="2054" name="Picture 6">
            <a:extLst>
              <a:ext uri="{FF2B5EF4-FFF2-40B4-BE49-F238E27FC236}">
                <a16:creationId xmlns:a16="http://schemas.microsoft.com/office/drawing/2014/main" id="{2525A6D6-1E12-0C4A-9EF7-3B6DC2E17E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285" y="1473661"/>
            <a:ext cx="2922947" cy="85726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6">
            <a:extLst>
              <a:ext uri="{FF2B5EF4-FFF2-40B4-BE49-F238E27FC236}">
                <a16:creationId xmlns:a16="http://schemas.microsoft.com/office/drawing/2014/main" id="{D38684C3-8FEE-4631-815F-E4087203A77B}"/>
              </a:ext>
            </a:extLst>
          </p:cNvPr>
          <p:cNvGraphicFramePr>
            <a:graphicFrameLocks noGrp="1"/>
          </p:cNvGraphicFramePr>
          <p:nvPr>
            <p:extLst>
              <p:ext uri="{D42A27DB-BD31-4B8C-83A1-F6EECF244321}">
                <p14:modId xmlns:p14="http://schemas.microsoft.com/office/powerpoint/2010/main" val="4069642212"/>
              </p:ext>
            </p:extLst>
          </p:nvPr>
        </p:nvGraphicFramePr>
        <p:xfrm>
          <a:off x="0" y="3676881"/>
          <a:ext cx="12192000" cy="3181118"/>
        </p:xfrm>
        <a:graphic>
          <a:graphicData uri="http://schemas.openxmlformats.org/drawingml/2006/table">
            <a:tbl>
              <a:tblPr firstRow="1" bandRow="1">
                <a:tableStyleId>{93296810-A885-4BE3-A3E7-6D5BEEA58F35}</a:tableStyleId>
              </a:tblPr>
              <a:tblGrid>
                <a:gridCol w="1995641">
                  <a:extLst>
                    <a:ext uri="{9D8B030D-6E8A-4147-A177-3AD203B41FA5}">
                      <a16:colId xmlns:a16="http://schemas.microsoft.com/office/drawing/2014/main" val="3461900111"/>
                    </a:ext>
                  </a:extLst>
                </a:gridCol>
                <a:gridCol w="10196359">
                  <a:extLst>
                    <a:ext uri="{9D8B030D-6E8A-4147-A177-3AD203B41FA5}">
                      <a16:colId xmlns:a16="http://schemas.microsoft.com/office/drawing/2014/main" val="274119567"/>
                    </a:ext>
                  </a:extLst>
                </a:gridCol>
              </a:tblGrid>
              <a:tr h="423213">
                <a:tc gridSpan="2">
                  <a:txBody>
                    <a:bodyPr/>
                    <a:lstStyle/>
                    <a:p>
                      <a:r>
                        <a:rPr lang="en-US" dirty="0"/>
                        <a:t>Mouth Care Matters - SECTION 4</a:t>
                      </a:r>
                      <a:endParaRPr lang="en-GB" dirty="0"/>
                    </a:p>
                  </a:txBody>
                  <a:tcPr>
                    <a:solidFill>
                      <a:srgbClr val="92D050"/>
                    </a:solidFill>
                  </a:tcPr>
                </a:tc>
                <a:tc hMerge="1">
                  <a:txBody>
                    <a:bodyPr/>
                    <a:lstStyle/>
                    <a:p>
                      <a:endParaRPr lang="en-GB" dirty="0"/>
                    </a:p>
                  </a:txBody>
                  <a:tcPr/>
                </a:tc>
                <a:extLst>
                  <a:ext uri="{0D108BD9-81ED-4DB2-BD59-A6C34878D82A}">
                    <a16:rowId xmlns:a16="http://schemas.microsoft.com/office/drawing/2014/main" val="2374823534"/>
                  </a:ext>
                </a:extLst>
              </a:tr>
              <a:tr h="730477">
                <a:tc>
                  <a:txBody>
                    <a:bodyPr/>
                    <a:lstStyle/>
                    <a:p>
                      <a:r>
                        <a:rPr lang="en-US" dirty="0"/>
                        <a:t>Editor(s)</a:t>
                      </a:r>
                      <a:endParaRPr lang="en-GB" dirty="0"/>
                    </a:p>
                  </a:txBody>
                  <a:tcPr>
                    <a:solidFill>
                      <a:schemeClr val="accent3">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Health Education England – Queries /comments should be emailed to DWT@nhs.net</a:t>
                      </a:r>
                      <a:endParaRPr lang="en-GB" sz="1800" dirty="0"/>
                    </a:p>
                  </a:txBody>
                  <a:tcPr>
                    <a:solidFill>
                      <a:schemeClr val="accent3">
                        <a:lumMod val="40000"/>
                        <a:lumOff val="60000"/>
                      </a:schemeClr>
                    </a:solidFill>
                  </a:tcPr>
                </a:tc>
                <a:extLst>
                  <a:ext uri="{0D108BD9-81ED-4DB2-BD59-A6C34878D82A}">
                    <a16:rowId xmlns:a16="http://schemas.microsoft.com/office/drawing/2014/main" val="1580799212"/>
                  </a:ext>
                </a:extLst>
              </a:tr>
              <a:tr h="508714">
                <a:tc>
                  <a:txBody>
                    <a:bodyPr/>
                    <a:lstStyle/>
                    <a:p>
                      <a:r>
                        <a:rPr lang="en-US" dirty="0"/>
                        <a:t>Contributors</a:t>
                      </a:r>
                      <a:endParaRPr lang="en-GB" dirty="0"/>
                    </a:p>
                  </a:txBody>
                  <a:tcPr>
                    <a:solidFill>
                      <a:srgbClr val="EFF1E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Lesley Gough, Lynne Smith, Vicky Brand, Sue Hodgkiss, Helen Parsley and Emma Stonier</a:t>
                      </a:r>
                    </a:p>
                  </a:txBody>
                  <a:tcPr>
                    <a:solidFill>
                      <a:srgbClr val="EFF1EE"/>
                    </a:solidFill>
                  </a:tcPr>
                </a:tc>
                <a:extLst>
                  <a:ext uri="{0D108BD9-81ED-4DB2-BD59-A6C34878D82A}">
                    <a16:rowId xmlns:a16="http://schemas.microsoft.com/office/drawing/2014/main" val="3770631790"/>
                  </a:ext>
                </a:extLst>
              </a:tr>
              <a:tr h="423213">
                <a:tc>
                  <a:txBody>
                    <a:bodyPr/>
                    <a:lstStyle/>
                    <a:p>
                      <a:r>
                        <a:rPr lang="en-US" dirty="0"/>
                        <a:t>Version</a:t>
                      </a:r>
                      <a:endParaRPr lang="en-GB" dirty="0"/>
                    </a:p>
                  </a:txBody>
                  <a:tcPr>
                    <a:solidFill>
                      <a:schemeClr val="accent3">
                        <a:lumMod val="40000"/>
                        <a:lumOff val="60000"/>
                      </a:schemeClr>
                    </a:solidFill>
                  </a:tcPr>
                </a:tc>
                <a:tc>
                  <a:txBody>
                    <a:bodyPr/>
                    <a:lstStyle/>
                    <a:p>
                      <a:r>
                        <a:rPr lang="en-US" dirty="0"/>
                        <a:t>2</a:t>
                      </a:r>
                      <a:endParaRPr lang="en-GB" dirty="0"/>
                    </a:p>
                  </a:txBody>
                  <a:tcPr>
                    <a:solidFill>
                      <a:schemeClr val="accent3">
                        <a:lumMod val="40000"/>
                        <a:lumOff val="60000"/>
                      </a:schemeClr>
                    </a:solidFill>
                  </a:tcPr>
                </a:tc>
                <a:extLst>
                  <a:ext uri="{0D108BD9-81ED-4DB2-BD59-A6C34878D82A}">
                    <a16:rowId xmlns:a16="http://schemas.microsoft.com/office/drawing/2014/main" val="1940705967"/>
                  </a:ext>
                </a:extLst>
              </a:tr>
              <a:tr h="423213">
                <a:tc>
                  <a:txBody>
                    <a:bodyPr/>
                    <a:lstStyle/>
                    <a:p>
                      <a:r>
                        <a:rPr lang="en-US" dirty="0"/>
                        <a:t>Issue date</a:t>
                      </a:r>
                      <a:endParaRPr lang="en-GB" dirty="0"/>
                    </a:p>
                  </a:txBody>
                  <a:tcPr>
                    <a:solidFill>
                      <a:srgbClr val="EFF1EE"/>
                    </a:solidFill>
                  </a:tcPr>
                </a:tc>
                <a:tc>
                  <a:txBody>
                    <a:bodyPr/>
                    <a:lstStyle/>
                    <a:p>
                      <a:r>
                        <a:rPr lang="en-US" dirty="0"/>
                        <a:t>October 2020</a:t>
                      </a:r>
                      <a:endParaRPr lang="en-GB" dirty="0"/>
                    </a:p>
                  </a:txBody>
                  <a:tcPr>
                    <a:solidFill>
                      <a:srgbClr val="EFF1EE"/>
                    </a:solidFill>
                  </a:tcPr>
                </a:tc>
                <a:extLst>
                  <a:ext uri="{0D108BD9-81ED-4DB2-BD59-A6C34878D82A}">
                    <a16:rowId xmlns:a16="http://schemas.microsoft.com/office/drawing/2014/main" val="1523369925"/>
                  </a:ext>
                </a:extLst>
              </a:tr>
              <a:tr h="672288">
                <a:tc>
                  <a:txBody>
                    <a:bodyPr/>
                    <a:lstStyle/>
                    <a:p>
                      <a:r>
                        <a:rPr lang="en-US" dirty="0"/>
                        <a:t> 1</a:t>
                      </a:r>
                      <a:r>
                        <a:rPr lang="en-US" baseline="30000" dirty="0"/>
                        <a:t>st</a:t>
                      </a:r>
                      <a:r>
                        <a:rPr lang="en-US" dirty="0"/>
                        <a:t> Review</a:t>
                      </a:r>
                    </a:p>
                    <a:p>
                      <a:r>
                        <a:rPr lang="en-US" dirty="0"/>
                        <a:t>Next Review</a:t>
                      </a:r>
                      <a:endParaRPr lang="en-GB" dirty="0"/>
                    </a:p>
                  </a:txBody>
                  <a:tcPr>
                    <a:solidFill>
                      <a:schemeClr val="accent3">
                        <a:lumMod val="40000"/>
                        <a:lumOff val="60000"/>
                      </a:schemeClr>
                    </a:solidFill>
                  </a:tcPr>
                </a:tc>
                <a:tc>
                  <a:txBody>
                    <a:bodyPr/>
                    <a:lstStyle/>
                    <a:p>
                      <a:r>
                        <a:rPr lang="en-GB" dirty="0"/>
                        <a:t>October 2023</a:t>
                      </a:r>
                    </a:p>
                    <a:p>
                      <a:r>
                        <a:rPr lang="en-GB" dirty="0"/>
                        <a:t>October 2025</a:t>
                      </a:r>
                    </a:p>
                  </a:txBody>
                  <a:tcPr>
                    <a:solidFill>
                      <a:schemeClr val="accent3">
                        <a:lumMod val="40000"/>
                        <a:lumOff val="60000"/>
                      </a:schemeClr>
                    </a:solidFill>
                  </a:tcPr>
                </a:tc>
                <a:extLst>
                  <a:ext uri="{0D108BD9-81ED-4DB2-BD59-A6C34878D82A}">
                    <a16:rowId xmlns:a16="http://schemas.microsoft.com/office/drawing/2014/main" val="3404108588"/>
                  </a:ext>
                </a:extLst>
              </a:tr>
            </a:tbl>
          </a:graphicData>
        </a:graphic>
      </p:graphicFrame>
      <p:sp>
        <p:nvSpPr>
          <p:cNvPr id="2" name="Rectangle 1">
            <a:extLst>
              <a:ext uri="{FF2B5EF4-FFF2-40B4-BE49-F238E27FC236}">
                <a16:creationId xmlns:a16="http://schemas.microsoft.com/office/drawing/2014/main" id="{90B424D5-9DCE-8744-B7ED-0B03261A3FED}"/>
              </a:ext>
            </a:extLst>
          </p:cNvPr>
          <p:cNvSpPr/>
          <p:nvPr/>
        </p:nvSpPr>
        <p:spPr>
          <a:xfrm>
            <a:off x="121507" y="2650112"/>
            <a:ext cx="11948983" cy="923330"/>
          </a:xfrm>
          <a:prstGeom prst="rect">
            <a:avLst/>
          </a:prstGeom>
        </p:spPr>
        <p:txBody>
          <a:bodyPr wrap="square">
            <a:spAutoFit/>
          </a:bodyPr>
          <a:lstStyle/>
          <a:p>
            <a:r>
              <a:rPr lang="en-GB" b="1" dirty="0"/>
              <a:t>Disclaimer</a:t>
            </a:r>
          </a:p>
          <a:p>
            <a:r>
              <a:rPr lang="en-US" i="1" dirty="0"/>
              <a:t>The authors take no responsibility for any actions undertaken when following this guidance. Health and Social Care professionals should only carry out procedures that they are trained in and that are within their competencies.</a:t>
            </a:r>
            <a:endParaRPr lang="en-GB" dirty="0"/>
          </a:p>
        </p:txBody>
      </p:sp>
      <p:pic>
        <p:nvPicPr>
          <p:cNvPr id="5" name="Audio 4">
            <a:hlinkClick r:id="" action="ppaction://media"/>
            <a:extLst>
              <a:ext uri="{FF2B5EF4-FFF2-40B4-BE49-F238E27FC236}">
                <a16:creationId xmlns:a16="http://schemas.microsoft.com/office/drawing/2014/main" id="{B915D3DC-0329-8044-8D84-C172178E95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02800" y="5892800"/>
            <a:ext cx="812800" cy="812800"/>
          </a:xfrm>
          <a:prstGeom prst="rect">
            <a:avLst/>
          </a:prstGeom>
        </p:spPr>
      </p:pic>
      <p:pic>
        <p:nvPicPr>
          <p:cNvPr id="7" name="Picture 6" descr="A blue and white logo&#10;&#10;Description automatically generated">
            <a:extLst>
              <a:ext uri="{FF2B5EF4-FFF2-40B4-BE49-F238E27FC236}">
                <a16:creationId xmlns:a16="http://schemas.microsoft.com/office/drawing/2014/main" id="{0DB0E90C-5743-8B66-3AE6-E210B83C85ED}"/>
              </a:ext>
            </a:extLst>
          </p:cNvPr>
          <p:cNvPicPr>
            <a:picLocks noChangeAspect="1"/>
          </p:cNvPicPr>
          <p:nvPr/>
        </p:nvPicPr>
        <p:blipFill>
          <a:blip r:embed="rId7"/>
          <a:stretch>
            <a:fillRect/>
          </a:stretch>
        </p:blipFill>
        <p:spPr>
          <a:xfrm>
            <a:off x="9639512" y="1241343"/>
            <a:ext cx="1752176" cy="1324406"/>
          </a:xfrm>
          <a:prstGeom prst="rect">
            <a:avLst/>
          </a:prstGeom>
        </p:spPr>
      </p:pic>
      <p:pic>
        <p:nvPicPr>
          <p:cNvPr id="8" name="Picture 7" descr="A blue and white logo&#10;&#10;Description automatically generated">
            <a:extLst>
              <a:ext uri="{FF2B5EF4-FFF2-40B4-BE49-F238E27FC236}">
                <a16:creationId xmlns:a16="http://schemas.microsoft.com/office/drawing/2014/main" id="{BF258915-0DE2-69B9-8E0D-A0D69773AE0F}"/>
              </a:ext>
            </a:extLst>
          </p:cNvPr>
          <p:cNvPicPr>
            <a:picLocks noChangeAspect="1"/>
          </p:cNvPicPr>
          <p:nvPr/>
        </p:nvPicPr>
        <p:blipFill>
          <a:blip r:embed="rId8"/>
          <a:stretch>
            <a:fillRect/>
          </a:stretch>
        </p:blipFill>
        <p:spPr>
          <a:xfrm>
            <a:off x="5396694" y="1241343"/>
            <a:ext cx="1485961" cy="1408769"/>
          </a:xfrm>
          <a:prstGeom prst="rect">
            <a:avLst/>
          </a:prstGeom>
        </p:spPr>
      </p:pic>
    </p:spTree>
    <p:extLst>
      <p:ext uri="{BB962C8B-B14F-4D97-AF65-F5344CB8AC3E}">
        <p14:creationId xmlns:p14="http://schemas.microsoft.com/office/powerpoint/2010/main" val="3974906789"/>
      </p:ext>
    </p:extLst>
  </p:cSld>
  <p:clrMapOvr>
    <a:masterClrMapping/>
  </p:clrMapOvr>
  <mc:AlternateContent xmlns:mc="http://schemas.openxmlformats.org/markup-compatibility/2006" xmlns:p14="http://schemas.microsoft.com/office/powerpoint/2010/main">
    <mc:Choice Requires="p14">
      <p:transition spd="slow" p14:dur="2000" advTm="11532"/>
    </mc:Choice>
    <mc:Fallback xmlns="">
      <p:transition spd="slow" advTm="11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440A548-C0D4-4418-940E-EDC2F1D9A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708B267-8CD2-4684-A57B-9F1070769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E1F178E8-FE8A-D943-B6B0-4D19B9B14351}"/>
              </a:ext>
            </a:extLst>
          </p:cNvPr>
          <p:cNvSpPr txBox="1">
            <a:spLocks/>
          </p:cNvSpPr>
          <p:nvPr/>
        </p:nvSpPr>
        <p:spPr>
          <a:xfrm>
            <a:off x="6208866" y="63060"/>
            <a:ext cx="5589979" cy="1454051"/>
          </a:xfrm>
          <a:prstGeom prst="rect">
            <a:avLst/>
          </a:prstGeom>
          <a:solidFill>
            <a:srgbClr val="92D05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600" b="1" kern="1200" dirty="0">
                <a:solidFill>
                  <a:schemeClr val="tx2"/>
                </a:solidFill>
                <a:latin typeface="+mj-lt"/>
                <a:ea typeface="+mj-ea"/>
                <a:cs typeface="+mj-cs"/>
              </a:rPr>
              <a:t>  Learning outcomes</a:t>
            </a:r>
          </a:p>
        </p:txBody>
      </p:sp>
      <p:grpSp>
        <p:nvGrpSpPr>
          <p:cNvPr id="17" name="Group 16">
            <a:extLst>
              <a:ext uri="{FF2B5EF4-FFF2-40B4-BE49-F238E27FC236}">
                <a16:creationId xmlns:a16="http://schemas.microsoft.com/office/drawing/2014/main" id="{41E5AB36-9328-47E9-95AD-E38AC1C0E18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369"/>
            <a:ext cx="6091008" cy="6858000"/>
            <a:chOff x="305" y="-369"/>
            <a:chExt cx="6091008" cy="6858000"/>
          </a:xfrm>
        </p:grpSpPr>
        <p:sp>
          <p:nvSpPr>
            <p:cNvPr id="18" name="Freeform: Shape 17">
              <a:extLst>
                <a:ext uri="{FF2B5EF4-FFF2-40B4-BE49-F238E27FC236}">
                  <a16:creationId xmlns:a16="http://schemas.microsoft.com/office/drawing/2014/main" id="{4532450F-A219-4BF5-88FA-A47084237C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9"/>
              <a:ext cx="6057007" cy="6858000"/>
            </a:xfrm>
            <a:custGeom>
              <a:avLst/>
              <a:gdLst>
                <a:gd name="connsiteX0" fmla="*/ 1423825 w 6057007"/>
                <a:gd name="connsiteY0" fmla="*/ 0 h 6858000"/>
                <a:gd name="connsiteX1" fmla="*/ 4262456 w 6057007"/>
                <a:gd name="connsiteY1" fmla="*/ 0 h 6858000"/>
                <a:gd name="connsiteX2" fmla="*/ 4371584 w 6057007"/>
                <a:gd name="connsiteY2" fmla="*/ 79625 h 6858000"/>
                <a:gd name="connsiteX3" fmla="*/ 5400299 w 6057007"/>
                <a:gd name="connsiteY3" fmla="*/ 1779691 h 6858000"/>
                <a:gd name="connsiteX4" fmla="*/ 5961759 w 6057007"/>
                <a:gd name="connsiteY4" fmla="*/ 4554903 h 6858000"/>
                <a:gd name="connsiteX5" fmla="*/ 4326541 w 6057007"/>
                <a:gd name="connsiteY5" fmla="*/ 6729688 h 6858000"/>
                <a:gd name="connsiteX6" fmla="*/ 4109121 w 6057007"/>
                <a:gd name="connsiteY6" fmla="*/ 6858000 h 6858000"/>
                <a:gd name="connsiteX7" fmla="*/ 1145358 w 6057007"/>
                <a:gd name="connsiteY7" fmla="*/ 6858000 h 6858000"/>
                <a:gd name="connsiteX8" fmla="*/ 1143587 w 6057007"/>
                <a:gd name="connsiteY8" fmla="*/ 6856705 h 6858000"/>
                <a:gd name="connsiteX9" fmla="*/ 162579 w 6057007"/>
                <a:gd name="connsiteY9" fmla="*/ 6240990 h 6858000"/>
                <a:gd name="connsiteX10" fmla="*/ 0 w 6057007"/>
                <a:gd name="connsiteY10" fmla="*/ 6125553 h 6858000"/>
                <a:gd name="connsiteX11" fmla="*/ 0 w 6057007"/>
                <a:gd name="connsiteY11" fmla="*/ 4670879 h 6858000"/>
                <a:gd name="connsiteX12" fmla="*/ 38388 w 6057007"/>
                <a:gd name="connsiteY12" fmla="*/ 4778792 h 6858000"/>
                <a:gd name="connsiteX13" fmla="*/ 155449 w 6057007"/>
                <a:gd name="connsiteY13" fmla="*/ 5029879 h 6858000"/>
                <a:gd name="connsiteX14" fmla="*/ 411802 w 6057007"/>
                <a:gd name="connsiteY14" fmla="*/ 5399531 h 6858000"/>
                <a:gd name="connsiteX15" fmla="*/ 806388 w 6057007"/>
                <a:gd name="connsiteY15" fmla="*/ 5659633 h 6858000"/>
                <a:gd name="connsiteX16" fmla="*/ 1801512 w 6057007"/>
                <a:gd name="connsiteY16" fmla="*/ 6314010 h 6858000"/>
                <a:gd name="connsiteX17" fmla="*/ 2653483 w 6057007"/>
                <a:gd name="connsiteY17" fmla="*/ 6529898 h 6858000"/>
                <a:gd name="connsiteX18" fmla="*/ 3666486 w 6057007"/>
                <a:gd name="connsiteY18" fmla="*/ 6190615 h 6858000"/>
                <a:gd name="connsiteX19" fmla="*/ 4658657 w 6057007"/>
                <a:gd name="connsiteY19" fmla="*/ 5428179 h 6858000"/>
                <a:gd name="connsiteX20" fmla="*/ 5222967 w 6057007"/>
                <a:gd name="connsiteY20" fmla="*/ 4356944 h 6858000"/>
                <a:gd name="connsiteX21" fmla="*/ 4724795 w 6057007"/>
                <a:gd name="connsiteY21" fmla="*/ 2210416 h 6858000"/>
                <a:gd name="connsiteX22" fmla="*/ 4473185 w 6057007"/>
                <a:gd name="connsiteY22" fmla="*/ 1691554 h 6858000"/>
                <a:gd name="connsiteX23" fmla="*/ 4046677 w 6057007"/>
                <a:gd name="connsiteY23" fmla="*/ 911781 h 6858000"/>
                <a:gd name="connsiteX24" fmla="*/ 3555564 w 6057007"/>
                <a:gd name="connsiteY24" fmla="*/ 585888 h 6858000"/>
                <a:gd name="connsiteX25" fmla="*/ 2405914 w 6057007"/>
                <a:gd name="connsiteY25" fmla="*/ 536282 h 6858000"/>
                <a:gd name="connsiteX26" fmla="*/ 1345719 w 6057007"/>
                <a:gd name="connsiteY26" fmla="*/ 957619 h 6858000"/>
                <a:gd name="connsiteX27" fmla="*/ 73341 w 6057007"/>
                <a:gd name="connsiteY27" fmla="*/ 2571698 h 6858000"/>
                <a:gd name="connsiteX28" fmla="*/ 0 w 6057007"/>
                <a:gd name="connsiteY28" fmla="*/ 2803810 h 6858000"/>
                <a:gd name="connsiteX29" fmla="*/ 0 w 6057007"/>
                <a:gd name="connsiteY29" fmla="*/ 1147591 h 6858000"/>
                <a:gd name="connsiteX30" fmla="*/ 142706 w 6057007"/>
                <a:gd name="connsiteY30" fmla="*/ 968763 h 6858000"/>
                <a:gd name="connsiteX31" fmla="*/ 971831 w 6057007"/>
                <a:gd name="connsiteY31" fmla="*/ 249890 h 6858000"/>
                <a:gd name="connsiteX32" fmla="*/ 1288677 w 6057007"/>
                <a:gd name="connsiteY32" fmla="*/ 658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057007" h="6858000">
                  <a:moveTo>
                    <a:pt x="1423825" y="0"/>
                  </a:moveTo>
                  <a:lnTo>
                    <a:pt x="4262456" y="0"/>
                  </a:lnTo>
                  <a:lnTo>
                    <a:pt x="4371584" y="79625"/>
                  </a:lnTo>
                  <a:cubicBezTo>
                    <a:pt x="4860533" y="476670"/>
                    <a:pt x="5063885" y="1132812"/>
                    <a:pt x="5400299" y="1779691"/>
                  </a:cubicBezTo>
                  <a:cubicBezTo>
                    <a:pt x="5848849" y="2642194"/>
                    <a:pt x="6244956" y="3497996"/>
                    <a:pt x="5961759" y="4554903"/>
                  </a:cubicBezTo>
                  <a:cubicBezTo>
                    <a:pt x="5691575" y="5563242"/>
                    <a:pt x="5092427" y="6238887"/>
                    <a:pt x="4326541" y="6729688"/>
                  </a:cubicBezTo>
                  <a:lnTo>
                    <a:pt x="4109121" y="6858000"/>
                  </a:lnTo>
                  <a:lnTo>
                    <a:pt x="1145358" y="6858000"/>
                  </a:lnTo>
                  <a:lnTo>
                    <a:pt x="1143587" y="6856705"/>
                  </a:lnTo>
                  <a:cubicBezTo>
                    <a:pt x="699546" y="6541440"/>
                    <a:pt x="399287" y="6392433"/>
                    <a:pt x="162579" y="6240990"/>
                  </a:cubicBezTo>
                  <a:lnTo>
                    <a:pt x="0" y="6125553"/>
                  </a:lnTo>
                  <a:lnTo>
                    <a:pt x="0" y="4670879"/>
                  </a:lnTo>
                  <a:lnTo>
                    <a:pt x="38388" y="4778792"/>
                  </a:lnTo>
                  <a:cubicBezTo>
                    <a:pt x="72793" y="4862402"/>
                    <a:pt x="111802" y="4945953"/>
                    <a:pt x="155449" y="5029879"/>
                  </a:cubicBezTo>
                  <a:cubicBezTo>
                    <a:pt x="273464" y="5256810"/>
                    <a:pt x="351295" y="5344113"/>
                    <a:pt x="411802" y="5399531"/>
                  </a:cubicBezTo>
                  <a:cubicBezTo>
                    <a:pt x="500065" y="5480405"/>
                    <a:pt x="628514" y="5555615"/>
                    <a:pt x="806388" y="5659633"/>
                  </a:cubicBezTo>
                  <a:cubicBezTo>
                    <a:pt x="1044358" y="5798926"/>
                    <a:pt x="1370396" y="5989780"/>
                    <a:pt x="1801512" y="6314010"/>
                  </a:cubicBezTo>
                  <a:cubicBezTo>
                    <a:pt x="2037213" y="6491324"/>
                    <a:pt x="2315885" y="6561958"/>
                    <a:pt x="2653483" y="6529898"/>
                  </a:cubicBezTo>
                  <a:cubicBezTo>
                    <a:pt x="2962383" y="6500529"/>
                    <a:pt x="3312661" y="6383221"/>
                    <a:pt x="3666486" y="6190615"/>
                  </a:cubicBezTo>
                  <a:cubicBezTo>
                    <a:pt x="4083218" y="5963697"/>
                    <a:pt x="4407642" y="5714350"/>
                    <a:pt x="4658657" y="5428179"/>
                  </a:cubicBezTo>
                  <a:cubicBezTo>
                    <a:pt x="4927319" y="5121947"/>
                    <a:pt x="5111907" y="4771422"/>
                    <a:pt x="5222967" y="4356944"/>
                  </a:cubicBezTo>
                  <a:cubicBezTo>
                    <a:pt x="5418167" y="3628447"/>
                    <a:pt x="5139747" y="3007703"/>
                    <a:pt x="4724795" y="2210416"/>
                  </a:cubicBezTo>
                  <a:cubicBezTo>
                    <a:pt x="4631776" y="2031551"/>
                    <a:pt x="4551122" y="1858737"/>
                    <a:pt x="4473185" y="1691554"/>
                  </a:cubicBezTo>
                  <a:cubicBezTo>
                    <a:pt x="4326842" y="1377756"/>
                    <a:pt x="4200559" y="1106810"/>
                    <a:pt x="4046677" y="911781"/>
                  </a:cubicBezTo>
                  <a:cubicBezTo>
                    <a:pt x="3910561" y="739097"/>
                    <a:pt x="3763658" y="641647"/>
                    <a:pt x="3555564" y="585888"/>
                  </a:cubicBezTo>
                  <a:cubicBezTo>
                    <a:pt x="3178534" y="484863"/>
                    <a:pt x="2791842" y="468166"/>
                    <a:pt x="2405914" y="536282"/>
                  </a:cubicBezTo>
                  <a:cubicBezTo>
                    <a:pt x="2032757" y="602054"/>
                    <a:pt x="1676044" y="743871"/>
                    <a:pt x="1345719" y="957619"/>
                  </a:cubicBezTo>
                  <a:cubicBezTo>
                    <a:pt x="762775" y="1334788"/>
                    <a:pt x="318714" y="1900690"/>
                    <a:pt x="73341" y="2571698"/>
                  </a:cubicBezTo>
                  <a:lnTo>
                    <a:pt x="0" y="2803810"/>
                  </a:lnTo>
                  <a:lnTo>
                    <a:pt x="0" y="1147591"/>
                  </a:lnTo>
                  <a:lnTo>
                    <a:pt x="142706" y="968763"/>
                  </a:lnTo>
                  <a:cubicBezTo>
                    <a:pt x="388539" y="688063"/>
                    <a:pt x="668237" y="446316"/>
                    <a:pt x="971831" y="249890"/>
                  </a:cubicBezTo>
                  <a:cubicBezTo>
                    <a:pt x="1074829" y="183240"/>
                    <a:pt x="1180574" y="121805"/>
                    <a:pt x="1288677" y="6583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035AC662-4000-411A-9E33-6A4B6C0FCB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9"/>
              <a:ext cx="6091008" cy="6858000"/>
            </a:xfrm>
            <a:custGeom>
              <a:avLst/>
              <a:gdLst>
                <a:gd name="connsiteX0" fmla="*/ 0 w 6091008"/>
                <a:gd name="connsiteY0" fmla="*/ 5476844 h 6858000"/>
                <a:gd name="connsiteX1" fmla="*/ 15220 w 6091008"/>
                <a:gd name="connsiteY1" fmla="*/ 5501668 h 6858000"/>
                <a:gd name="connsiteX2" fmla="*/ 198940 w 6091008"/>
                <a:gd name="connsiteY2" fmla="*/ 5717964 h 6858000"/>
                <a:gd name="connsiteX3" fmla="*/ 251499 w 6091008"/>
                <a:gd name="connsiteY3" fmla="*/ 5763842 h 6858000"/>
                <a:gd name="connsiteX4" fmla="*/ 308460 w 6091008"/>
                <a:gd name="connsiteY4" fmla="*/ 5806337 h 6858000"/>
                <a:gd name="connsiteX5" fmla="*/ 368305 w 6091008"/>
                <a:gd name="connsiteY5" fmla="*/ 5847248 h 6858000"/>
                <a:gd name="connsiteX6" fmla="*/ 430451 w 6091008"/>
                <a:gd name="connsiteY6" fmla="*/ 5887305 h 6858000"/>
                <a:gd name="connsiteX7" fmla="*/ 975811 w 6091008"/>
                <a:gd name="connsiteY7" fmla="*/ 6205653 h 6858000"/>
                <a:gd name="connsiteX8" fmla="*/ 1510250 w 6091008"/>
                <a:gd name="connsiteY8" fmla="*/ 6575390 h 6858000"/>
                <a:gd name="connsiteX9" fmla="*/ 2002437 w 6091008"/>
                <a:gd name="connsiteY9" fmla="*/ 6825029 h 6858000"/>
                <a:gd name="connsiteX10" fmla="*/ 2137670 w 6091008"/>
                <a:gd name="connsiteY10" fmla="*/ 6856874 h 6858000"/>
                <a:gd name="connsiteX11" fmla="*/ 2145778 w 6091008"/>
                <a:gd name="connsiteY11" fmla="*/ 6858000 h 6858000"/>
                <a:gd name="connsiteX12" fmla="*/ 1098858 w 6091008"/>
                <a:gd name="connsiteY12" fmla="*/ 6858000 h 6858000"/>
                <a:gd name="connsiteX13" fmla="*/ 1004166 w 6091008"/>
                <a:gd name="connsiteY13" fmla="*/ 6786858 h 6858000"/>
                <a:gd name="connsiteX14" fmla="*/ 751974 w 6091008"/>
                <a:gd name="connsiteY14" fmla="*/ 6608169 h 6858000"/>
                <a:gd name="connsiteX15" fmla="*/ 623305 w 6091008"/>
                <a:gd name="connsiteY15" fmla="*/ 6522172 h 6858000"/>
                <a:gd name="connsiteX16" fmla="*/ 492346 w 6091008"/>
                <a:gd name="connsiteY16" fmla="*/ 6437477 h 6858000"/>
                <a:gd name="connsiteX17" fmla="*/ 358536 w 6091008"/>
                <a:gd name="connsiteY17" fmla="*/ 6352312 h 6858000"/>
                <a:gd name="connsiteX18" fmla="*/ 290710 w 6091008"/>
                <a:gd name="connsiteY18" fmla="*/ 6308820 h 6858000"/>
                <a:gd name="connsiteX19" fmla="*/ 221792 w 6091008"/>
                <a:gd name="connsiteY19" fmla="*/ 6263122 h 6858000"/>
                <a:gd name="connsiteX20" fmla="*/ 152460 w 6091008"/>
                <a:gd name="connsiteY20" fmla="*/ 6215106 h 6858000"/>
                <a:gd name="connsiteX21" fmla="*/ 83055 w 6091008"/>
                <a:gd name="connsiteY21" fmla="*/ 6163978 h 6858000"/>
                <a:gd name="connsiteX22" fmla="*/ 14161 w 6091008"/>
                <a:gd name="connsiteY22" fmla="*/ 6109014 h 6858000"/>
                <a:gd name="connsiteX23" fmla="*/ 0 w 6091008"/>
                <a:gd name="connsiteY23" fmla="*/ 6096195 h 6858000"/>
                <a:gd name="connsiteX24" fmla="*/ 3707444 w 6091008"/>
                <a:gd name="connsiteY24" fmla="*/ 0 h 6858000"/>
                <a:gd name="connsiteX25" fmla="*/ 4265528 w 6091008"/>
                <a:gd name="connsiteY25" fmla="*/ 0 h 6858000"/>
                <a:gd name="connsiteX26" fmla="*/ 4291472 w 6091008"/>
                <a:gd name="connsiteY26" fmla="*/ 15596 h 6858000"/>
                <a:gd name="connsiteX27" fmla="*/ 4431124 w 6091008"/>
                <a:gd name="connsiteY27" fmla="*/ 119052 h 6858000"/>
                <a:gd name="connsiteX28" fmla="*/ 4899570 w 6091008"/>
                <a:gd name="connsiteY28" fmla="*/ 643769 h 6858000"/>
                <a:gd name="connsiteX29" fmla="*/ 5247925 w 6091008"/>
                <a:gd name="connsiteY29" fmla="*/ 1232134 h 6858000"/>
                <a:gd name="connsiteX30" fmla="*/ 5401234 w 6091008"/>
                <a:gd name="connsiteY30" fmla="*/ 1518442 h 6858000"/>
                <a:gd name="connsiteX31" fmla="*/ 5480921 w 6091008"/>
                <a:gd name="connsiteY31" fmla="*/ 1662114 h 6858000"/>
                <a:gd name="connsiteX32" fmla="*/ 5561804 w 6091008"/>
                <a:gd name="connsiteY32" fmla="*/ 1812436 h 6858000"/>
                <a:gd name="connsiteX33" fmla="*/ 5855037 w 6091008"/>
                <a:gd name="connsiteY33" fmla="*/ 2457716 h 6858000"/>
                <a:gd name="connsiteX34" fmla="*/ 6052254 w 6091008"/>
                <a:gd name="connsiteY34" fmla="*/ 3193699 h 6858000"/>
                <a:gd name="connsiteX35" fmla="*/ 6073151 w 6091008"/>
                <a:gd name="connsiteY35" fmla="*/ 4004612 h 6858000"/>
                <a:gd name="connsiteX36" fmla="*/ 6067309 w 6091008"/>
                <a:gd name="connsiteY36" fmla="*/ 4055890 h 6858000"/>
                <a:gd name="connsiteX37" fmla="*/ 6059979 w 6091008"/>
                <a:gd name="connsiteY37" fmla="*/ 4106917 h 6858000"/>
                <a:gd name="connsiteX38" fmla="*/ 6052371 w 6091008"/>
                <a:gd name="connsiteY38" fmla="*/ 4158016 h 6858000"/>
                <a:gd name="connsiteX39" fmla="*/ 6043434 w 6091008"/>
                <a:gd name="connsiteY39" fmla="*/ 4208759 h 6858000"/>
                <a:gd name="connsiteX40" fmla="*/ 6023229 w 6091008"/>
                <a:gd name="connsiteY40" fmla="*/ 4309769 h 6858000"/>
                <a:gd name="connsiteX41" fmla="*/ 5999922 w 6091008"/>
                <a:gd name="connsiteY41" fmla="*/ 4409799 h 6858000"/>
                <a:gd name="connsiteX42" fmla="*/ 5987157 w 6091008"/>
                <a:gd name="connsiteY42" fmla="*/ 4459369 h 6858000"/>
                <a:gd name="connsiteX43" fmla="*/ 5973731 w 6091008"/>
                <a:gd name="connsiteY43" fmla="*/ 4508027 h 6858000"/>
                <a:gd name="connsiteX44" fmla="*/ 5944653 w 6091008"/>
                <a:gd name="connsiteY44" fmla="*/ 4602538 h 6858000"/>
                <a:gd name="connsiteX45" fmla="*/ 5915334 w 6091008"/>
                <a:gd name="connsiteY45" fmla="*/ 4696982 h 6858000"/>
                <a:gd name="connsiteX46" fmla="*/ 5881786 w 6091008"/>
                <a:gd name="connsiteY46" fmla="*/ 4790295 h 6858000"/>
                <a:gd name="connsiteX47" fmla="*/ 5539609 w 6091008"/>
                <a:gd name="connsiteY47" fmla="*/ 5504511 h 6858000"/>
                <a:gd name="connsiteX48" fmla="*/ 5432400 w 6091008"/>
                <a:gd name="connsiteY48" fmla="*/ 5669348 h 6858000"/>
                <a:gd name="connsiteX49" fmla="*/ 5404330 w 6091008"/>
                <a:gd name="connsiteY49" fmla="*/ 5709372 h 6858000"/>
                <a:gd name="connsiteX50" fmla="*/ 5375525 w 6091008"/>
                <a:gd name="connsiteY50" fmla="*/ 5748757 h 6858000"/>
                <a:gd name="connsiteX51" fmla="*/ 5317831 w 6091008"/>
                <a:gd name="connsiteY51" fmla="*/ 5827355 h 6858000"/>
                <a:gd name="connsiteX52" fmla="*/ 5288208 w 6091008"/>
                <a:gd name="connsiteY52" fmla="*/ 5865932 h 6858000"/>
                <a:gd name="connsiteX53" fmla="*/ 5273251 w 6091008"/>
                <a:gd name="connsiteY53" fmla="*/ 5885035 h 6858000"/>
                <a:gd name="connsiteX54" fmla="*/ 5256656 w 6091008"/>
                <a:gd name="connsiteY54" fmla="*/ 5902520 h 6858000"/>
                <a:gd name="connsiteX55" fmla="*/ 5189858 w 6091008"/>
                <a:gd name="connsiteY55" fmla="*/ 5971616 h 6858000"/>
                <a:gd name="connsiteX56" fmla="*/ 5156287 w 6091008"/>
                <a:gd name="connsiteY56" fmla="*/ 6005600 h 6858000"/>
                <a:gd name="connsiteX57" fmla="*/ 5121598 w 6091008"/>
                <a:gd name="connsiteY57" fmla="*/ 6037962 h 6858000"/>
                <a:gd name="connsiteX58" fmla="*/ 5051798 w 6091008"/>
                <a:gd name="connsiteY58" fmla="*/ 6101838 h 6858000"/>
                <a:gd name="connsiteX59" fmla="*/ 4463594 w 6091008"/>
                <a:gd name="connsiteY59" fmla="*/ 6532280 h 6858000"/>
                <a:gd name="connsiteX60" fmla="*/ 4388637 w 6091008"/>
                <a:gd name="connsiteY60" fmla="*/ 6579169 h 6858000"/>
                <a:gd name="connsiteX61" fmla="*/ 4312856 w 6091008"/>
                <a:gd name="connsiteY61" fmla="*/ 6623337 h 6858000"/>
                <a:gd name="connsiteX62" fmla="*/ 4237558 w 6091008"/>
                <a:gd name="connsiteY62" fmla="*/ 6667632 h 6858000"/>
                <a:gd name="connsiteX63" fmla="*/ 4161774 w 6091008"/>
                <a:gd name="connsiteY63" fmla="*/ 6709883 h 6858000"/>
                <a:gd name="connsiteX64" fmla="*/ 4010448 w 6091008"/>
                <a:gd name="connsiteY64" fmla="*/ 6792981 h 6858000"/>
                <a:gd name="connsiteX65" fmla="*/ 3935163 w 6091008"/>
                <a:gd name="connsiteY65" fmla="*/ 6834338 h 6858000"/>
                <a:gd name="connsiteX66" fmla="*/ 3892887 w 6091008"/>
                <a:gd name="connsiteY66" fmla="*/ 6858000 h 6858000"/>
                <a:gd name="connsiteX67" fmla="*/ 2743942 w 6091008"/>
                <a:gd name="connsiteY67" fmla="*/ 6858000 h 6858000"/>
                <a:gd name="connsiteX68" fmla="*/ 2852577 w 6091008"/>
                <a:gd name="connsiteY68" fmla="*/ 6838910 h 6858000"/>
                <a:gd name="connsiteX69" fmla="*/ 3143255 w 6091008"/>
                <a:gd name="connsiteY69" fmla="*/ 6759775 h 6858000"/>
                <a:gd name="connsiteX70" fmla="*/ 3430899 w 6091008"/>
                <a:gd name="connsiteY70" fmla="*/ 6650056 h 6858000"/>
                <a:gd name="connsiteX71" fmla="*/ 3713289 w 6091008"/>
                <a:gd name="connsiteY71" fmla="*/ 6514054 h 6858000"/>
                <a:gd name="connsiteX72" fmla="*/ 3981228 w 6091008"/>
                <a:gd name="connsiteY72" fmla="*/ 6334878 h 6858000"/>
                <a:gd name="connsiteX73" fmla="*/ 4107885 w 6091008"/>
                <a:gd name="connsiteY73" fmla="*/ 6233689 h 6858000"/>
                <a:gd name="connsiteX74" fmla="*/ 4169795 w 6091008"/>
                <a:gd name="connsiteY74" fmla="*/ 6181389 h 6858000"/>
                <a:gd name="connsiteX75" fmla="*/ 4229189 w 6091008"/>
                <a:gd name="connsiteY75" fmla="*/ 6125914 h 6858000"/>
                <a:gd name="connsiteX76" fmla="*/ 4652064 w 6091008"/>
                <a:gd name="connsiteY76" fmla="*/ 5641457 h 6858000"/>
                <a:gd name="connsiteX77" fmla="*/ 4697555 w 6091008"/>
                <a:gd name="connsiteY77" fmla="*/ 5576516 h 6858000"/>
                <a:gd name="connsiteX78" fmla="*/ 4720492 w 6091008"/>
                <a:gd name="connsiteY78" fmla="*/ 5544537 h 6858000"/>
                <a:gd name="connsiteX79" fmla="*/ 4741922 w 6091008"/>
                <a:gd name="connsiteY79" fmla="*/ 5511420 h 6858000"/>
                <a:gd name="connsiteX80" fmla="*/ 4784179 w 6091008"/>
                <a:gd name="connsiteY80" fmla="*/ 5445022 h 6858000"/>
                <a:gd name="connsiteX81" fmla="*/ 4794796 w 6091008"/>
                <a:gd name="connsiteY81" fmla="*/ 5428584 h 6858000"/>
                <a:gd name="connsiteX82" fmla="*/ 4807173 w 6091008"/>
                <a:gd name="connsiteY82" fmla="*/ 5413795 h 6858000"/>
                <a:gd name="connsiteX83" fmla="*/ 4830010 w 6091008"/>
                <a:gd name="connsiteY83" fmla="*/ 5382674 h 6858000"/>
                <a:gd name="connsiteX84" fmla="*/ 4874298 w 6091008"/>
                <a:gd name="connsiteY84" fmla="*/ 5319323 h 6858000"/>
                <a:gd name="connsiteX85" fmla="*/ 4896484 w 6091008"/>
                <a:gd name="connsiteY85" fmla="*/ 5287734 h 6858000"/>
                <a:gd name="connsiteX86" fmla="*/ 4918019 w 6091008"/>
                <a:gd name="connsiteY86" fmla="*/ 5255673 h 6858000"/>
                <a:gd name="connsiteX87" fmla="*/ 4999238 w 6091008"/>
                <a:gd name="connsiteY87" fmla="*/ 5124058 h 6858000"/>
                <a:gd name="connsiteX88" fmla="*/ 5251271 w 6091008"/>
                <a:gd name="connsiteY88" fmla="*/ 4554965 h 6858000"/>
                <a:gd name="connsiteX89" fmla="*/ 5276136 w 6091008"/>
                <a:gd name="connsiteY89" fmla="*/ 4480521 h 6858000"/>
                <a:gd name="connsiteX90" fmla="*/ 5297442 w 6091008"/>
                <a:gd name="connsiteY90" fmla="*/ 4404389 h 6858000"/>
                <a:gd name="connsiteX91" fmla="*/ 5318953 w 6091008"/>
                <a:gd name="connsiteY91" fmla="*/ 4328458 h 6858000"/>
                <a:gd name="connsiteX92" fmla="*/ 5328684 w 6091008"/>
                <a:gd name="connsiteY92" fmla="*/ 4291175 h 6858000"/>
                <a:gd name="connsiteX93" fmla="*/ 5337470 w 6091008"/>
                <a:gd name="connsiteY93" fmla="*/ 4254522 h 6858000"/>
                <a:gd name="connsiteX94" fmla="*/ 5353277 w 6091008"/>
                <a:gd name="connsiteY94" fmla="*/ 4181038 h 6858000"/>
                <a:gd name="connsiteX95" fmla="*/ 5366762 w 6091008"/>
                <a:gd name="connsiteY95" fmla="*/ 4107520 h 6858000"/>
                <a:gd name="connsiteX96" fmla="*/ 5373105 w 6091008"/>
                <a:gd name="connsiteY96" fmla="*/ 4070802 h 6858000"/>
                <a:gd name="connsiteX97" fmla="*/ 5378288 w 6091008"/>
                <a:gd name="connsiteY97" fmla="*/ 4034066 h 6858000"/>
                <a:gd name="connsiteX98" fmla="*/ 5383471 w 6091008"/>
                <a:gd name="connsiteY98" fmla="*/ 3997331 h 6858000"/>
                <a:gd name="connsiteX99" fmla="*/ 5387373 w 6091008"/>
                <a:gd name="connsiteY99" fmla="*/ 3960547 h 6858000"/>
                <a:gd name="connsiteX100" fmla="*/ 5375699 w 6091008"/>
                <a:gd name="connsiteY100" fmla="*/ 3369810 h 6858000"/>
                <a:gd name="connsiteX101" fmla="*/ 5225695 w 6091008"/>
                <a:gd name="connsiteY101" fmla="*/ 2777923 h 6858000"/>
                <a:gd name="connsiteX102" fmla="*/ 4989893 w 6091008"/>
                <a:gd name="connsiteY102" fmla="*/ 2181595 h 6858000"/>
                <a:gd name="connsiteX103" fmla="*/ 4856777 w 6091008"/>
                <a:gd name="connsiteY103" fmla="*/ 1872581 h 6858000"/>
                <a:gd name="connsiteX104" fmla="*/ 4729367 w 6091008"/>
                <a:gd name="connsiteY104" fmla="*/ 1547581 h 6858000"/>
                <a:gd name="connsiteX105" fmla="*/ 4510575 w 6091008"/>
                <a:gd name="connsiteY105" fmla="*/ 917244 h 6858000"/>
                <a:gd name="connsiteX106" fmla="*/ 4387446 w 6091008"/>
                <a:gd name="connsiteY106" fmla="*/ 626512 h 6858000"/>
                <a:gd name="connsiteX107" fmla="*/ 4227716 w 6091008"/>
                <a:gd name="connsiteY107" fmla="*/ 368510 h 6858000"/>
                <a:gd name="connsiteX108" fmla="*/ 4017774 w 6091008"/>
                <a:gd name="connsiteY108" fmla="*/ 161674 h 6858000"/>
                <a:gd name="connsiteX109" fmla="*/ 3761542 w 6091008"/>
                <a:gd name="connsiteY109" fmla="*/ 19860 h 6858000"/>
                <a:gd name="connsiteX110" fmla="*/ 3727185 w 6091008"/>
                <a:gd name="connsiteY110" fmla="*/ 6533 h 6858000"/>
                <a:gd name="connsiteX111" fmla="*/ 1325680 w 6091008"/>
                <a:gd name="connsiteY111" fmla="*/ 0 h 6858000"/>
                <a:gd name="connsiteX112" fmla="*/ 2347354 w 6091008"/>
                <a:gd name="connsiteY112" fmla="*/ 0 h 6858000"/>
                <a:gd name="connsiteX113" fmla="*/ 2262734 w 6091008"/>
                <a:gd name="connsiteY113" fmla="*/ 20581 h 6858000"/>
                <a:gd name="connsiteX114" fmla="*/ 1969830 w 6091008"/>
                <a:gd name="connsiteY114" fmla="*/ 118108 h 6858000"/>
                <a:gd name="connsiteX115" fmla="*/ 1897367 w 6091008"/>
                <a:gd name="connsiteY115" fmla="*/ 145059 h 6858000"/>
                <a:gd name="connsiteX116" fmla="*/ 1825860 w 6091008"/>
                <a:gd name="connsiteY116" fmla="*/ 175210 h 6858000"/>
                <a:gd name="connsiteX117" fmla="*/ 1754258 w 6091008"/>
                <a:gd name="connsiteY117" fmla="*/ 204746 h 6858000"/>
                <a:gd name="connsiteX118" fmla="*/ 1683442 w 6091008"/>
                <a:gd name="connsiteY118" fmla="*/ 237143 h 6858000"/>
                <a:gd name="connsiteX119" fmla="*/ 1612330 w 6091008"/>
                <a:gd name="connsiteY119" fmla="*/ 268724 h 6858000"/>
                <a:gd name="connsiteX120" fmla="*/ 1542244 w 6091008"/>
                <a:gd name="connsiteY120" fmla="*/ 303229 h 6858000"/>
                <a:gd name="connsiteX121" fmla="*/ 1471990 w 6091008"/>
                <a:gd name="connsiteY121" fmla="*/ 337395 h 6858000"/>
                <a:gd name="connsiteX122" fmla="*/ 1402813 w 6091008"/>
                <a:gd name="connsiteY122" fmla="*/ 374794 h 6858000"/>
                <a:gd name="connsiteX123" fmla="*/ 1333886 w 6091008"/>
                <a:gd name="connsiteY123" fmla="*/ 412702 h 6858000"/>
                <a:gd name="connsiteX124" fmla="*/ 1266278 w 6091008"/>
                <a:gd name="connsiteY124" fmla="*/ 453907 h 6858000"/>
                <a:gd name="connsiteX125" fmla="*/ 1199136 w 6091008"/>
                <a:gd name="connsiteY125" fmla="*/ 496266 h 6858000"/>
                <a:gd name="connsiteX126" fmla="*/ 1182302 w 6091008"/>
                <a:gd name="connsiteY126" fmla="*/ 506917 h 6858000"/>
                <a:gd name="connsiteX127" fmla="*/ 1166009 w 6091008"/>
                <a:gd name="connsiteY127" fmla="*/ 518449 h 6858000"/>
                <a:gd name="connsiteX128" fmla="*/ 1133302 w 6091008"/>
                <a:gd name="connsiteY128" fmla="*/ 541479 h 6858000"/>
                <a:gd name="connsiteX129" fmla="*/ 1067923 w 6091008"/>
                <a:gd name="connsiteY129" fmla="*/ 587403 h 6858000"/>
                <a:gd name="connsiteX130" fmla="*/ 1051509 w 6091008"/>
                <a:gd name="connsiteY130" fmla="*/ 598902 h 6858000"/>
                <a:gd name="connsiteX131" fmla="*/ 1035673 w 6091008"/>
                <a:gd name="connsiteY131" fmla="*/ 611145 h 6858000"/>
                <a:gd name="connsiteX132" fmla="*/ 1003878 w 6091008"/>
                <a:gd name="connsiteY132" fmla="*/ 635598 h 6858000"/>
                <a:gd name="connsiteX133" fmla="*/ 877673 w 6091008"/>
                <a:gd name="connsiteY133" fmla="*/ 735582 h 6858000"/>
                <a:gd name="connsiteX134" fmla="*/ 417533 w 6091008"/>
                <a:gd name="connsiteY134" fmla="*/ 1198720 h 6858000"/>
                <a:gd name="connsiteX135" fmla="*/ 54935 w 6091008"/>
                <a:gd name="connsiteY135" fmla="*/ 1756293 h 6858000"/>
                <a:gd name="connsiteX136" fmla="*/ 17844 w 6091008"/>
                <a:gd name="connsiteY136" fmla="*/ 1831433 h 6858000"/>
                <a:gd name="connsiteX137" fmla="*/ 0 w 6091008"/>
                <a:gd name="connsiteY137" fmla="*/ 1869131 h 6858000"/>
                <a:gd name="connsiteX138" fmla="*/ 0 w 6091008"/>
                <a:gd name="connsiteY138" fmla="*/ 1198550 h 6858000"/>
                <a:gd name="connsiteX139" fmla="*/ 185957 w 6091008"/>
                <a:gd name="connsiteY139" fmla="*/ 961506 h 6858000"/>
                <a:gd name="connsiteX140" fmla="*/ 689746 w 6091008"/>
                <a:gd name="connsiteY140" fmla="*/ 447064 h 6858000"/>
                <a:gd name="connsiteX141" fmla="*/ 827126 w 6091008"/>
                <a:gd name="connsiteY141" fmla="*/ 333881 h 6858000"/>
                <a:gd name="connsiteX142" fmla="*/ 968997 w 6091008"/>
                <a:gd name="connsiteY142" fmla="*/ 228085 h 6858000"/>
                <a:gd name="connsiteX143" fmla="*/ 1004883 w 6091008"/>
                <a:gd name="connsiteY143" fmla="*/ 202373 h 6858000"/>
                <a:gd name="connsiteX144" fmla="*/ 1022826 w 6091008"/>
                <a:gd name="connsiteY144" fmla="*/ 189517 h 6858000"/>
                <a:gd name="connsiteX145" fmla="*/ 1041187 w 6091008"/>
                <a:gd name="connsiteY145" fmla="*/ 177509 h 6858000"/>
                <a:gd name="connsiteX146" fmla="*/ 1114760 w 6091008"/>
                <a:gd name="connsiteY146" fmla="*/ 129512 h 6858000"/>
                <a:gd name="connsiteX147" fmla="*/ 1188498 w 6091008"/>
                <a:gd name="connsiteY147" fmla="*/ 81854 h 6858000"/>
                <a:gd name="connsiteX148" fmla="*/ 1263461 w 6091008"/>
                <a:gd name="connsiteY148" fmla="*/ 3688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6091008" h="6858000">
                  <a:moveTo>
                    <a:pt x="0" y="5476844"/>
                  </a:moveTo>
                  <a:lnTo>
                    <a:pt x="15220" y="5501668"/>
                  </a:lnTo>
                  <a:cubicBezTo>
                    <a:pt x="69097" y="5585141"/>
                    <a:pt x="130925" y="5654403"/>
                    <a:pt x="198940" y="5717964"/>
                  </a:cubicBezTo>
                  <a:lnTo>
                    <a:pt x="251499" y="5763842"/>
                  </a:lnTo>
                  <a:lnTo>
                    <a:pt x="308460" y="5806337"/>
                  </a:lnTo>
                  <a:cubicBezTo>
                    <a:pt x="326685" y="5820934"/>
                    <a:pt x="348384" y="5833667"/>
                    <a:pt x="368305" y="5847248"/>
                  </a:cubicBezTo>
                  <a:cubicBezTo>
                    <a:pt x="388782" y="5860683"/>
                    <a:pt x="408424" y="5874336"/>
                    <a:pt x="430451" y="5887305"/>
                  </a:cubicBezTo>
                  <a:cubicBezTo>
                    <a:pt x="601703" y="5991186"/>
                    <a:pt x="792871" y="6091279"/>
                    <a:pt x="975811" y="6205653"/>
                  </a:cubicBezTo>
                  <a:cubicBezTo>
                    <a:pt x="1159565" y="6318920"/>
                    <a:pt x="1337666" y="6443625"/>
                    <a:pt x="1510250" y="6575390"/>
                  </a:cubicBezTo>
                  <a:cubicBezTo>
                    <a:pt x="1658997" y="6690317"/>
                    <a:pt x="1824862" y="6774210"/>
                    <a:pt x="2002437" y="6825029"/>
                  </a:cubicBezTo>
                  <a:cubicBezTo>
                    <a:pt x="2046812" y="6837803"/>
                    <a:pt x="2091936" y="6848385"/>
                    <a:pt x="2137670" y="6856874"/>
                  </a:cubicBezTo>
                  <a:lnTo>
                    <a:pt x="2145778" y="6858000"/>
                  </a:lnTo>
                  <a:lnTo>
                    <a:pt x="1098858" y="6858000"/>
                  </a:lnTo>
                  <a:lnTo>
                    <a:pt x="1004166" y="6786858"/>
                  </a:lnTo>
                  <a:cubicBezTo>
                    <a:pt x="920997" y="6725805"/>
                    <a:pt x="837118" y="6666016"/>
                    <a:pt x="751974" y="6608169"/>
                  </a:cubicBezTo>
                  <a:lnTo>
                    <a:pt x="623305" y="6522172"/>
                  </a:lnTo>
                  <a:lnTo>
                    <a:pt x="492346" y="6437477"/>
                  </a:lnTo>
                  <a:lnTo>
                    <a:pt x="358536" y="6352312"/>
                  </a:lnTo>
                  <a:lnTo>
                    <a:pt x="290710" y="6308820"/>
                  </a:lnTo>
                  <a:lnTo>
                    <a:pt x="221792" y="6263122"/>
                  </a:lnTo>
                  <a:cubicBezTo>
                    <a:pt x="198889" y="6248595"/>
                    <a:pt x="175526" y="6231442"/>
                    <a:pt x="152460" y="6215106"/>
                  </a:cubicBezTo>
                  <a:cubicBezTo>
                    <a:pt x="129301" y="6198154"/>
                    <a:pt x="105988" y="6183223"/>
                    <a:pt x="83055" y="6163978"/>
                  </a:cubicBezTo>
                  <a:lnTo>
                    <a:pt x="14161" y="6109014"/>
                  </a:lnTo>
                  <a:lnTo>
                    <a:pt x="0" y="6096195"/>
                  </a:lnTo>
                  <a:close/>
                  <a:moveTo>
                    <a:pt x="3707444" y="0"/>
                  </a:moveTo>
                  <a:lnTo>
                    <a:pt x="4265528" y="0"/>
                  </a:lnTo>
                  <a:lnTo>
                    <a:pt x="4291472" y="15596"/>
                  </a:lnTo>
                  <a:cubicBezTo>
                    <a:pt x="4339292" y="47637"/>
                    <a:pt x="4385917" y="82210"/>
                    <a:pt x="4431124" y="119052"/>
                  </a:cubicBezTo>
                  <a:cubicBezTo>
                    <a:pt x="4612085" y="266897"/>
                    <a:pt x="4766658" y="451392"/>
                    <a:pt x="4899570" y="643769"/>
                  </a:cubicBezTo>
                  <a:cubicBezTo>
                    <a:pt x="5032421" y="836866"/>
                    <a:pt x="5144168" y="1037706"/>
                    <a:pt x="5247925" y="1232134"/>
                  </a:cubicBezTo>
                  <a:cubicBezTo>
                    <a:pt x="5299886" y="1329516"/>
                    <a:pt x="5349860" y="1425631"/>
                    <a:pt x="5401234" y="1518442"/>
                  </a:cubicBezTo>
                  <a:lnTo>
                    <a:pt x="5480921" y="1662114"/>
                  </a:lnTo>
                  <a:cubicBezTo>
                    <a:pt x="5508162" y="1711659"/>
                    <a:pt x="5535098" y="1761858"/>
                    <a:pt x="5561804" y="1812436"/>
                  </a:cubicBezTo>
                  <a:cubicBezTo>
                    <a:pt x="5668394" y="2015131"/>
                    <a:pt x="5769309" y="2228374"/>
                    <a:pt x="5855037" y="2457716"/>
                  </a:cubicBezTo>
                  <a:cubicBezTo>
                    <a:pt x="5940757" y="2686612"/>
                    <a:pt x="6011031" y="2932566"/>
                    <a:pt x="6052254" y="3193699"/>
                  </a:cubicBezTo>
                  <a:cubicBezTo>
                    <a:pt x="6093625" y="3454283"/>
                    <a:pt x="6103924" y="3730828"/>
                    <a:pt x="6073151" y="4004612"/>
                  </a:cubicBezTo>
                  <a:lnTo>
                    <a:pt x="6067309" y="4055890"/>
                  </a:lnTo>
                  <a:cubicBezTo>
                    <a:pt x="6065066" y="4072953"/>
                    <a:pt x="6062462" y="4089919"/>
                    <a:pt x="6059979" y="4106917"/>
                  </a:cubicBezTo>
                  <a:lnTo>
                    <a:pt x="6052371" y="4158016"/>
                  </a:lnTo>
                  <a:cubicBezTo>
                    <a:pt x="6049766" y="4174982"/>
                    <a:pt x="6046401" y="4191890"/>
                    <a:pt x="6043434" y="4208759"/>
                  </a:cubicBezTo>
                  <a:cubicBezTo>
                    <a:pt x="6037102" y="4242536"/>
                    <a:pt x="6031011" y="4276380"/>
                    <a:pt x="6023229" y="4309769"/>
                  </a:cubicBezTo>
                  <a:cubicBezTo>
                    <a:pt x="6015690" y="4343223"/>
                    <a:pt x="6008874" y="4376870"/>
                    <a:pt x="5999922" y="4409799"/>
                  </a:cubicBezTo>
                  <a:lnTo>
                    <a:pt x="5987157" y="4459369"/>
                  </a:lnTo>
                  <a:cubicBezTo>
                    <a:pt x="5982945" y="4476053"/>
                    <a:pt x="5978687" y="4492427"/>
                    <a:pt x="5973731" y="4508027"/>
                  </a:cubicBezTo>
                  <a:lnTo>
                    <a:pt x="5944653" y="4602538"/>
                  </a:lnTo>
                  <a:lnTo>
                    <a:pt x="5915334" y="4696982"/>
                  </a:lnTo>
                  <a:cubicBezTo>
                    <a:pt x="5905346" y="4728457"/>
                    <a:pt x="5892944" y="4759283"/>
                    <a:pt x="5881786" y="4790295"/>
                  </a:cubicBezTo>
                  <a:cubicBezTo>
                    <a:pt x="5791737" y="5038923"/>
                    <a:pt x="5677271" y="5280123"/>
                    <a:pt x="5539609" y="5504511"/>
                  </a:cubicBezTo>
                  <a:lnTo>
                    <a:pt x="5432400" y="5669348"/>
                  </a:lnTo>
                  <a:cubicBezTo>
                    <a:pt x="5423763" y="5683225"/>
                    <a:pt x="5413823" y="5696165"/>
                    <a:pt x="5404330" y="5709372"/>
                  </a:cubicBezTo>
                  <a:lnTo>
                    <a:pt x="5375525" y="5748757"/>
                  </a:lnTo>
                  <a:lnTo>
                    <a:pt x="5317831" y="5827355"/>
                  </a:lnTo>
                  <a:cubicBezTo>
                    <a:pt x="5308217" y="5840529"/>
                    <a:pt x="5298639" y="5853567"/>
                    <a:pt x="5288208" y="5865932"/>
                  </a:cubicBezTo>
                  <a:cubicBezTo>
                    <a:pt x="5283153" y="5872232"/>
                    <a:pt x="5278509" y="5878936"/>
                    <a:pt x="5273251" y="5885035"/>
                  </a:cubicBezTo>
                  <a:cubicBezTo>
                    <a:pt x="5267908" y="5890963"/>
                    <a:pt x="5262120" y="5896624"/>
                    <a:pt x="5256656" y="5902520"/>
                  </a:cubicBezTo>
                  <a:lnTo>
                    <a:pt x="5189858" y="5971616"/>
                  </a:lnTo>
                  <a:cubicBezTo>
                    <a:pt x="5178681" y="5982899"/>
                    <a:pt x="5167959" y="5994892"/>
                    <a:pt x="5156287" y="6005600"/>
                  </a:cubicBezTo>
                  <a:lnTo>
                    <a:pt x="5121598" y="6037962"/>
                  </a:lnTo>
                  <a:lnTo>
                    <a:pt x="5051798" y="6101838"/>
                  </a:lnTo>
                  <a:cubicBezTo>
                    <a:pt x="4864110" y="6268956"/>
                    <a:pt x="4663874" y="6407541"/>
                    <a:pt x="4463594" y="6532280"/>
                  </a:cubicBezTo>
                  <a:cubicBezTo>
                    <a:pt x="4438472" y="6547774"/>
                    <a:pt x="4413434" y="6563439"/>
                    <a:pt x="4388637" y="6579169"/>
                  </a:cubicBezTo>
                  <a:lnTo>
                    <a:pt x="4312856" y="6623337"/>
                  </a:lnTo>
                  <a:lnTo>
                    <a:pt x="4237558" y="6667632"/>
                  </a:lnTo>
                  <a:cubicBezTo>
                    <a:pt x="4212548" y="6682715"/>
                    <a:pt x="4186842" y="6695553"/>
                    <a:pt x="4161774" y="6709883"/>
                  </a:cubicBezTo>
                  <a:cubicBezTo>
                    <a:pt x="4111167" y="6737392"/>
                    <a:pt x="4061123" y="6766670"/>
                    <a:pt x="4010448" y="6792981"/>
                  </a:cubicBezTo>
                  <a:cubicBezTo>
                    <a:pt x="3985322" y="6806562"/>
                    <a:pt x="3960037" y="6820248"/>
                    <a:pt x="3935163" y="6834338"/>
                  </a:cubicBezTo>
                  <a:lnTo>
                    <a:pt x="3892887" y="6858000"/>
                  </a:lnTo>
                  <a:lnTo>
                    <a:pt x="2743942" y="6858000"/>
                  </a:lnTo>
                  <a:lnTo>
                    <a:pt x="2852577" y="6838910"/>
                  </a:lnTo>
                  <a:cubicBezTo>
                    <a:pt x="2949686" y="6818527"/>
                    <a:pt x="3046805" y="6791706"/>
                    <a:pt x="3143255" y="6759775"/>
                  </a:cubicBezTo>
                  <a:cubicBezTo>
                    <a:pt x="3239807" y="6727945"/>
                    <a:pt x="3335416" y="6689975"/>
                    <a:pt x="3430899" y="6650056"/>
                  </a:cubicBezTo>
                  <a:cubicBezTo>
                    <a:pt x="3526299" y="6609969"/>
                    <a:pt x="3621242" y="6565786"/>
                    <a:pt x="3713289" y="6514054"/>
                  </a:cubicBezTo>
                  <a:cubicBezTo>
                    <a:pt x="3805137" y="6460650"/>
                    <a:pt x="3895762" y="6401178"/>
                    <a:pt x="3981228" y="6334878"/>
                  </a:cubicBezTo>
                  <a:cubicBezTo>
                    <a:pt x="4024934" y="6303166"/>
                    <a:pt x="4066572" y="6268544"/>
                    <a:pt x="4107885" y="6233689"/>
                  </a:cubicBezTo>
                  <a:cubicBezTo>
                    <a:pt x="4128602" y="6216277"/>
                    <a:pt x="4149365" y="6199173"/>
                    <a:pt x="4169795" y="6181389"/>
                  </a:cubicBezTo>
                  <a:cubicBezTo>
                    <a:pt x="4189729" y="6163032"/>
                    <a:pt x="4209542" y="6144643"/>
                    <a:pt x="4229189" y="6125914"/>
                  </a:cubicBezTo>
                  <a:cubicBezTo>
                    <a:pt x="4387326" y="5978255"/>
                    <a:pt x="4528049" y="5812977"/>
                    <a:pt x="4652064" y="5641457"/>
                  </a:cubicBezTo>
                  <a:lnTo>
                    <a:pt x="4697555" y="5576516"/>
                  </a:lnTo>
                  <a:lnTo>
                    <a:pt x="4720492" y="5544537"/>
                  </a:lnTo>
                  <a:cubicBezTo>
                    <a:pt x="4728246" y="5533956"/>
                    <a:pt x="4734819" y="5522469"/>
                    <a:pt x="4741922" y="5511420"/>
                  </a:cubicBezTo>
                  <a:lnTo>
                    <a:pt x="4784179" y="5445022"/>
                  </a:lnTo>
                  <a:cubicBezTo>
                    <a:pt x="4787730" y="5439497"/>
                    <a:pt x="4791161" y="5433940"/>
                    <a:pt x="4794796" y="5428584"/>
                  </a:cubicBezTo>
                  <a:cubicBezTo>
                    <a:pt x="4798637" y="5423432"/>
                    <a:pt x="4803091" y="5418884"/>
                    <a:pt x="4807173" y="5413795"/>
                  </a:cubicBezTo>
                  <a:cubicBezTo>
                    <a:pt x="4815384" y="5403926"/>
                    <a:pt x="4822656" y="5393214"/>
                    <a:pt x="4830010" y="5382674"/>
                  </a:cubicBezTo>
                  <a:lnTo>
                    <a:pt x="4874298" y="5319323"/>
                  </a:lnTo>
                  <a:lnTo>
                    <a:pt x="4896484" y="5287734"/>
                  </a:lnTo>
                  <a:cubicBezTo>
                    <a:pt x="4903839" y="5277191"/>
                    <a:pt x="4911520" y="5266885"/>
                    <a:pt x="4918019" y="5255673"/>
                  </a:cubicBezTo>
                  <a:lnTo>
                    <a:pt x="4999238" y="5124058"/>
                  </a:lnTo>
                  <a:cubicBezTo>
                    <a:pt x="5102559" y="4945225"/>
                    <a:pt x="5185787" y="4753943"/>
                    <a:pt x="5251271" y="4554965"/>
                  </a:cubicBezTo>
                  <a:cubicBezTo>
                    <a:pt x="5259371" y="4530051"/>
                    <a:pt x="5268846" y="4505799"/>
                    <a:pt x="5276136" y="4480521"/>
                  </a:cubicBezTo>
                  <a:lnTo>
                    <a:pt x="5297442" y="4404389"/>
                  </a:lnTo>
                  <a:lnTo>
                    <a:pt x="5318953" y="4328458"/>
                  </a:lnTo>
                  <a:cubicBezTo>
                    <a:pt x="5322895" y="4315679"/>
                    <a:pt x="5325929" y="4303390"/>
                    <a:pt x="5328684" y="4291175"/>
                  </a:cubicBezTo>
                  <a:lnTo>
                    <a:pt x="5337470" y="4254522"/>
                  </a:lnTo>
                  <a:cubicBezTo>
                    <a:pt x="5343899" y="4230045"/>
                    <a:pt x="5348129" y="4205565"/>
                    <a:pt x="5353277" y="4181038"/>
                  </a:cubicBezTo>
                  <a:cubicBezTo>
                    <a:pt x="5358786" y="4156608"/>
                    <a:pt x="5362533" y="4132000"/>
                    <a:pt x="5366762" y="4107520"/>
                  </a:cubicBezTo>
                  <a:cubicBezTo>
                    <a:pt x="5368877" y="4095280"/>
                    <a:pt x="5371390" y="4083000"/>
                    <a:pt x="5373105" y="4070802"/>
                  </a:cubicBezTo>
                  <a:lnTo>
                    <a:pt x="5378288" y="4034066"/>
                  </a:lnTo>
                  <a:lnTo>
                    <a:pt x="5383471" y="3997331"/>
                  </a:lnTo>
                  <a:lnTo>
                    <a:pt x="5387373" y="3960547"/>
                  </a:lnTo>
                  <a:cubicBezTo>
                    <a:pt x="5408513" y="3764258"/>
                    <a:pt x="5404752" y="3567184"/>
                    <a:pt x="5375699" y="3369810"/>
                  </a:cubicBezTo>
                  <a:cubicBezTo>
                    <a:pt x="5347044" y="3172396"/>
                    <a:pt x="5293473" y="2975222"/>
                    <a:pt x="5225695" y="2777923"/>
                  </a:cubicBezTo>
                  <a:cubicBezTo>
                    <a:pt x="5157675" y="2580560"/>
                    <a:pt x="5075729" y="2382997"/>
                    <a:pt x="4989893" y="2181595"/>
                  </a:cubicBezTo>
                  <a:lnTo>
                    <a:pt x="4856777" y="1872581"/>
                  </a:lnTo>
                  <a:cubicBezTo>
                    <a:pt x="4811108" y="1763784"/>
                    <a:pt x="4768691" y="1655416"/>
                    <a:pt x="4729367" y="1547581"/>
                  </a:cubicBezTo>
                  <a:cubicBezTo>
                    <a:pt x="4650320" y="1331954"/>
                    <a:pt x="4585048" y="1118545"/>
                    <a:pt x="4510575" y="917244"/>
                  </a:cubicBezTo>
                  <a:cubicBezTo>
                    <a:pt x="4473339" y="816594"/>
                    <a:pt x="4433491" y="718925"/>
                    <a:pt x="4387446" y="626512"/>
                  </a:cubicBezTo>
                  <a:cubicBezTo>
                    <a:pt x="4341559" y="533993"/>
                    <a:pt x="4289352" y="446701"/>
                    <a:pt x="4227716" y="368510"/>
                  </a:cubicBezTo>
                  <a:cubicBezTo>
                    <a:pt x="4166554" y="290006"/>
                    <a:pt x="4096194" y="220222"/>
                    <a:pt x="4017774" y="161674"/>
                  </a:cubicBezTo>
                  <a:cubicBezTo>
                    <a:pt x="3939391" y="102989"/>
                    <a:pt x="3853034" y="55709"/>
                    <a:pt x="3761542" y="19860"/>
                  </a:cubicBezTo>
                  <a:lnTo>
                    <a:pt x="3727185" y="6533"/>
                  </a:lnTo>
                  <a:close/>
                  <a:moveTo>
                    <a:pt x="1325680" y="0"/>
                  </a:moveTo>
                  <a:lnTo>
                    <a:pt x="2347354" y="0"/>
                  </a:lnTo>
                  <a:lnTo>
                    <a:pt x="2262734" y="20581"/>
                  </a:lnTo>
                  <a:cubicBezTo>
                    <a:pt x="2164073" y="49233"/>
                    <a:pt x="2066423" y="82020"/>
                    <a:pt x="1969830" y="118108"/>
                  </a:cubicBezTo>
                  <a:cubicBezTo>
                    <a:pt x="1945675" y="127092"/>
                    <a:pt x="1921391" y="135598"/>
                    <a:pt x="1897367" y="145059"/>
                  </a:cubicBezTo>
                  <a:cubicBezTo>
                    <a:pt x="1873522" y="155302"/>
                    <a:pt x="1849679" y="165546"/>
                    <a:pt x="1825860" y="175210"/>
                  </a:cubicBezTo>
                  <a:lnTo>
                    <a:pt x="1754258" y="204746"/>
                  </a:lnTo>
                  <a:lnTo>
                    <a:pt x="1683442" y="237143"/>
                  </a:lnTo>
                  <a:cubicBezTo>
                    <a:pt x="1659851" y="247896"/>
                    <a:pt x="1636127" y="258172"/>
                    <a:pt x="1612330" y="268724"/>
                  </a:cubicBezTo>
                  <a:lnTo>
                    <a:pt x="1542244" y="303229"/>
                  </a:lnTo>
                  <a:lnTo>
                    <a:pt x="1471990" y="337395"/>
                  </a:lnTo>
                  <a:cubicBezTo>
                    <a:pt x="1448660" y="349103"/>
                    <a:pt x="1425927" y="362441"/>
                    <a:pt x="1402813" y="374794"/>
                  </a:cubicBezTo>
                  <a:lnTo>
                    <a:pt x="1333886" y="412702"/>
                  </a:lnTo>
                  <a:cubicBezTo>
                    <a:pt x="1310940" y="425394"/>
                    <a:pt x="1288842" y="440228"/>
                    <a:pt x="1266278" y="453907"/>
                  </a:cubicBezTo>
                  <a:lnTo>
                    <a:pt x="1199136" y="496266"/>
                  </a:lnTo>
                  <a:lnTo>
                    <a:pt x="1182302" y="506917"/>
                  </a:lnTo>
                  <a:lnTo>
                    <a:pt x="1166009" y="518449"/>
                  </a:lnTo>
                  <a:lnTo>
                    <a:pt x="1133302" y="541479"/>
                  </a:lnTo>
                  <a:lnTo>
                    <a:pt x="1067923" y="587403"/>
                  </a:lnTo>
                  <a:lnTo>
                    <a:pt x="1051509" y="598902"/>
                  </a:lnTo>
                  <a:lnTo>
                    <a:pt x="1035673" y="611145"/>
                  </a:lnTo>
                  <a:lnTo>
                    <a:pt x="1003878" y="635598"/>
                  </a:lnTo>
                  <a:cubicBezTo>
                    <a:pt x="961473" y="668248"/>
                    <a:pt x="918407" y="699983"/>
                    <a:pt x="877673" y="735582"/>
                  </a:cubicBezTo>
                  <a:cubicBezTo>
                    <a:pt x="711850" y="872792"/>
                    <a:pt x="555901" y="1026776"/>
                    <a:pt x="417533" y="1198720"/>
                  </a:cubicBezTo>
                  <a:cubicBezTo>
                    <a:pt x="278999" y="1370325"/>
                    <a:pt x="156917" y="1557820"/>
                    <a:pt x="54935" y="1756293"/>
                  </a:cubicBezTo>
                  <a:lnTo>
                    <a:pt x="17844" y="1831433"/>
                  </a:lnTo>
                  <a:lnTo>
                    <a:pt x="0" y="1869131"/>
                  </a:lnTo>
                  <a:lnTo>
                    <a:pt x="0" y="1198550"/>
                  </a:lnTo>
                  <a:lnTo>
                    <a:pt x="185957" y="961506"/>
                  </a:lnTo>
                  <a:cubicBezTo>
                    <a:pt x="342426" y="776600"/>
                    <a:pt x="509755" y="602849"/>
                    <a:pt x="689746" y="447064"/>
                  </a:cubicBezTo>
                  <a:cubicBezTo>
                    <a:pt x="733932" y="406795"/>
                    <a:pt x="780859" y="370795"/>
                    <a:pt x="827126" y="333881"/>
                  </a:cubicBezTo>
                  <a:cubicBezTo>
                    <a:pt x="872886" y="295949"/>
                    <a:pt x="921195" y="262526"/>
                    <a:pt x="968997" y="228085"/>
                  </a:cubicBezTo>
                  <a:lnTo>
                    <a:pt x="1004883" y="202373"/>
                  </a:lnTo>
                  <a:lnTo>
                    <a:pt x="1022826" y="189517"/>
                  </a:lnTo>
                  <a:lnTo>
                    <a:pt x="1041187" y="177509"/>
                  </a:lnTo>
                  <a:lnTo>
                    <a:pt x="1114760" y="129512"/>
                  </a:lnTo>
                  <a:cubicBezTo>
                    <a:pt x="1139435" y="113750"/>
                    <a:pt x="1163439" y="96630"/>
                    <a:pt x="1188498" y="81854"/>
                  </a:cubicBezTo>
                  <a:lnTo>
                    <a:pt x="1263461" y="36880"/>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D01D44A9-1D51-461B-A228-06F6C500B0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9"/>
              <a:ext cx="6055600" cy="6858000"/>
            </a:xfrm>
            <a:custGeom>
              <a:avLst/>
              <a:gdLst>
                <a:gd name="connsiteX0" fmla="*/ 0 w 6055600"/>
                <a:gd name="connsiteY0" fmla="*/ 5960220 h 6858000"/>
                <a:gd name="connsiteX1" fmla="*/ 36039 w 6055600"/>
                <a:gd name="connsiteY1" fmla="*/ 6002605 h 6858000"/>
                <a:gd name="connsiteX2" fmla="*/ 92950 w 6055600"/>
                <a:gd name="connsiteY2" fmla="*/ 6059050 h 6858000"/>
                <a:gd name="connsiteX3" fmla="*/ 153706 w 6055600"/>
                <a:gd name="connsiteY3" fmla="*/ 6111427 h 6858000"/>
                <a:gd name="connsiteX4" fmla="*/ 216806 w 6055600"/>
                <a:gd name="connsiteY4" fmla="*/ 6161603 h 6858000"/>
                <a:gd name="connsiteX5" fmla="*/ 281945 w 6055600"/>
                <a:gd name="connsiteY5" fmla="*/ 6209777 h 6858000"/>
                <a:gd name="connsiteX6" fmla="*/ 553337 w 6055600"/>
                <a:gd name="connsiteY6" fmla="*/ 6391500 h 6858000"/>
                <a:gd name="connsiteX7" fmla="*/ 690543 w 6055600"/>
                <a:gd name="connsiteY7" fmla="*/ 6481634 h 6858000"/>
                <a:gd name="connsiteX8" fmla="*/ 827127 w 6055600"/>
                <a:gd name="connsiteY8" fmla="*/ 6573159 h 6858000"/>
                <a:gd name="connsiteX9" fmla="*/ 1095915 w 6055600"/>
                <a:gd name="connsiteY9" fmla="*/ 6762202 h 6858000"/>
                <a:gd name="connsiteX10" fmla="*/ 1224853 w 6055600"/>
                <a:gd name="connsiteY10" fmla="*/ 6858000 h 6858000"/>
                <a:gd name="connsiteX11" fmla="*/ 1154072 w 6055600"/>
                <a:gd name="connsiteY11" fmla="*/ 6858000 h 6858000"/>
                <a:gd name="connsiteX12" fmla="*/ 1073489 w 6055600"/>
                <a:gd name="connsiteY12" fmla="*/ 6799140 h 6858000"/>
                <a:gd name="connsiteX13" fmla="*/ 800175 w 6055600"/>
                <a:gd name="connsiteY13" fmla="*/ 6620441 h 6858000"/>
                <a:gd name="connsiteX14" fmla="*/ 231518 w 6055600"/>
                <a:gd name="connsiteY14" fmla="*/ 6299323 h 6858000"/>
                <a:gd name="connsiteX15" fmla="*/ 160401 w 6055600"/>
                <a:gd name="connsiteY15" fmla="*/ 6256627 h 6858000"/>
                <a:gd name="connsiteX16" fmla="*/ 89697 w 6055600"/>
                <a:gd name="connsiteY16" fmla="*/ 6211916 h 6858000"/>
                <a:gd name="connsiteX17" fmla="*/ 20148 w 6055600"/>
                <a:gd name="connsiteY17" fmla="*/ 6163835 h 6858000"/>
                <a:gd name="connsiteX18" fmla="*/ 0 w 6055600"/>
                <a:gd name="connsiteY18" fmla="*/ 6147796 h 6858000"/>
                <a:gd name="connsiteX19" fmla="*/ 3748345 w 6055600"/>
                <a:gd name="connsiteY19" fmla="*/ 0 h 6858000"/>
                <a:gd name="connsiteX20" fmla="*/ 4277792 w 6055600"/>
                <a:gd name="connsiteY20" fmla="*/ 0 h 6858000"/>
                <a:gd name="connsiteX21" fmla="*/ 4339531 w 6055600"/>
                <a:gd name="connsiteY21" fmla="*/ 40262 h 6858000"/>
                <a:gd name="connsiteX22" fmla="*/ 4476306 w 6055600"/>
                <a:gd name="connsiteY22" fmla="*/ 153922 h 6858000"/>
                <a:gd name="connsiteX23" fmla="*/ 4713639 w 6055600"/>
                <a:gd name="connsiteY23" fmla="*/ 422076 h 6858000"/>
                <a:gd name="connsiteX24" fmla="*/ 4906991 w 6055600"/>
                <a:gd name="connsiteY24" fmla="*/ 723463 h 6858000"/>
                <a:gd name="connsiteX25" fmla="*/ 5070511 w 6055600"/>
                <a:gd name="connsiteY25" fmla="*/ 1037524 h 6858000"/>
                <a:gd name="connsiteX26" fmla="*/ 5219493 w 6055600"/>
                <a:gd name="connsiteY26" fmla="*/ 1352079 h 6858000"/>
                <a:gd name="connsiteX27" fmla="*/ 5367779 w 6055600"/>
                <a:gd name="connsiteY27" fmla="*/ 1658945 h 6858000"/>
                <a:gd name="connsiteX28" fmla="*/ 5446095 w 6055600"/>
                <a:gd name="connsiteY28" fmla="*/ 1811301 h 6858000"/>
                <a:gd name="connsiteX29" fmla="*/ 5525115 w 6055600"/>
                <a:gd name="connsiteY29" fmla="*/ 1967103 h 6858000"/>
                <a:gd name="connsiteX30" fmla="*/ 5816642 w 6055600"/>
                <a:gd name="connsiteY30" fmla="*/ 2618837 h 6858000"/>
                <a:gd name="connsiteX31" fmla="*/ 6015787 w 6055600"/>
                <a:gd name="connsiteY31" fmla="*/ 3339957 h 6858000"/>
                <a:gd name="connsiteX32" fmla="*/ 6054206 w 6055600"/>
                <a:gd name="connsiteY32" fmla="*/ 3727239 h 6858000"/>
                <a:gd name="connsiteX33" fmla="*/ 6039811 w 6055600"/>
                <a:gd name="connsiteY33" fmla="*/ 4122735 h 6858000"/>
                <a:gd name="connsiteX34" fmla="*/ 5971601 w 6055600"/>
                <a:gd name="connsiteY34" fmla="*/ 4514288 h 6858000"/>
                <a:gd name="connsiteX35" fmla="*/ 5946751 w 6055600"/>
                <a:gd name="connsiteY35" fmla="*/ 4609838 h 6858000"/>
                <a:gd name="connsiteX36" fmla="*/ 5919986 w 6055600"/>
                <a:gd name="connsiteY36" fmla="*/ 4703178 h 6858000"/>
                <a:gd name="connsiteX37" fmla="*/ 5890731 w 6055600"/>
                <a:gd name="connsiteY37" fmla="*/ 4795992 h 6858000"/>
                <a:gd name="connsiteX38" fmla="*/ 5859058 w 6055600"/>
                <a:gd name="connsiteY38" fmla="*/ 4888015 h 6858000"/>
                <a:gd name="connsiteX39" fmla="*/ 5525053 w 6055600"/>
                <a:gd name="connsiteY39" fmla="*/ 5588449 h 6858000"/>
                <a:gd name="connsiteX40" fmla="*/ 5058962 w 6055600"/>
                <a:gd name="connsiteY40" fmla="*/ 6189929 h 6858000"/>
                <a:gd name="connsiteX41" fmla="*/ 4787706 w 6055600"/>
                <a:gd name="connsiteY41" fmla="*/ 6442985 h 6858000"/>
                <a:gd name="connsiteX42" fmla="*/ 4498686 w 6055600"/>
                <a:gd name="connsiteY42" fmla="*/ 6663678 h 6858000"/>
                <a:gd name="connsiteX43" fmla="*/ 4197167 w 6055600"/>
                <a:gd name="connsiteY43" fmla="*/ 6854053 h 6858000"/>
                <a:gd name="connsiteX44" fmla="*/ 4189720 w 6055600"/>
                <a:gd name="connsiteY44" fmla="*/ 6858000 h 6858000"/>
                <a:gd name="connsiteX45" fmla="*/ 3651929 w 6055600"/>
                <a:gd name="connsiteY45" fmla="*/ 6858000 h 6858000"/>
                <a:gd name="connsiteX46" fmla="*/ 3789040 w 6055600"/>
                <a:gd name="connsiteY46" fmla="*/ 6778034 h 6858000"/>
                <a:gd name="connsiteX47" fmla="*/ 4335568 w 6055600"/>
                <a:gd name="connsiteY47" fmla="*/ 6382709 h 6858000"/>
                <a:gd name="connsiteX48" fmla="*/ 4586923 w 6055600"/>
                <a:gd name="connsiteY48" fmla="*/ 6158577 h 6858000"/>
                <a:gd name="connsiteX49" fmla="*/ 4819585 w 6055600"/>
                <a:gd name="connsiteY49" fmla="*/ 5915847 h 6858000"/>
                <a:gd name="connsiteX50" fmla="*/ 5214727 w 6055600"/>
                <a:gd name="connsiteY50" fmla="*/ 5371094 h 6858000"/>
                <a:gd name="connsiteX51" fmla="*/ 5495409 w 6055600"/>
                <a:gd name="connsiteY51" fmla="*/ 4752778 h 6858000"/>
                <a:gd name="connsiteX52" fmla="*/ 5522322 w 6055600"/>
                <a:gd name="connsiteY52" fmla="*/ 4671511 h 6858000"/>
                <a:gd name="connsiteX53" fmla="*/ 5547631 w 6055600"/>
                <a:gd name="connsiteY53" fmla="*/ 4589675 h 6858000"/>
                <a:gd name="connsiteX54" fmla="*/ 5570792 w 6055600"/>
                <a:gd name="connsiteY54" fmla="*/ 4506978 h 6858000"/>
                <a:gd name="connsiteX55" fmla="*/ 5591541 w 6055600"/>
                <a:gd name="connsiteY55" fmla="*/ 4425334 h 6858000"/>
                <a:gd name="connsiteX56" fmla="*/ 5649500 w 6055600"/>
                <a:gd name="connsiteY56" fmla="*/ 4097286 h 6858000"/>
                <a:gd name="connsiteX57" fmla="*/ 5637615 w 6055600"/>
                <a:gd name="connsiteY57" fmla="*/ 3437524 h 6858000"/>
                <a:gd name="connsiteX58" fmla="*/ 5475454 w 6055600"/>
                <a:gd name="connsiteY58" fmla="*/ 2791575 h 6858000"/>
                <a:gd name="connsiteX59" fmla="*/ 5217600 w 6055600"/>
                <a:gd name="connsiteY59" fmla="*/ 2164719 h 6858000"/>
                <a:gd name="connsiteX60" fmla="*/ 5144941 w 6055600"/>
                <a:gd name="connsiteY60" fmla="*/ 2009490 h 6858000"/>
                <a:gd name="connsiteX61" fmla="*/ 5070052 w 6055600"/>
                <a:gd name="connsiteY61" fmla="*/ 1851823 h 6858000"/>
                <a:gd name="connsiteX62" fmla="*/ 4926984 w 6055600"/>
                <a:gd name="connsiteY62" fmla="*/ 1529226 h 6858000"/>
                <a:gd name="connsiteX63" fmla="*/ 4790925 w 6055600"/>
                <a:gd name="connsiteY63" fmla="*/ 1209923 h 6858000"/>
                <a:gd name="connsiteX64" fmla="*/ 4650559 w 6055600"/>
                <a:gd name="connsiteY64" fmla="*/ 902490 h 6858000"/>
                <a:gd name="connsiteX65" fmla="*/ 4491930 w 6055600"/>
                <a:gd name="connsiteY65" fmla="*/ 616919 h 6858000"/>
                <a:gd name="connsiteX66" fmla="*/ 4302323 w 6055600"/>
                <a:gd name="connsiteY66" fmla="*/ 366083 h 6858000"/>
                <a:gd name="connsiteX67" fmla="*/ 4072203 w 6055600"/>
                <a:gd name="connsiteY67" fmla="*/ 164982 h 6858000"/>
                <a:gd name="connsiteX68" fmla="*/ 3803964 w 6055600"/>
                <a:gd name="connsiteY68" fmla="*/ 21052 h 6858000"/>
                <a:gd name="connsiteX69" fmla="*/ 3768314 w 6055600"/>
                <a:gd name="connsiteY69" fmla="*/ 6826 h 6858000"/>
                <a:gd name="connsiteX70" fmla="*/ 1589779 w 6055600"/>
                <a:gd name="connsiteY70" fmla="*/ 0 h 6858000"/>
                <a:gd name="connsiteX71" fmla="*/ 1918056 w 6055600"/>
                <a:gd name="connsiteY71" fmla="*/ 0 h 6858000"/>
                <a:gd name="connsiteX72" fmla="*/ 1764243 w 6055600"/>
                <a:gd name="connsiteY72" fmla="*/ 55145 h 6858000"/>
                <a:gd name="connsiteX73" fmla="*/ 1313330 w 6055600"/>
                <a:gd name="connsiteY73" fmla="*/ 274424 h 6858000"/>
                <a:gd name="connsiteX74" fmla="*/ 295673 w 6055600"/>
                <a:gd name="connsiteY74" fmla="*/ 1187630 h 6858000"/>
                <a:gd name="connsiteX75" fmla="*/ 96207 w 6055600"/>
                <a:gd name="connsiteY75" fmla="*/ 1474327 h 6858000"/>
                <a:gd name="connsiteX76" fmla="*/ 0 w 6055600"/>
                <a:gd name="connsiteY76" fmla="*/ 1641460 h 6858000"/>
                <a:gd name="connsiteX77" fmla="*/ 0 w 6055600"/>
                <a:gd name="connsiteY77" fmla="*/ 1224218 h 6858000"/>
                <a:gd name="connsiteX78" fmla="*/ 150937 w 6055600"/>
                <a:gd name="connsiteY78" fmla="*/ 1040975 h 6858000"/>
                <a:gd name="connsiteX79" fmla="*/ 1264907 w 6055600"/>
                <a:gd name="connsiteY79" fmla="*/ 158248 h 6858000"/>
                <a:gd name="connsiteX80" fmla="*/ 1575167 w 6055600"/>
                <a:gd name="connsiteY80" fmla="*/ 56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055600" h="6858000">
                  <a:moveTo>
                    <a:pt x="0" y="5960220"/>
                  </a:moveTo>
                  <a:lnTo>
                    <a:pt x="36039" y="6002605"/>
                  </a:lnTo>
                  <a:cubicBezTo>
                    <a:pt x="54896" y="6021530"/>
                    <a:pt x="73635" y="6040425"/>
                    <a:pt x="92950" y="6059050"/>
                  </a:cubicBezTo>
                  <a:lnTo>
                    <a:pt x="153706" y="6111427"/>
                  </a:lnTo>
                  <a:cubicBezTo>
                    <a:pt x="173546" y="6129485"/>
                    <a:pt x="195722" y="6144912"/>
                    <a:pt x="216806" y="6161603"/>
                  </a:cubicBezTo>
                  <a:cubicBezTo>
                    <a:pt x="238229" y="6177961"/>
                    <a:pt x="259466" y="6194551"/>
                    <a:pt x="281945" y="6209777"/>
                  </a:cubicBezTo>
                  <a:cubicBezTo>
                    <a:pt x="369940" y="6272709"/>
                    <a:pt x="461791" y="6332004"/>
                    <a:pt x="553337" y="6391500"/>
                  </a:cubicBezTo>
                  <a:lnTo>
                    <a:pt x="690543" y="6481634"/>
                  </a:lnTo>
                  <a:lnTo>
                    <a:pt x="827127" y="6573159"/>
                  </a:lnTo>
                  <a:cubicBezTo>
                    <a:pt x="917674" y="6634511"/>
                    <a:pt x="1007156" y="6697737"/>
                    <a:pt x="1095915" y="6762202"/>
                  </a:cubicBezTo>
                  <a:lnTo>
                    <a:pt x="1224853" y="6858000"/>
                  </a:lnTo>
                  <a:lnTo>
                    <a:pt x="1154072" y="6858000"/>
                  </a:lnTo>
                  <a:lnTo>
                    <a:pt x="1073489" y="6799140"/>
                  </a:lnTo>
                  <a:cubicBezTo>
                    <a:pt x="983882" y="6736908"/>
                    <a:pt x="892851" y="6677125"/>
                    <a:pt x="800175" y="6620441"/>
                  </a:cubicBezTo>
                  <a:cubicBezTo>
                    <a:pt x="615108" y="6506015"/>
                    <a:pt x="422939" y="6407807"/>
                    <a:pt x="231518" y="6299323"/>
                  </a:cubicBezTo>
                  <a:cubicBezTo>
                    <a:pt x="207467" y="6286226"/>
                    <a:pt x="184098" y="6271045"/>
                    <a:pt x="160401" y="6256627"/>
                  </a:cubicBezTo>
                  <a:cubicBezTo>
                    <a:pt x="136809" y="6241811"/>
                    <a:pt x="112558" y="6228518"/>
                    <a:pt x="89697" y="6211916"/>
                  </a:cubicBezTo>
                  <a:lnTo>
                    <a:pt x="20148" y="6163835"/>
                  </a:lnTo>
                  <a:lnTo>
                    <a:pt x="0" y="6147796"/>
                  </a:lnTo>
                  <a:close/>
                  <a:moveTo>
                    <a:pt x="3748345" y="0"/>
                  </a:moveTo>
                  <a:lnTo>
                    <a:pt x="4277792" y="0"/>
                  </a:lnTo>
                  <a:lnTo>
                    <a:pt x="4339531" y="40262"/>
                  </a:lnTo>
                  <a:cubicBezTo>
                    <a:pt x="4386991" y="75346"/>
                    <a:pt x="4432680" y="113353"/>
                    <a:pt x="4476306" y="153922"/>
                  </a:cubicBezTo>
                  <a:cubicBezTo>
                    <a:pt x="4563779" y="234693"/>
                    <a:pt x="4642423" y="325982"/>
                    <a:pt x="4713639" y="422076"/>
                  </a:cubicBezTo>
                  <a:cubicBezTo>
                    <a:pt x="4784481" y="518635"/>
                    <a:pt x="4848552" y="619893"/>
                    <a:pt x="4906991" y="723463"/>
                  </a:cubicBezTo>
                  <a:cubicBezTo>
                    <a:pt x="4965582" y="826932"/>
                    <a:pt x="5019421" y="932243"/>
                    <a:pt x="5070511" y="1037524"/>
                  </a:cubicBezTo>
                  <a:cubicBezTo>
                    <a:pt x="5121871" y="1142738"/>
                    <a:pt x="5170833" y="1248016"/>
                    <a:pt x="5219493" y="1352079"/>
                  </a:cubicBezTo>
                  <a:cubicBezTo>
                    <a:pt x="5268459" y="1455943"/>
                    <a:pt x="5317204" y="1558756"/>
                    <a:pt x="5367779" y="1658945"/>
                  </a:cubicBezTo>
                  <a:lnTo>
                    <a:pt x="5446095" y="1811301"/>
                  </a:lnTo>
                  <a:cubicBezTo>
                    <a:pt x="5472584" y="1862992"/>
                    <a:pt x="5498885" y="1914915"/>
                    <a:pt x="5525115" y="1967103"/>
                  </a:cubicBezTo>
                  <a:cubicBezTo>
                    <a:pt x="5629428" y="2176256"/>
                    <a:pt x="5730254" y="2391411"/>
                    <a:pt x="5816642" y="2618837"/>
                  </a:cubicBezTo>
                  <a:cubicBezTo>
                    <a:pt x="5902562" y="2846137"/>
                    <a:pt x="5974641" y="3086291"/>
                    <a:pt x="6015787" y="3339957"/>
                  </a:cubicBezTo>
                  <a:cubicBezTo>
                    <a:pt x="6036373" y="3466512"/>
                    <a:pt x="6050262" y="3596084"/>
                    <a:pt x="6054206" y="3727239"/>
                  </a:cubicBezTo>
                  <a:cubicBezTo>
                    <a:pt x="6058266" y="3858425"/>
                    <a:pt x="6053460" y="3990915"/>
                    <a:pt x="6039811" y="4122735"/>
                  </a:cubicBezTo>
                  <a:cubicBezTo>
                    <a:pt x="6026397" y="4254618"/>
                    <a:pt x="6002552" y="4385688"/>
                    <a:pt x="5971601" y="4514288"/>
                  </a:cubicBezTo>
                  <a:cubicBezTo>
                    <a:pt x="5963342" y="4546050"/>
                    <a:pt x="5955885" y="4579019"/>
                    <a:pt x="5946751" y="4609838"/>
                  </a:cubicBezTo>
                  <a:lnTo>
                    <a:pt x="5919986" y="4703178"/>
                  </a:lnTo>
                  <a:lnTo>
                    <a:pt x="5890731" y="4795992"/>
                  </a:lnTo>
                  <a:cubicBezTo>
                    <a:pt x="5880825" y="4826888"/>
                    <a:pt x="5869667" y="4857307"/>
                    <a:pt x="5859058" y="4888015"/>
                  </a:cubicBezTo>
                  <a:cubicBezTo>
                    <a:pt x="5772112" y="5132558"/>
                    <a:pt x="5660551" y="5369373"/>
                    <a:pt x="5525053" y="5588449"/>
                  </a:cubicBezTo>
                  <a:cubicBezTo>
                    <a:pt x="5389674" y="5807557"/>
                    <a:pt x="5232835" y="6010440"/>
                    <a:pt x="5058962" y="6189929"/>
                  </a:cubicBezTo>
                  <a:cubicBezTo>
                    <a:pt x="4972125" y="6279771"/>
                    <a:pt x="4880998" y="6363650"/>
                    <a:pt x="4787706" y="6442985"/>
                  </a:cubicBezTo>
                  <a:cubicBezTo>
                    <a:pt x="4693655" y="6521410"/>
                    <a:pt x="4597439" y="6595290"/>
                    <a:pt x="4498686" y="6663678"/>
                  </a:cubicBezTo>
                  <a:cubicBezTo>
                    <a:pt x="4399893" y="6731984"/>
                    <a:pt x="4299240" y="6795191"/>
                    <a:pt x="4197167" y="6854053"/>
                  </a:cubicBezTo>
                  <a:lnTo>
                    <a:pt x="4189720" y="6858000"/>
                  </a:lnTo>
                  <a:lnTo>
                    <a:pt x="3651929" y="6858000"/>
                  </a:lnTo>
                  <a:lnTo>
                    <a:pt x="3789040" y="6778034"/>
                  </a:lnTo>
                  <a:cubicBezTo>
                    <a:pt x="3978462" y="6656931"/>
                    <a:pt x="4162446" y="6525734"/>
                    <a:pt x="4335568" y="6382709"/>
                  </a:cubicBezTo>
                  <a:cubicBezTo>
                    <a:pt x="4422084" y="6310901"/>
                    <a:pt x="4506335" y="6236787"/>
                    <a:pt x="4586923" y="6158577"/>
                  </a:cubicBezTo>
                  <a:cubicBezTo>
                    <a:pt x="4668153" y="6081248"/>
                    <a:pt x="4745649" y="6000086"/>
                    <a:pt x="4819585" y="5915847"/>
                  </a:cubicBezTo>
                  <a:cubicBezTo>
                    <a:pt x="4967573" y="5747401"/>
                    <a:pt x="5101426" y="5566247"/>
                    <a:pt x="5214727" y="5371094"/>
                  </a:cubicBezTo>
                  <a:cubicBezTo>
                    <a:pt x="5327795" y="5175879"/>
                    <a:pt x="5421090" y="4968427"/>
                    <a:pt x="5495409" y="4752778"/>
                  </a:cubicBezTo>
                  <a:cubicBezTo>
                    <a:pt x="5504291" y="4725712"/>
                    <a:pt x="5513872" y="4698834"/>
                    <a:pt x="5522322" y="4671511"/>
                  </a:cubicBezTo>
                  <a:lnTo>
                    <a:pt x="5547631" y="4589675"/>
                  </a:lnTo>
                  <a:lnTo>
                    <a:pt x="5570792" y="4506978"/>
                  </a:lnTo>
                  <a:cubicBezTo>
                    <a:pt x="5578845" y="4479265"/>
                    <a:pt x="5584485" y="4452605"/>
                    <a:pt x="5591541" y="4425334"/>
                  </a:cubicBezTo>
                  <a:cubicBezTo>
                    <a:pt x="5618002" y="4316765"/>
                    <a:pt x="5636850" y="4207148"/>
                    <a:pt x="5649500" y="4097286"/>
                  </a:cubicBezTo>
                  <a:cubicBezTo>
                    <a:pt x="5674602" y="3877368"/>
                    <a:pt x="5668749" y="3656091"/>
                    <a:pt x="5637615" y="3437524"/>
                  </a:cubicBezTo>
                  <a:cubicBezTo>
                    <a:pt x="5605861" y="3218934"/>
                    <a:pt x="5549060" y="3003118"/>
                    <a:pt x="5475454" y="2791575"/>
                  </a:cubicBezTo>
                  <a:cubicBezTo>
                    <a:pt x="5402070" y="2579668"/>
                    <a:pt x="5313111" y="2371656"/>
                    <a:pt x="5217600" y="2164719"/>
                  </a:cubicBezTo>
                  <a:cubicBezTo>
                    <a:pt x="5193627" y="2112994"/>
                    <a:pt x="5169419" y="2061207"/>
                    <a:pt x="5144941" y="2009490"/>
                  </a:cubicBezTo>
                  <a:lnTo>
                    <a:pt x="5070052" y="1851823"/>
                  </a:lnTo>
                  <a:cubicBezTo>
                    <a:pt x="5020031" y="1744421"/>
                    <a:pt x="4972748" y="1636620"/>
                    <a:pt x="4926984" y="1529226"/>
                  </a:cubicBezTo>
                  <a:lnTo>
                    <a:pt x="4790925" y="1209923"/>
                  </a:lnTo>
                  <a:cubicBezTo>
                    <a:pt x="4745458" y="1105158"/>
                    <a:pt x="4699567" y="1001976"/>
                    <a:pt x="4650559" y="902490"/>
                  </a:cubicBezTo>
                  <a:cubicBezTo>
                    <a:pt x="4601243" y="803205"/>
                    <a:pt x="4549606" y="706978"/>
                    <a:pt x="4491930" y="616919"/>
                  </a:cubicBezTo>
                  <a:cubicBezTo>
                    <a:pt x="4434712" y="526559"/>
                    <a:pt x="4372370" y="441762"/>
                    <a:pt x="4302323" y="366083"/>
                  </a:cubicBezTo>
                  <a:cubicBezTo>
                    <a:pt x="4232428" y="290304"/>
                    <a:pt x="4155542" y="222846"/>
                    <a:pt x="4072203" y="164982"/>
                  </a:cubicBezTo>
                  <a:cubicBezTo>
                    <a:pt x="3988864" y="107118"/>
                    <a:pt x="3898693" y="59316"/>
                    <a:pt x="3803964" y="21052"/>
                  </a:cubicBezTo>
                  <a:lnTo>
                    <a:pt x="3768314" y="6826"/>
                  </a:lnTo>
                  <a:close/>
                  <a:moveTo>
                    <a:pt x="1589779" y="0"/>
                  </a:moveTo>
                  <a:lnTo>
                    <a:pt x="1918056" y="0"/>
                  </a:lnTo>
                  <a:lnTo>
                    <a:pt x="1764243" y="55145"/>
                  </a:lnTo>
                  <a:cubicBezTo>
                    <a:pt x="1609764" y="115414"/>
                    <a:pt x="1458840" y="188978"/>
                    <a:pt x="1313330" y="274424"/>
                  </a:cubicBezTo>
                  <a:cubicBezTo>
                    <a:pt x="924625" y="501532"/>
                    <a:pt x="576885" y="817476"/>
                    <a:pt x="295673" y="1187630"/>
                  </a:cubicBezTo>
                  <a:cubicBezTo>
                    <a:pt x="225216" y="1280162"/>
                    <a:pt x="158640" y="1375858"/>
                    <a:pt x="96207" y="1474327"/>
                  </a:cubicBezTo>
                  <a:lnTo>
                    <a:pt x="0" y="1641460"/>
                  </a:lnTo>
                  <a:lnTo>
                    <a:pt x="0" y="1224218"/>
                  </a:lnTo>
                  <a:lnTo>
                    <a:pt x="150937" y="1040975"/>
                  </a:lnTo>
                  <a:cubicBezTo>
                    <a:pt x="478530" y="677729"/>
                    <a:pt x="858178" y="381092"/>
                    <a:pt x="1264907" y="158248"/>
                  </a:cubicBezTo>
                  <a:cubicBezTo>
                    <a:pt x="1366631" y="102619"/>
                    <a:pt x="1470177" y="51760"/>
                    <a:pt x="1575167" y="567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descr="A close up of a logo&#10;&#10;Description automatically generated">
            <a:extLst>
              <a:ext uri="{FF2B5EF4-FFF2-40B4-BE49-F238E27FC236}">
                <a16:creationId xmlns:a16="http://schemas.microsoft.com/office/drawing/2014/main" id="{2A233E26-3626-0344-9FC8-A51F19B901F3}"/>
              </a:ext>
            </a:extLst>
          </p:cNvPr>
          <p:cNvPicPr>
            <a:picLocks noChangeAspect="1"/>
          </p:cNvPicPr>
          <p:nvPr/>
        </p:nvPicPr>
        <p:blipFill>
          <a:blip r:embed="rId5"/>
          <a:stretch>
            <a:fillRect/>
          </a:stretch>
        </p:blipFill>
        <p:spPr>
          <a:xfrm>
            <a:off x="875324" y="1484098"/>
            <a:ext cx="3785616" cy="3785616"/>
          </a:xfrm>
          <a:prstGeom prst="rect">
            <a:avLst/>
          </a:prstGeom>
        </p:spPr>
      </p:pic>
      <p:sp>
        <p:nvSpPr>
          <p:cNvPr id="7" name="TextBox 6">
            <a:extLst>
              <a:ext uri="{FF2B5EF4-FFF2-40B4-BE49-F238E27FC236}">
                <a16:creationId xmlns:a16="http://schemas.microsoft.com/office/drawing/2014/main" id="{ED896FFE-2266-CA40-B180-00194ACB891B}"/>
              </a:ext>
            </a:extLst>
          </p:cNvPr>
          <p:cNvSpPr txBox="1"/>
          <p:nvPr/>
        </p:nvSpPr>
        <p:spPr>
          <a:xfrm>
            <a:off x="6227542" y="1517111"/>
            <a:ext cx="5571303" cy="4682683"/>
          </a:xfrm>
          <a:prstGeom prst="rect">
            <a:avLst/>
          </a:prstGeom>
          <a:ln w="76200">
            <a:solidFill>
              <a:srgbClr val="92D050"/>
            </a:solidFill>
          </a:ln>
        </p:spPr>
        <p:txBody>
          <a:bodyPr vert="horz" lIns="91440" tIns="45720" rIns="91440" bIns="45720" rtlCol="0" anchor="t">
            <a:normAutofit/>
          </a:bodyPr>
          <a:lstStyle/>
          <a:p>
            <a:pPr>
              <a:lnSpc>
                <a:spcPct val="90000"/>
              </a:lnSpc>
              <a:spcBef>
                <a:spcPts val="600"/>
              </a:spcBef>
              <a:spcAft>
                <a:spcPts val="600"/>
              </a:spcAft>
            </a:pPr>
            <a:endParaRPr lang="en-US" sz="800" b="1" dirty="0">
              <a:solidFill>
                <a:schemeClr val="tx2"/>
              </a:solidFill>
              <a:latin typeface="Arial" panose="020B0604020202020204" pitchFamily="34" charset="0"/>
              <a:cs typeface="Arial" panose="020B0604020202020204" pitchFamily="34" charset="0"/>
            </a:endParaRPr>
          </a:p>
          <a:p>
            <a:pPr>
              <a:lnSpc>
                <a:spcPct val="90000"/>
              </a:lnSpc>
              <a:spcBef>
                <a:spcPts val="600"/>
              </a:spcBef>
              <a:spcAft>
                <a:spcPts val="600"/>
              </a:spcAft>
            </a:pPr>
            <a:r>
              <a:rPr lang="en-US" sz="2400" b="1" dirty="0">
                <a:solidFill>
                  <a:schemeClr val="tx2"/>
                </a:solidFill>
                <a:latin typeface="Arial" panose="020B0604020202020204" pitchFamily="34" charset="0"/>
                <a:cs typeface="Arial" panose="020B0604020202020204" pitchFamily="34" charset="0"/>
              </a:rPr>
              <a:t>Participant will gain an increased knowledge and understanding of: </a:t>
            </a:r>
          </a:p>
          <a:p>
            <a:pPr marL="342900" indent="-228600">
              <a:lnSpc>
                <a:spcPct val="90000"/>
              </a:lnSpc>
              <a:spcBef>
                <a:spcPts val="600"/>
              </a:spcBef>
              <a:spcAft>
                <a:spcPts val="600"/>
              </a:spcAft>
              <a:buFont typeface="Arial" panose="020B0604020202020204" pitchFamily="34" charset="0"/>
              <a:buChar char="•"/>
            </a:pPr>
            <a:r>
              <a:rPr lang="en-US" sz="2400" b="1" dirty="0">
                <a:solidFill>
                  <a:schemeClr val="tx2"/>
                </a:solidFill>
                <a:latin typeface="Arial" panose="020B0604020202020204" pitchFamily="34" charset="0"/>
                <a:cs typeface="Arial" panose="020B0604020202020204" pitchFamily="34" charset="0"/>
              </a:rPr>
              <a:t>Common causes of dysphagia or swallowing difficulties</a:t>
            </a:r>
          </a:p>
          <a:p>
            <a:pPr marL="342900" indent="-228600">
              <a:lnSpc>
                <a:spcPct val="90000"/>
              </a:lnSpc>
              <a:spcBef>
                <a:spcPts val="600"/>
              </a:spcBef>
              <a:spcAft>
                <a:spcPts val="600"/>
              </a:spcAft>
              <a:buFont typeface="Arial" panose="020B0604020202020204" pitchFamily="34" charset="0"/>
              <a:buChar char="•"/>
            </a:pPr>
            <a:r>
              <a:rPr lang="en-US" sz="2400" b="1" dirty="0">
                <a:solidFill>
                  <a:schemeClr val="tx2"/>
                </a:solidFill>
                <a:latin typeface="Arial" panose="020B0604020202020204" pitchFamily="34" charset="0"/>
                <a:cs typeface="Arial" panose="020B0604020202020204" pitchFamily="34" charset="0"/>
              </a:rPr>
              <a:t>Symptoms of dysphagia </a:t>
            </a:r>
          </a:p>
          <a:p>
            <a:pPr marL="342900" indent="-228600">
              <a:lnSpc>
                <a:spcPct val="90000"/>
              </a:lnSpc>
              <a:spcBef>
                <a:spcPts val="600"/>
              </a:spcBef>
              <a:spcAft>
                <a:spcPts val="600"/>
              </a:spcAft>
              <a:buFont typeface="Arial" panose="020B0604020202020204" pitchFamily="34" charset="0"/>
              <a:buChar char="•"/>
            </a:pPr>
            <a:r>
              <a:rPr lang="en-US" sz="2400" b="1" dirty="0">
                <a:solidFill>
                  <a:schemeClr val="tx2"/>
                </a:solidFill>
                <a:latin typeface="Arial" panose="020B0604020202020204" pitchFamily="34" charset="0"/>
                <a:cs typeface="Arial" panose="020B0604020202020204" pitchFamily="34" charset="0"/>
              </a:rPr>
              <a:t>Mouth problems in clients with dysphagia or nil by mouth</a:t>
            </a:r>
          </a:p>
          <a:p>
            <a:pPr marL="114300">
              <a:lnSpc>
                <a:spcPct val="90000"/>
              </a:lnSpc>
            </a:pPr>
            <a:endParaRPr lang="en-US" sz="1600" dirty="0">
              <a:solidFill>
                <a:schemeClr val="tx2"/>
              </a:solidFill>
            </a:endParaRPr>
          </a:p>
          <a:p>
            <a:pPr marL="457200" indent="-342900">
              <a:lnSpc>
                <a:spcPct val="90000"/>
              </a:lnSpc>
              <a:buFont typeface="Arial" panose="020B0604020202020204" pitchFamily="34" charset="0"/>
              <a:buChar char="•"/>
            </a:pPr>
            <a:r>
              <a:rPr lang="en-US" sz="2400" b="1" dirty="0">
                <a:solidFill>
                  <a:schemeClr val="tx2"/>
                </a:solidFill>
                <a:latin typeface="Arial" panose="020B0604020202020204" pitchFamily="34" charset="0"/>
                <a:cs typeface="Arial" panose="020B0604020202020204" pitchFamily="34" charset="0"/>
              </a:rPr>
              <a:t>Mouth care for clients with dysphagia  or nil by mouth  and products to help with mouth care </a:t>
            </a:r>
          </a:p>
          <a:p>
            <a:pPr marL="342900" indent="-228600">
              <a:lnSpc>
                <a:spcPct val="90000"/>
              </a:lnSpc>
              <a:buFont typeface="Arial" panose="020B0604020202020204" pitchFamily="34" charset="0"/>
              <a:buChar char="•"/>
            </a:pPr>
            <a:endParaRPr lang="en-US" sz="1400" dirty="0">
              <a:solidFill>
                <a:schemeClr val="tx2"/>
              </a:solidFill>
            </a:endParaRPr>
          </a:p>
          <a:p>
            <a:pPr marL="342900" indent="-228600">
              <a:lnSpc>
                <a:spcPct val="90000"/>
              </a:lnSpc>
              <a:buFont typeface="Arial" panose="020B0604020202020204" pitchFamily="34" charset="0"/>
              <a:buChar char="•"/>
            </a:pPr>
            <a:endParaRPr lang="en-US" sz="1400" dirty="0">
              <a:solidFill>
                <a:schemeClr val="tx2"/>
              </a:solidFill>
            </a:endParaRPr>
          </a:p>
          <a:p>
            <a:pPr indent="-228600">
              <a:lnSpc>
                <a:spcPct val="90000"/>
              </a:lnSpc>
              <a:buFont typeface="Arial" panose="020B0604020202020204" pitchFamily="34" charset="0"/>
              <a:buChar char="•"/>
            </a:pPr>
            <a:endParaRPr lang="en-US" sz="1400" dirty="0">
              <a:solidFill>
                <a:schemeClr val="tx2"/>
              </a:solidFill>
            </a:endParaRPr>
          </a:p>
        </p:txBody>
      </p:sp>
      <p:sp>
        <p:nvSpPr>
          <p:cNvPr id="5" name="TextBox 19">
            <a:extLst>
              <a:ext uri="{FF2B5EF4-FFF2-40B4-BE49-F238E27FC236}">
                <a16:creationId xmlns:a16="http://schemas.microsoft.com/office/drawing/2014/main" id="{732EFC0F-A187-4A65-9B78-F12C62E5CBC9}"/>
              </a:ext>
            </a:extLst>
          </p:cNvPr>
          <p:cNvSpPr txBox="1"/>
          <p:nvPr/>
        </p:nvSpPr>
        <p:spPr>
          <a:xfrm>
            <a:off x="0" y="0"/>
            <a:ext cx="739095" cy="6858000"/>
          </a:xfrm>
          <a:prstGeom prst="rect">
            <a:avLst/>
          </a:prstGeom>
          <a:solidFill>
            <a:schemeClr val="accent6"/>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pic>
        <p:nvPicPr>
          <p:cNvPr id="10" name="Audio 9">
            <a:hlinkClick r:id="" action="ppaction://media"/>
            <a:extLst>
              <a:ext uri="{FF2B5EF4-FFF2-40B4-BE49-F238E27FC236}">
                <a16:creationId xmlns:a16="http://schemas.microsoft.com/office/drawing/2014/main" id="{27130A78-7F13-EF46-8B54-7A10E986D5F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145817893"/>
      </p:ext>
    </p:extLst>
  </p:cSld>
  <p:clrMapOvr>
    <a:masterClrMapping/>
  </p:clrMapOvr>
  <mc:AlternateContent xmlns:mc="http://schemas.openxmlformats.org/markup-compatibility/2006" xmlns:p14="http://schemas.microsoft.com/office/powerpoint/2010/main">
    <mc:Choice Requires="p14">
      <p:transition spd="slow" p14:dur="2000" advTm="26831"/>
    </mc:Choice>
    <mc:Fallback xmlns="">
      <p:transition spd="slow" advTm="26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Choking first aid - How to Save Yourself If You Are Choking Alone">
            <a:extLst>
              <a:ext uri="{FF2B5EF4-FFF2-40B4-BE49-F238E27FC236}">
                <a16:creationId xmlns:a16="http://schemas.microsoft.com/office/drawing/2014/main" id="{9E024120-F8BF-5B43-8841-0F832C974011}"/>
              </a:ext>
            </a:extLst>
          </p:cNvPr>
          <p:cNvPicPr>
            <a:picLocks noGrp="1" noChangeAspect="1" noChangeArrowheads="1"/>
          </p:cNvPicPr>
          <p:nvPr>
            <p:ph idx="1"/>
          </p:nvPr>
        </p:nvPicPr>
        <p:blipFill rotWithShape="1">
          <a:blip r:embed="rId6" r:link="rId7">
            <a:extLst>
              <a:ext uri="{28A0092B-C50C-407E-A947-70E740481C1C}">
                <a14:useLocalDpi xmlns:a14="http://schemas.microsoft.com/office/drawing/2010/main" val="0"/>
              </a:ext>
            </a:extLst>
          </a:blip>
          <a:srcRect l="54323" t="8994" r="2002" b="15977"/>
          <a:stretch>
            <a:fillRect/>
          </a:stretch>
        </p:blipFill>
        <p:spPr bwMode="auto">
          <a:xfrm>
            <a:off x="7172697" y="2274940"/>
            <a:ext cx="4246032" cy="38902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9A92928-AF2E-B24B-995B-491817FAF298}"/>
              </a:ext>
            </a:extLst>
          </p:cNvPr>
          <p:cNvSpPr/>
          <p:nvPr/>
        </p:nvSpPr>
        <p:spPr>
          <a:xfrm>
            <a:off x="215900" y="1502231"/>
            <a:ext cx="6506176" cy="4770537"/>
          </a:xfrm>
          <a:prstGeom prst="rect">
            <a:avLst/>
          </a:prstGeom>
        </p:spPr>
        <p:txBody>
          <a:bodyPr wrap="square">
            <a:spAutoFit/>
          </a:bodyPr>
          <a:lstStyle/>
          <a:p>
            <a:pPr marL="342900" indent="-228600">
              <a:spcBef>
                <a:spcPts val="600"/>
              </a:spcBef>
              <a:spcAft>
                <a:spcPts val="600"/>
              </a:spcAft>
              <a:buClr>
                <a:srgbClr val="000000"/>
              </a:buClr>
              <a:buSzPts val="2400"/>
              <a:buFont typeface="Arial" panose="020B0604020202020204" pitchFamily="34" charset="0"/>
              <a:buChar char="•"/>
              <a:defRPr/>
            </a:pPr>
            <a:r>
              <a:rPr lang="en-US" sz="2400" dirty="0">
                <a:latin typeface="Arial" panose="020B0604020202020204" pitchFamily="34" charset="0"/>
                <a:cs typeface="Arial" panose="020B0604020202020204" pitchFamily="34" charset="0"/>
                <a:sym typeface="Arial"/>
              </a:rPr>
              <a:t>Neurological – stroke, Parkinson’s disease, multiple sclerosis, dementia, or a brain injury.</a:t>
            </a:r>
          </a:p>
          <a:p>
            <a:pPr marL="342900" indent="-228600">
              <a:spcBef>
                <a:spcPts val="600"/>
              </a:spcBef>
              <a:spcAft>
                <a:spcPts val="600"/>
              </a:spcAft>
              <a:buClr>
                <a:srgbClr val="000000"/>
              </a:buClr>
              <a:buSzPts val="2400"/>
              <a:buFont typeface="Arial" panose="020B0604020202020204" pitchFamily="34" charset="0"/>
              <a:buChar char="•"/>
              <a:defRPr/>
            </a:pPr>
            <a:r>
              <a:rPr lang="en-US" sz="2400" dirty="0">
                <a:latin typeface="Arial" panose="020B0604020202020204" pitchFamily="34" charset="0"/>
                <a:cs typeface="Arial" panose="020B0604020202020204" pitchFamily="34" charset="0"/>
                <a:sym typeface="Arial"/>
              </a:rPr>
              <a:t>Congenital and developmental – Learning disability, cerebral palsy, cleft lip/palate</a:t>
            </a:r>
          </a:p>
          <a:p>
            <a:pPr marL="342900" indent="-228600">
              <a:spcBef>
                <a:spcPts val="600"/>
              </a:spcBef>
              <a:spcAft>
                <a:spcPts val="600"/>
              </a:spcAft>
              <a:buClr>
                <a:srgbClr val="000000"/>
              </a:buClr>
              <a:buSzPts val="2400"/>
              <a:buFont typeface="Arial" panose="020B0604020202020204" pitchFamily="34" charset="0"/>
              <a:buChar char="•"/>
              <a:defRPr/>
            </a:pPr>
            <a:r>
              <a:rPr lang="en-US" sz="2400" dirty="0">
                <a:latin typeface="Arial" panose="020B0604020202020204" pitchFamily="34" charset="0"/>
                <a:cs typeface="Arial" panose="020B0604020202020204" pitchFamily="34" charset="0"/>
                <a:sym typeface="Arial"/>
              </a:rPr>
              <a:t>Obstructive – cancer (mouth, throat), pharyngeal pouch, scarring from radiotherapy</a:t>
            </a:r>
          </a:p>
          <a:p>
            <a:pPr marL="342900" indent="-228600">
              <a:spcBef>
                <a:spcPts val="600"/>
              </a:spcBef>
              <a:spcAft>
                <a:spcPts val="600"/>
              </a:spcAft>
              <a:buClr>
                <a:srgbClr val="000000"/>
              </a:buClr>
              <a:buSzPts val="2400"/>
              <a:buFont typeface="Arial" panose="020B0604020202020204" pitchFamily="34" charset="0"/>
              <a:buChar char="•"/>
              <a:defRPr/>
            </a:pPr>
            <a:r>
              <a:rPr lang="en-US" sz="2400" dirty="0">
                <a:latin typeface="Arial" panose="020B0604020202020204" pitchFamily="34" charset="0"/>
                <a:cs typeface="Arial" panose="020B0604020202020204" pitchFamily="34" charset="0"/>
                <a:sym typeface="Arial"/>
              </a:rPr>
              <a:t>COPD</a:t>
            </a:r>
          </a:p>
          <a:p>
            <a:pPr marL="342900" indent="-228600">
              <a:spcBef>
                <a:spcPts val="600"/>
              </a:spcBef>
              <a:spcAft>
                <a:spcPts val="600"/>
              </a:spcAft>
              <a:buClr>
                <a:srgbClr val="000000"/>
              </a:buClr>
              <a:buSzPts val="2400"/>
              <a:buFont typeface="Arial" panose="020B0604020202020204" pitchFamily="34" charset="0"/>
              <a:buChar char="•"/>
              <a:defRPr/>
            </a:pPr>
            <a:r>
              <a:rPr lang="en-US" sz="2400" dirty="0">
                <a:latin typeface="Arial" panose="020B0604020202020204" pitchFamily="34" charset="0"/>
                <a:cs typeface="Arial" panose="020B0604020202020204" pitchFamily="34" charset="0"/>
                <a:sym typeface="Arial"/>
              </a:rPr>
              <a:t>Oral causes – mouth ulcers, dry mouth (xerostomia), poor lip seal </a:t>
            </a:r>
          </a:p>
        </p:txBody>
      </p:sp>
      <p:pic>
        <p:nvPicPr>
          <p:cNvPr id="10" name="Audio 9">
            <a:hlinkClick r:id="" action="ppaction://media"/>
            <a:extLst>
              <a:ext uri="{FF2B5EF4-FFF2-40B4-BE49-F238E27FC236}">
                <a16:creationId xmlns:a16="http://schemas.microsoft.com/office/drawing/2014/main" id="{3AD52A61-1822-FB43-B8CB-33EF311148D6}"/>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163300" y="5829300"/>
            <a:ext cx="812800" cy="812800"/>
          </a:xfrm>
          <a:prstGeom prst="rect">
            <a:avLst/>
          </a:prstGeom>
        </p:spPr>
      </p:pic>
      <p:sp>
        <p:nvSpPr>
          <p:cNvPr id="7" name="Rectangle 6">
            <a:extLst>
              <a:ext uri="{FF2B5EF4-FFF2-40B4-BE49-F238E27FC236}">
                <a16:creationId xmlns:a16="http://schemas.microsoft.com/office/drawing/2014/main" id="{111A3504-7A8F-C542-8894-D0EB3AEED85A}"/>
              </a:ext>
            </a:extLst>
          </p:cNvPr>
          <p:cNvSpPr/>
          <p:nvPr/>
        </p:nvSpPr>
        <p:spPr>
          <a:xfrm>
            <a:off x="19050" y="-27384"/>
            <a:ext cx="12192000" cy="1446550"/>
          </a:xfrm>
          <a:prstGeom prst="rect">
            <a:avLst/>
          </a:prstGeom>
          <a:solidFill>
            <a:schemeClr val="accent6"/>
          </a:solidFill>
        </p:spPr>
        <p:txBody>
          <a:bodyPr wrap="square">
            <a:spAutoFit/>
          </a:bodyPr>
          <a:lstStyle/>
          <a:p>
            <a:r>
              <a:rPr lang="en-US" sz="4400" b="1" dirty="0">
                <a:solidFill>
                  <a:schemeClr val="bg1"/>
                </a:solidFill>
              </a:rPr>
              <a:t>Common Causes of  Dysphagia or swallowing difficulties </a:t>
            </a:r>
            <a:endParaRPr lang="en-US" sz="4400" dirty="0">
              <a:solidFill>
                <a:schemeClr val="bg1"/>
              </a:solidFill>
            </a:endParaRPr>
          </a:p>
        </p:txBody>
      </p:sp>
    </p:spTree>
    <p:custDataLst>
      <p:tags r:id="rId1"/>
    </p:custDataLst>
    <p:extLst>
      <p:ext uri="{BB962C8B-B14F-4D97-AF65-F5344CB8AC3E}">
        <p14:creationId xmlns:p14="http://schemas.microsoft.com/office/powerpoint/2010/main" val="3492326488"/>
      </p:ext>
    </p:extLst>
  </p:cSld>
  <p:clrMapOvr>
    <a:masterClrMapping/>
  </p:clrMapOvr>
  <mc:AlternateContent xmlns:mc="http://schemas.openxmlformats.org/markup-compatibility/2006" xmlns:p14="http://schemas.microsoft.com/office/powerpoint/2010/main">
    <mc:Choice Requires="p14">
      <p:transition spd="slow" p14:dur="2000" advTm="82454"/>
    </mc:Choice>
    <mc:Fallback xmlns="">
      <p:transition spd="slow" advTm="82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6F57D8-EFF2-FE4E-A216-2D808340F8F5}"/>
              </a:ext>
            </a:extLst>
          </p:cNvPr>
          <p:cNvSpPr>
            <a:spLocks noGrp="1"/>
          </p:cNvSpPr>
          <p:nvPr>
            <p:ph sz="half" idx="1"/>
          </p:nvPr>
        </p:nvSpPr>
        <p:spPr>
          <a:xfrm>
            <a:off x="215900" y="1241425"/>
            <a:ext cx="5181600" cy="5616575"/>
          </a:xfrm>
        </p:spPr>
        <p:txBody>
          <a:bodyPr>
            <a:noAutofit/>
          </a:bodyPr>
          <a:lstStyle/>
          <a:p>
            <a:r>
              <a:rPr lang="en-US" sz="3200" dirty="0">
                <a:latin typeface="Arial" panose="020B0604020202020204" pitchFamily="34" charset="0"/>
                <a:cs typeface="Arial" panose="020B0604020202020204" pitchFamily="34" charset="0"/>
              </a:rPr>
              <a:t>Coughing during meals </a:t>
            </a:r>
          </a:p>
          <a:p>
            <a:r>
              <a:rPr lang="en-US" sz="3200" dirty="0">
                <a:latin typeface="Arial" panose="020B0604020202020204" pitchFamily="34" charset="0"/>
                <a:cs typeface="Arial" panose="020B0604020202020204" pitchFamily="34" charset="0"/>
              </a:rPr>
              <a:t>Choking/Drooling</a:t>
            </a:r>
          </a:p>
          <a:p>
            <a:r>
              <a:rPr lang="en-US" sz="3200" dirty="0">
                <a:latin typeface="Arial" panose="020B0604020202020204" pitchFamily="34" charset="0"/>
                <a:cs typeface="Arial" panose="020B0604020202020204" pitchFamily="34" charset="0"/>
              </a:rPr>
              <a:t>Gurgly voice</a:t>
            </a:r>
          </a:p>
          <a:p>
            <a:r>
              <a:rPr lang="en-US" sz="3200" dirty="0">
                <a:latin typeface="Arial" panose="020B0604020202020204" pitchFamily="34" charset="0"/>
                <a:cs typeface="Arial" panose="020B0604020202020204" pitchFamily="34" charset="0"/>
              </a:rPr>
              <a:t>Pocketing of foods in the cheeks</a:t>
            </a:r>
          </a:p>
          <a:p>
            <a:r>
              <a:rPr lang="en-US" sz="3200" dirty="0">
                <a:latin typeface="Arial" panose="020B0604020202020204" pitchFamily="34" charset="0"/>
                <a:cs typeface="Arial" panose="020B0604020202020204" pitchFamily="34" charset="0"/>
              </a:rPr>
              <a:t>Food avoidance </a:t>
            </a:r>
          </a:p>
          <a:p>
            <a:r>
              <a:rPr lang="en-US" sz="3200" dirty="0">
                <a:latin typeface="Arial" panose="020B0604020202020204" pitchFamily="34" charset="0"/>
                <a:cs typeface="Arial" panose="020B0604020202020204" pitchFamily="34" charset="0"/>
              </a:rPr>
              <a:t>Prolonged mealtimes</a:t>
            </a:r>
          </a:p>
          <a:p>
            <a:r>
              <a:rPr lang="en-US" sz="3200" dirty="0">
                <a:latin typeface="Arial" panose="020B0604020202020204" pitchFamily="34" charset="0"/>
                <a:cs typeface="Arial" panose="020B0604020202020204" pitchFamily="34" charset="0"/>
              </a:rPr>
              <a:t>Weight loss</a:t>
            </a:r>
          </a:p>
        </p:txBody>
      </p:sp>
      <p:sp>
        <p:nvSpPr>
          <p:cNvPr id="4" name="Content Placeholder 3">
            <a:extLst>
              <a:ext uri="{FF2B5EF4-FFF2-40B4-BE49-F238E27FC236}">
                <a16:creationId xmlns:a16="http://schemas.microsoft.com/office/drawing/2014/main" id="{05BCFEED-251A-554C-BDA5-077190EF9DEE}"/>
              </a:ext>
            </a:extLst>
          </p:cNvPr>
          <p:cNvSpPr>
            <a:spLocks noGrp="1"/>
          </p:cNvSpPr>
          <p:nvPr>
            <p:ph sz="half" idx="2"/>
          </p:nvPr>
        </p:nvSpPr>
        <p:spPr>
          <a:xfrm>
            <a:off x="5543552" y="1192807"/>
            <a:ext cx="6432548" cy="5832475"/>
          </a:xfrm>
        </p:spPr>
        <p:txBody>
          <a:bodyPr>
            <a:normAutofit/>
          </a:bodyPr>
          <a:lstStyle/>
          <a:p>
            <a:r>
              <a:rPr lang="en-US" sz="3200" dirty="0">
                <a:latin typeface="Arial" panose="020B0604020202020204" pitchFamily="34" charset="0"/>
                <a:cs typeface="Arial" panose="020B0604020202020204" pitchFamily="34" charset="0"/>
              </a:rPr>
              <a:t>Poor tongue control during chewing or difficulties pushing food to back of throat</a:t>
            </a:r>
          </a:p>
          <a:p>
            <a:r>
              <a:rPr lang="en-US" sz="3200" dirty="0">
                <a:latin typeface="Arial" panose="020B0604020202020204" pitchFamily="34" charset="0"/>
                <a:cs typeface="Arial" panose="020B0604020202020204" pitchFamily="34" charset="0"/>
              </a:rPr>
              <a:t>Loss of sensation of food/liquid in mouth</a:t>
            </a:r>
          </a:p>
          <a:p>
            <a:r>
              <a:rPr lang="en-US" sz="3200" dirty="0">
                <a:latin typeface="Arial" panose="020B0604020202020204" pitchFamily="34" charset="0"/>
                <a:cs typeface="Arial" panose="020B0604020202020204" pitchFamily="34" charset="0"/>
              </a:rPr>
              <a:t>Stagnation of food in mouth </a:t>
            </a:r>
          </a:p>
          <a:p>
            <a:r>
              <a:rPr lang="en-US" sz="3200" kern="0" dirty="0">
                <a:solidFill>
                  <a:srgbClr val="000000"/>
                </a:solidFill>
                <a:latin typeface="Arial" panose="020B0604020202020204" pitchFamily="34" charset="0"/>
                <a:ea typeface="Arial"/>
                <a:cs typeface="Arial" panose="020B0604020202020204" pitchFamily="34" charset="0"/>
                <a:sym typeface="Arial"/>
              </a:rPr>
              <a:t>Aspiration pneumonia -  risk  of aspiration from food and drink accompanied by poor oral hygiene and night-time denture wearing (Muller2014) </a:t>
            </a:r>
          </a:p>
          <a:p>
            <a:endParaRPr lang="en-US" dirty="0"/>
          </a:p>
          <a:p>
            <a:endParaRPr lang="en-US" dirty="0"/>
          </a:p>
        </p:txBody>
      </p:sp>
      <p:pic>
        <p:nvPicPr>
          <p:cNvPr id="8" name="Audio 7">
            <a:hlinkClick r:id="" action="ppaction://media"/>
            <a:extLst>
              <a:ext uri="{FF2B5EF4-FFF2-40B4-BE49-F238E27FC236}">
                <a16:creationId xmlns:a16="http://schemas.microsoft.com/office/drawing/2014/main" id="{BF87C7CD-4E69-4C4B-BD2B-2D05BB8EEE4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63300" y="5829300"/>
            <a:ext cx="812800" cy="812800"/>
          </a:xfrm>
          <a:prstGeom prst="rect">
            <a:avLst/>
          </a:prstGeom>
        </p:spPr>
      </p:pic>
      <p:sp>
        <p:nvSpPr>
          <p:cNvPr id="7" name="Rectangle 6">
            <a:extLst>
              <a:ext uri="{FF2B5EF4-FFF2-40B4-BE49-F238E27FC236}">
                <a16:creationId xmlns:a16="http://schemas.microsoft.com/office/drawing/2014/main" id="{4A102494-5910-1D4A-811E-229F0A58ED92}"/>
              </a:ext>
            </a:extLst>
          </p:cNvPr>
          <p:cNvSpPr/>
          <p:nvPr/>
        </p:nvSpPr>
        <p:spPr>
          <a:xfrm>
            <a:off x="0" y="-110512"/>
            <a:ext cx="12211050" cy="830997"/>
          </a:xfrm>
          <a:prstGeom prst="rect">
            <a:avLst/>
          </a:prstGeom>
          <a:solidFill>
            <a:schemeClr val="accent6"/>
          </a:solidFill>
        </p:spPr>
        <p:txBody>
          <a:bodyPr wrap="square">
            <a:spAutoFit/>
          </a:bodyPr>
          <a:lstStyle/>
          <a:p>
            <a:r>
              <a:rPr lang="en-US" sz="4800" b="1" dirty="0">
                <a:solidFill>
                  <a:schemeClr val="bg1"/>
                </a:solidFill>
              </a:rPr>
              <a:t>Symptoms of Dysphagia</a:t>
            </a:r>
            <a:endParaRPr lang="en-US" sz="4800" dirty="0">
              <a:solidFill>
                <a:schemeClr val="bg1"/>
              </a:solidFill>
            </a:endParaRPr>
          </a:p>
        </p:txBody>
      </p:sp>
    </p:spTree>
    <p:custDataLst>
      <p:tags r:id="rId1"/>
    </p:custDataLst>
    <p:extLst>
      <p:ext uri="{BB962C8B-B14F-4D97-AF65-F5344CB8AC3E}">
        <p14:creationId xmlns:p14="http://schemas.microsoft.com/office/powerpoint/2010/main" val="4045137596"/>
      </p:ext>
    </p:extLst>
  </p:cSld>
  <p:clrMapOvr>
    <a:masterClrMapping/>
  </p:clrMapOvr>
  <mc:AlternateContent xmlns:mc="http://schemas.openxmlformats.org/markup-compatibility/2006" xmlns:p14="http://schemas.microsoft.com/office/powerpoint/2010/main">
    <mc:Choice Requires="p14">
      <p:transition spd="slow" p14:dur="2000" advTm="67132"/>
    </mc:Choice>
    <mc:Fallback xmlns="">
      <p:transition spd="slow" advTm="67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60606" showWhenStopped="0">
                <p:cTn id="33"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39638" y="957235"/>
            <a:ext cx="8686800" cy="1220431"/>
          </a:xfrm>
          <a:prstGeom prst="rect">
            <a:avLst/>
          </a:prstGeom>
        </p:spPr>
        <p:txBody>
          <a:bodyPr/>
          <a:lstStyle>
            <a:lvl1pPr algn="l" defTabSz="457200" rtl="0" eaLnBrk="1" latinLnBrk="0" hangingPunct="1">
              <a:spcBef>
                <a:spcPct val="0"/>
              </a:spcBef>
              <a:buNone/>
              <a:defRPr sz="3600" b="1" kern="1200" baseline="0">
                <a:solidFill>
                  <a:srgbClr val="A00054"/>
                </a:solidFill>
                <a:latin typeface="+mj-lt"/>
                <a:ea typeface="+mj-ea"/>
                <a:cs typeface="+mj-cs"/>
              </a:defRPr>
            </a:lvl1pPr>
          </a:lstStyle>
          <a:p>
            <a:endParaRPr lang="en-US" dirty="0">
              <a:solidFill>
                <a:schemeClr val="accent1">
                  <a:lumMod val="75000"/>
                </a:schemeClr>
              </a:solidFill>
            </a:endParaRPr>
          </a:p>
        </p:txBody>
      </p:sp>
      <p:sp>
        <p:nvSpPr>
          <p:cNvPr id="3" name="Rectangle 2"/>
          <p:cNvSpPr/>
          <p:nvPr/>
        </p:nvSpPr>
        <p:spPr>
          <a:xfrm>
            <a:off x="2309192" y="2576531"/>
            <a:ext cx="4572000" cy="369332"/>
          </a:xfrm>
          <a:prstGeom prst="rect">
            <a:avLst/>
          </a:prstGeom>
        </p:spPr>
        <p:txBody>
          <a:bodyPr>
            <a:spAutoFit/>
          </a:bodyPr>
          <a:lstStyle/>
          <a:p>
            <a:endParaRPr lang="en-GB" dirty="0"/>
          </a:p>
        </p:txBody>
      </p:sp>
      <p:pic>
        <p:nvPicPr>
          <p:cNvPr id="2050" name="Picture 2" descr="Related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78832" y="2315166"/>
            <a:ext cx="3753947" cy="24769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Audio 8">
            <a:hlinkClick r:id="" action="ppaction://media"/>
            <a:extLst>
              <a:ext uri="{FF2B5EF4-FFF2-40B4-BE49-F238E27FC236}">
                <a16:creationId xmlns:a16="http://schemas.microsoft.com/office/drawing/2014/main" id="{029956C8-903B-D04C-829F-208AED04C88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163300" y="5829300"/>
            <a:ext cx="812800" cy="812800"/>
          </a:xfrm>
          <a:prstGeom prst="rect">
            <a:avLst/>
          </a:prstGeom>
        </p:spPr>
      </p:pic>
      <p:sp>
        <p:nvSpPr>
          <p:cNvPr id="10" name="Rectangle 9">
            <a:extLst>
              <a:ext uri="{FF2B5EF4-FFF2-40B4-BE49-F238E27FC236}">
                <a16:creationId xmlns:a16="http://schemas.microsoft.com/office/drawing/2014/main" id="{22B30136-31BB-CB4D-B4D6-56C334CC2173}"/>
              </a:ext>
            </a:extLst>
          </p:cNvPr>
          <p:cNvSpPr/>
          <p:nvPr/>
        </p:nvSpPr>
        <p:spPr>
          <a:xfrm>
            <a:off x="19050" y="-27384"/>
            <a:ext cx="12192000" cy="646331"/>
          </a:xfrm>
          <a:prstGeom prst="rect">
            <a:avLst/>
          </a:prstGeom>
          <a:solidFill>
            <a:schemeClr val="accent6"/>
          </a:solidFill>
        </p:spPr>
        <p:txBody>
          <a:bodyPr wrap="square">
            <a:spAutoFit/>
          </a:bodyPr>
          <a:lstStyle/>
          <a:p>
            <a:r>
              <a:rPr lang="en-GB" sz="3600" b="1" dirty="0">
                <a:solidFill>
                  <a:schemeClr val="bg1"/>
                </a:solidFill>
              </a:rPr>
              <a:t>  Mouth problems in clients with Dysphagia or Nil by Mouth </a:t>
            </a:r>
            <a:endParaRPr lang="en-US" sz="3600" b="1" dirty="0">
              <a:solidFill>
                <a:schemeClr val="bg1"/>
              </a:solidFill>
            </a:endParaRPr>
          </a:p>
        </p:txBody>
      </p:sp>
      <p:sp>
        <p:nvSpPr>
          <p:cNvPr id="12" name="Rectangle 11">
            <a:extLst>
              <a:ext uri="{FF2B5EF4-FFF2-40B4-BE49-F238E27FC236}">
                <a16:creationId xmlns:a16="http://schemas.microsoft.com/office/drawing/2014/main" id="{5E79270D-991C-AB43-8BFC-B7B68DD7E9AA}"/>
              </a:ext>
            </a:extLst>
          </p:cNvPr>
          <p:cNvSpPr/>
          <p:nvPr/>
        </p:nvSpPr>
        <p:spPr>
          <a:xfrm>
            <a:off x="311038" y="3942553"/>
            <a:ext cx="7718242" cy="1200329"/>
          </a:xfrm>
          <a:prstGeom prst="rect">
            <a:avLst/>
          </a:prstGeom>
          <a:solidFill>
            <a:schemeClr val="accent6">
              <a:lumMod val="60000"/>
              <a:lumOff val="40000"/>
            </a:schemeClr>
          </a:solidFill>
        </p:spPr>
        <p:txBody>
          <a:bodyPr wrap="square">
            <a:spAutoFit/>
          </a:bodyPr>
          <a:lstStyle/>
          <a:p>
            <a:pPr marL="285750" indent="-285750">
              <a:buClr>
                <a:srgbClr val="000000"/>
              </a:buClr>
              <a:buSzPts val="2400"/>
              <a:buFont typeface="Arial" panose="020B0604020202020204" pitchFamily="34" charset="0"/>
              <a:buChar char="•"/>
              <a:defRPr/>
            </a:pPr>
            <a:r>
              <a:rPr lang="en-US" sz="2400" kern="0" dirty="0">
                <a:solidFill>
                  <a:srgbClr val="000000"/>
                </a:solidFill>
                <a:latin typeface="Arial" panose="020B0604020202020204" pitchFamily="34" charset="0"/>
                <a:ea typeface="Arial"/>
                <a:cs typeface="Arial" panose="020B0604020202020204" pitchFamily="34" charset="0"/>
                <a:sym typeface="Arial"/>
              </a:rPr>
              <a:t>Some thickening agents contain sugar and will cause tooth decay. If given at mealtimes 3-4  times daily, not usually a problem</a:t>
            </a:r>
          </a:p>
        </p:txBody>
      </p:sp>
      <p:sp>
        <p:nvSpPr>
          <p:cNvPr id="13" name="Rectangle 12">
            <a:extLst>
              <a:ext uri="{FF2B5EF4-FFF2-40B4-BE49-F238E27FC236}">
                <a16:creationId xmlns:a16="http://schemas.microsoft.com/office/drawing/2014/main" id="{0071C0FD-FD5D-284C-944D-6EA3FEC35E69}"/>
              </a:ext>
            </a:extLst>
          </p:cNvPr>
          <p:cNvSpPr/>
          <p:nvPr/>
        </p:nvSpPr>
        <p:spPr>
          <a:xfrm>
            <a:off x="291860" y="2311914"/>
            <a:ext cx="7694795" cy="1338828"/>
          </a:xfrm>
          <a:prstGeom prst="rect">
            <a:avLst/>
          </a:prstGeom>
          <a:solidFill>
            <a:schemeClr val="accent6">
              <a:lumMod val="40000"/>
              <a:lumOff val="60000"/>
            </a:schemeClr>
          </a:solidFill>
        </p:spPr>
        <p:txBody>
          <a:bodyPr wrap="square">
            <a:spAutoFit/>
          </a:bodyPr>
          <a:lstStyle/>
          <a:p>
            <a:pPr marL="342900" indent="-342900">
              <a:buClr>
                <a:srgbClr val="000000"/>
              </a:buClr>
              <a:buSzPts val="2400"/>
              <a:buFont typeface="Arial"/>
              <a:buChar char="•"/>
              <a:defRPr/>
            </a:pPr>
            <a:r>
              <a:rPr lang="en-US" sz="2400" kern="0" dirty="0">
                <a:solidFill>
                  <a:srgbClr val="000000"/>
                </a:solidFill>
                <a:latin typeface="Arial" panose="020B0604020202020204" pitchFamily="34" charset="0"/>
                <a:ea typeface="Arial"/>
                <a:cs typeface="Arial" panose="020B0604020202020204" pitchFamily="34" charset="0"/>
                <a:sym typeface="Arial"/>
              </a:rPr>
              <a:t>Also higher risk of tooth decay and gum problems if  suffers with dry mouth </a:t>
            </a:r>
          </a:p>
          <a:p>
            <a:pPr>
              <a:buClr>
                <a:srgbClr val="000000"/>
              </a:buClr>
              <a:buSzPts val="2400"/>
              <a:defRPr/>
            </a:pPr>
            <a:endParaRPr lang="en-US" sz="900" kern="0" dirty="0">
              <a:solidFill>
                <a:srgbClr val="000000"/>
              </a:solidFill>
              <a:latin typeface="Arial" panose="020B0604020202020204" pitchFamily="34" charset="0"/>
              <a:ea typeface="Arial"/>
              <a:cs typeface="Arial" panose="020B0604020202020204" pitchFamily="34" charset="0"/>
              <a:sym typeface="Arial"/>
            </a:endParaRPr>
          </a:p>
          <a:p>
            <a:pPr marL="342900" indent="-342900">
              <a:buClr>
                <a:srgbClr val="000000"/>
              </a:buClr>
              <a:buSzPts val="2400"/>
              <a:buFont typeface="Arial"/>
              <a:buChar char="•"/>
              <a:defRPr/>
            </a:pPr>
            <a:r>
              <a:rPr lang="en-US" sz="2400" kern="0" dirty="0">
                <a:solidFill>
                  <a:srgbClr val="000000"/>
                </a:solidFill>
                <a:latin typeface="Arial" panose="020B0604020202020204" pitchFamily="34" charset="0"/>
                <a:ea typeface="Arial"/>
                <a:cs typeface="Arial" panose="020B0604020202020204" pitchFamily="34" charset="0"/>
                <a:sym typeface="Arial"/>
              </a:rPr>
              <a:t>NBM – Higher risk of oral infections such as thrush</a:t>
            </a:r>
          </a:p>
        </p:txBody>
      </p:sp>
      <p:sp>
        <p:nvSpPr>
          <p:cNvPr id="14" name="Rectangle 13">
            <a:extLst>
              <a:ext uri="{FF2B5EF4-FFF2-40B4-BE49-F238E27FC236}">
                <a16:creationId xmlns:a16="http://schemas.microsoft.com/office/drawing/2014/main" id="{EBC831AC-8242-F440-91B2-C19ED1D4D2F2}"/>
              </a:ext>
            </a:extLst>
          </p:cNvPr>
          <p:cNvSpPr/>
          <p:nvPr/>
        </p:nvSpPr>
        <p:spPr>
          <a:xfrm>
            <a:off x="311038" y="853739"/>
            <a:ext cx="7694796" cy="1200329"/>
          </a:xfrm>
          <a:prstGeom prst="rect">
            <a:avLst/>
          </a:prstGeom>
          <a:solidFill>
            <a:schemeClr val="accent6">
              <a:lumMod val="20000"/>
              <a:lumOff val="80000"/>
            </a:schemeClr>
          </a:solidFill>
        </p:spPr>
        <p:txBody>
          <a:bodyPr wrap="square">
            <a:spAutoFit/>
          </a:bodyPr>
          <a:lstStyle/>
          <a:p>
            <a:pPr marL="342900" indent="-342900">
              <a:buClr>
                <a:srgbClr val="000000"/>
              </a:buClr>
              <a:buSzPts val="2400"/>
              <a:buFont typeface="Arial"/>
              <a:buChar char="•"/>
              <a:defRPr/>
            </a:pPr>
            <a:r>
              <a:rPr lang="en-US" sz="2400" kern="0" dirty="0">
                <a:solidFill>
                  <a:srgbClr val="000000"/>
                </a:solidFill>
                <a:latin typeface="Arial" panose="020B0604020202020204" pitchFamily="34" charset="0"/>
                <a:ea typeface="Arial"/>
                <a:cs typeface="Arial" panose="020B0604020202020204" pitchFamily="34" charset="0"/>
                <a:sym typeface="Arial"/>
              </a:rPr>
              <a:t>Nil By Mouth residents can form calculus/tartar more quickly.  Good toothbrushing to remove plaque before it hardens will prevent this.</a:t>
            </a:r>
          </a:p>
        </p:txBody>
      </p:sp>
      <p:sp>
        <p:nvSpPr>
          <p:cNvPr id="15" name="Rectangle 14">
            <a:extLst>
              <a:ext uri="{FF2B5EF4-FFF2-40B4-BE49-F238E27FC236}">
                <a16:creationId xmlns:a16="http://schemas.microsoft.com/office/drawing/2014/main" id="{3128311A-A0C8-0244-9E73-107A59AF97B4}"/>
              </a:ext>
            </a:extLst>
          </p:cNvPr>
          <p:cNvSpPr/>
          <p:nvPr/>
        </p:nvSpPr>
        <p:spPr>
          <a:xfrm>
            <a:off x="311038" y="5421765"/>
            <a:ext cx="7718242" cy="1200329"/>
          </a:xfrm>
          <a:prstGeom prst="rect">
            <a:avLst/>
          </a:prstGeom>
          <a:solidFill>
            <a:srgbClr val="92D050"/>
          </a:solidFill>
        </p:spPr>
        <p:txBody>
          <a:bodyPr wrap="square">
            <a:spAutoFit/>
          </a:bodyPr>
          <a:lstStyle/>
          <a:p>
            <a:pPr marL="342900" indent="-342900">
              <a:buClr>
                <a:srgbClr val="000000"/>
              </a:buClr>
              <a:buSzPts val="2400"/>
              <a:buFont typeface="Arial"/>
              <a:buChar char="•"/>
              <a:defRPr/>
            </a:pPr>
            <a:r>
              <a:rPr lang="en-US" sz="2400" kern="0">
                <a:solidFill>
                  <a:srgbClr val="000000"/>
                </a:solidFill>
                <a:latin typeface="Arial" panose="020B0604020202020204" pitchFamily="34" charset="0"/>
                <a:ea typeface="Arial"/>
                <a:cs typeface="Arial" panose="020B0604020202020204" pitchFamily="34" charset="0"/>
                <a:sym typeface="Arial"/>
              </a:rPr>
              <a:t>Take guidance regarding thickeners from SaLT team and use thickener recommended from the swallow assessment </a:t>
            </a:r>
            <a:endParaRPr lang="en-US" sz="2400" kern="0" dirty="0">
              <a:solidFill>
                <a:srgbClr val="000000"/>
              </a:solidFill>
              <a:latin typeface="Arial" panose="020B0604020202020204" pitchFamily="34" charset="0"/>
              <a:ea typeface="Arial"/>
              <a:cs typeface="Arial" panose="020B0604020202020204" pitchFamily="34" charset="0"/>
              <a:sym typeface="Arial"/>
            </a:endParaRPr>
          </a:p>
        </p:txBody>
      </p:sp>
    </p:spTree>
    <p:custDataLst>
      <p:tags r:id="rId1"/>
    </p:custDataLst>
    <p:extLst>
      <p:ext uri="{BB962C8B-B14F-4D97-AF65-F5344CB8AC3E}">
        <p14:creationId xmlns:p14="http://schemas.microsoft.com/office/powerpoint/2010/main" val="2405318507"/>
      </p:ext>
    </p:extLst>
  </p:cSld>
  <p:clrMapOvr>
    <a:masterClrMapping/>
  </p:clrMapOvr>
  <mc:AlternateContent xmlns:mc="http://schemas.openxmlformats.org/markup-compatibility/2006" xmlns:p14="http://schemas.microsoft.com/office/powerpoint/2010/main">
    <mc:Choice Requires="p14">
      <p:transition spd="slow" p14:dur="2000" advTm="68493"/>
    </mc:Choice>
    <mc:Fallback xmlns="">
      <p:transition spd="slow" advTm="68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5BCAE8C-555E-3048-8B49-53A325EDEF95}"/>
              </a:ext>
            </a:extLst>
          </p:cNvPr>
          <p:cNvSpPr>
            <a:spLocks noGrp="1"/>
          </p:cNvSpPr>
          <p:nvPr>
            <p:ph type="subTitle" idx="1"/>
          </p:nvPr>
        </p:nvSpPr>
        <p:spPr>
          <a:xfrm>
            <a:off x="132493" y="773146"/>
            <a:ext cx="6877907" cy="862934"/>
          </a:xfrm>
        </p:spPr>
        <p:txBody>
          <a:bodyPr>
            <a:noAutofit/>
          </a:bodyPr>
          <a:lstStyle/>
          <a:p>
            <a:pPr algn="l"/>
            <a:r>
              <a:rPr lang="en-US" sz="2800" b="1" dirty="0">
                <a:solidFill>
                  <a:schemeClr val="accent6">
                    <a:lumMod val="75000"/>
                  </a:schemeClr>
                </a:solidFill>
                <a:latin typeface="Arial" panose="020B0604020202020204" pitchFamily="34" charset="0"/>
                <a:cs typeface="Arial" panose="020B0604020202020204" pitchFamily="34" charset="0"/>
              </a:rPr>
              <a:t>Regular mouth care very important                              – at least 2 x daily brushing with fluoride toothpaste</a:t>
            </a:r>
          </a:p>
        </p:txBody>
      </p:sp>
      <p:pic>
        <p:nvPicPr>
          <p:cNvPr id="7" name="Picture 2">
            <a:extLst>
              <a:ext uri="{FF2B5EF4-FFF2-40B4-BE49-F238E27FC236}">
                <a16:creationId xmlns:a16="http://schemas.microsoft.com/office/drawing/2014/main" id="{DF56C3C0-E588-6B4D-8046-547C97AF1D3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314" t="12897" r="5624" b="8531"/>
          <a:stretch/>
        </p:blipFill>
        <p:spPr bwMode="auto">
          <a:xfrm rot="3495055">
            <a:off x="6922188" y="4368462"/>
            <a:ext cx="3240315" cy="911733"/>
          </a:xfrm>
          <a:prstGeom prst="round2DiagRect">
            <a:avLst>
              <a:gd name="adj1" fmla="val 16667"/>
              <a:gd name="adj2" fmla="val 5000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8" name="Picture 7" descr="Image result for oranurse toothpaste">
            <a:extLst>
              <a:ext uri="{FF2B5EF4-FFF2-40B4-BE49-F238E27FC236}">
                <a16:creationId xmlns:a16="http://schemas.microsoft.com/office/drawing/2014/main" id="{4DE4EDC3-8052-764B-B0AA-3960D0A41EA0}"/>
              </a:ext>
            </a:extLst>
          </p:cNvPr>
          <p:cNvPicPr/>
          <p:nvPr/>
        </p:nvPicPr>
        <p:blipFill rotWithShape="1">
          <a:blip r:embed="rId7">
            <a:extLst>
              <a:ext uri="{28A0092B-C50C-407E-A947-70E740481C1C}">
                <a14:useLocalDpi xmlns:a14="http://schemas.microsoft.com/office/drawing/2010/main" val="0"/>
              </a:ext>
            </a:extLst>
          </a:blip>
          <a:srcRect t="34223" b="30222"/>
          <a:stretch/>
        </p:blipFill>
        <p:spPr bwMode="auto">
          <a:xfrm>
            <a:off x="7737834" y="979631"/>
            <a:ext cx="3078754" cy="1219784"/>
          </a:xfrm>
          <a:prstGeom prst="rect">
            <a:avLst/>
          </a:prstGeom>
          <a:noFill/>
          <a:ln>
            <a:noFill/>
          </a:ln>
          <a:extLst>
            <a:ext uri="{53640926-AAD7-44D8-BBD7-CCE9431645EC}">
              <a14:shadowObscured xmlns:a14="http://schemas.microsoft.com/office/drawing/2010/main"/>
            </a:ext>
          </a:extLst>
        </p:spPr>
      </p:pic>
      <p:sp>
        <p:nvSpPr>
          <p:cNvPr id="14" name="Rectangle 13">
            <a:extLst>
              <a:ext uri="{FF2B5EF4-FFF2-40B4-BE49-F238E27FC236}">
                <a16:creationId xmlns:a16="http://schemas.microsoft.com/office/drawing/2014/main" id="{D63C1AAB-2BD3-8A42-ADA7-7724AF1EA8FD}"/>
              </a:ext>
            </a:extLst>
          </p:cNvPr>
          <p:cNvSpPr/>
          <p:nvPr/>
        </p:nvSpPr>
        <p:spPr>
          <a:xfrm>
            <a:off x="19050" y="5204604"/>
            <a:ext cx="7283117" cy="1631216"/>
          </a:xfrm>
          <a:prstGeom prst="rect">
            <a:avLst/>
          </a:prstGeom>
        </p:spPr>
        <p:txBody>
          <a:bodyPr wrap="square">
            <a:spAutoFit/>
          </a:bodyPr>
          <a:lstStyle/>
          <a:p>
            <a:pPr marL="342900" indent="-342900">
              <a:buFont typeface="Arial" panose="020B0604020202020204" pitchFamily="34" charset="0"/>
              <a:buChar char="•"/>
            </a:pPr>
            <a:r>
              <a:rPr lang="en-US" sz="2800" dirty="0"/>
              <a:t>Consider posture – ideally sitting upright or at least head raised and turned to one side to aid drainage.</a:t>
            </a:r>
          </a:p>
          <a:p>
            <a:endParaRPr lang="en-US" sz="800" dirty="0"/>
          </a:p>
          <a:p>
            <a:pPr marL="342900" indent="-342900">
              <a:buFont typeface="Arial" panose="020B0604020202020204" pitchFamily="34" charset="0"/>
              <a:buChar char="•"/>
            </a:pPr>
            <a:endParaRPr lang="en-US" sz="800" dirty="0"/>
          </a:p>
        </p:txBody>
      </p:sp>
      <p:sp>
        <p:nvSpPr>
          <p:cNvPr id="15" name="Rectangle 14">
            <a:extLst>
              <a:ext uri="{FF2B5EF4-FFF2-40B4-BE49-F238E27FC236}">
                <a16:creationId xmlns:a16="http://schemas.microsoft.com/office/drawing/2014/main" id="{C5AE7EFE-ED37-AC44-A166-F1468CE3D43F}"/>
              </a:ext>
            </a:extLst>
          </p:cNvPr>
          <p:cNvSpPr/>
          <p:nvPr/>
        </p:nvSpPr>
        <p:spPr>
          <a:xfrm>
            <a:off x="41108" y="3963160"/>
            <a:ext cx="6969292" cy="954107"/>
          </a:xfrm>
          <a:prstGeom prst="rect">
            <a:avLst/>
          </a:prstGeom>
        </p:spPr>
        <p:txBody>
          <a:bodyPr wrap="square">
            <a:spAutoFit/>
          </a:bodyPr>
          <a:lstStyle/>
          <a:p>
            <a:pPr marL="342900" indent="-342900">
              <a:buFont typeface="Arial" panose="020B0604020202020204" pitchFamily="34" charset="0"/>
              <a:buChar char="•"/>
            </a:pPr>
            <a:r>
              <a:rPr lang="en-US" sz="2800" dirty="0"/>
              <a:t>May need to remove excess debris from mouth before brushing – </a:t>
            </a:r>
            <a:r>
              <a:rPr lang="en-US" sz="2800" dirty="0" err="1"/>
              <a:t>Mouthese</a:t>
            </a:r>
            <a:r>
              <a:rPr lang="en-US" sz="2800" dirty="0"/>
              <a:t> stick</a:t>
            </a:r>
          </a:p>
        </p:txBody>
      </p:sp>
      <p:sp>
        <p:nvSpPr>
          <p:cNvPr id="16" name="Rectangle 15">
            <a:extLst>
              <a:ext uri="{FF2B5EF4-FFF2-40B4-BE49-F238E27FC236}">
                <a16:creationId xmlns:a16="http://schemas.microsoft.com/office/drawing/2014/main" id="{2FCDA0D8-9CE5-FC4F-97ED-860D5EAB37C8}"/>
              </a:ext>
            </a:extLst>
          </p:cNvPr>
          <p:cNvSpPr/>
          <p:nvPr/>
        </p:nvSpPr>
        <p:spPr>
          <a:xfrm>
            <a:off x="41108" y="2256896"/>
            <a:ext cx="7621920" cy="1384995"/>
          </a:xfrm>
          <a:prstGeom prst="rect">
            <a:avLst/>
          </a:prstGeom>
        </p:spPr>
        <p:txBody>
          <a:bodyPr wrap="square">
            <a:spAutoFit/>
          </a:bodyPr>
          <a:lstStyle/>
          <a:p>
            <a:pPr marL="342900" indent="-342900">
              <a:buFont typeface="Arial" panose="020B0604020202020204" pitchFamily="34" charset="0"/>
              <a:buChar char="•"/>
            </a:pPr>
            <a:r>
              <a:rPr lang="en-US" sz="2800" dirty="0"/>
              <a:t>Can have Sensory aversion. Consider very soft toothbrush  e.g. </a:t>
            </a:r>
            <a:r>
              <a:rPr lang="en-US" sz="2800" dirty="0" err="1"/>
              <a:t>Oralieve</a:t>
            </a:r>
            <a:r>
              <a:rPr lang="en-US" sz="2800" dirty="0"/>
              <a:t> 360</a:t>
            </a:r>
            <a:r>
              <a:rPr lang="en-US" sz="2800" baseline="30000" dirty="0"/>
              <a:t>o</a:t>
            </a:r>
            <a:r>
              <a:rPr lang="en-US" sz="2800" dirty="0"/>
              <a:t> and flavourless toothpaste e.g. </a:t>
            </a:r>
            <a:r>
              <a:rPr lang="en-US" sz="2800" dirty="0" err="1"/>
              <a:t>OraNurse</a:t>
            </a:r>
            <a:endParaRPr lang="en-US" sz="2800" dirty="0"/>
          </a:p>
        </p:txBody>
      </p:sp>
      <p:pic>
        <p:nvPicPr>
          <p:cNvPr id="17" name="Picture 16" descr="360brushcloseup">
            <a:extLst>
              <a:ext uri="{FF2B5EF4-FFF2-40B4-BE49-F238E27FC236}">
                <a16:creationId xmlns:a16="http://schemas.microsoft.com/office/drawing/2014/main" id="{DF157052-8B73-1D4A-80B2-03A060575E06}"/>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17777" y="3963160"/>
            <a:ext cx="1232611" cy="2117005"/>
          </a:xfrm>
          <a:prstGeom prst="rect">
            <a:avLst/>
          </a:prstGeom>
          <a:noFill/>
          <a:ln>
            <a:noFill/>
          </a:ln>
        </p:spPr>
      </p:pic>
      <p:sp>
        <p:nvSpPr>
          <p:cNvPr id="19" name="Rectangle 18">
            <a:extLst>
              <a:ext uri="{FF2B5EF4-FFF2-40B4-BE49-F238E27FC236}">
                <a16:creationId xmlns:a16="http://schemas.microsoft.com/office/drawing/2014/main" id="{5E001041-DC35-E448-82B0-38738600BE8F}"/>
              </a:ext>
            </a:extLst>
          </p:cNvPr>
          <p:cNvSpPr/>
          <p:nvPr/>
        </p:nvSpPr>
        <p:spPr>
          <a:xfrm>
            <a:off x="19050" y="-27384"/>
            <a:ext cx="12192000" cy="646331"/>
          </a:xfrm>
          <a:prstGeom prst="rect">
            <a:avLst/>
          </a:prstGeom>
          <a:solidFill>
            <a:schemeClr val="accent6"/>
          </a:solidFill>
        </p:spPr>
        <p:txBody>
          <a:bodyPr wrap="square">
            <a:spAutoFit/>
          </a:bodyPr>
          <a:lstStyle/>
          <a:p>
            <a:r>
              <a:rPr lang="en-GB" sz="3600" b="1" dirty="0">
                <a:solidFill>
                  <a:schemeClr val="bg1"/>
                </a:solidFill>
              </a:rPr>
              <a:t>Mouth care for clients with Dysphagia or Nil by Mouth</a:t>
            </a:r>
            <a:endParaRPr lang="en-US" sz="3600" dirty="0">
              <a:solidFill>
                <a:schemeClr val="bg1"/>
              </a:solidFill>
            </a:endParaRPr>
          </a:p>
        </p:txBody>
      </p:sp>
      <p:pic>
        <p:nvPicPr>
          <p:cNvPr id="22" name="Picture 21" descr="Tepe Special Care Toothbrush - survival-32 - Direct to Home">
            <a:extLst>
              <a:ext uri="{FF2B5EF4-FFF2-40B4-BE49-F238E27FC236}">
                <a16:creationId xmlns:a16="http://schemas.microsoft.com/office/drawing/2014/main" id="{6D09CE54-A2E2-D84C-B906-A51062A88F23}"/>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rot="801789">
            <a:off x="8566572" y="2230531"/>
            <a:ext cx="3015437" cy="1164611"/>
          </a:xfrm>
          <a:prstGeom prst="rect">
            <a:avLst/>
          </a:prstGeom>
          <a:noFill/>
          <a:ln>
            <a:noFill/>
          </a:ln>
        </p:spPr>
      </p:pic>
      <p:pic>
        <p:nvPicPr>
          <p:cNvPr id="10" name="Audio 9">
            <a:hlinkClick r:id="" action="ppaction://media"/>
            <a:extLst>
              <a:ext uri="{FF2B5EF4-FFF2-40B4-BE49-F238E27FC236}">
                <a16:creationId xmlns:a16="http://schemas.microsoft.com/office/drawing/2014/main" id="{B5363638-D906-4245-9F48-AB6277855FB4}"/>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3670403305"/>
      </p:ext>
    </p:extLst>
  </p:cSld>
  <p:clrMapOvr>
    <a:masterClrMapping/>
  </p:clrMapOvr>
  <mc:AlternateContent xmlns:mc="http://schemas.openxmlformats.org/markup-compatibility/2006" xmlns:p14="http://schemas.microsoft.com/office/powerpoint/2010/main">
    <mc:Choice Requires="p14">
      <p:transition spd="slow" p14:dur="2000" advTm="74230"/>
    </mc:Choice>
    <mc:Fallback xmlns="">
      <p:transition spd="slow" advTm="74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0"/>
                </p:tgtEl>
              </p:cMediaNode>
            </p:audio>
          </p:childTnLst>
        </p:cTn>
      </p:par>
    </p:tnLst>
    <p:bldLst>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Oralieve Moisturising Mouth Gel 50ml | Oralieve">
            <a:extLst>
              <a:ext uri="{FF2B5EF4-FFF2-40B4-BE49-F238E27FC236}">
                <a16:creationId xmlns:a16="http://schemas.microsoft.com/office/drawing/2014/main" id="{85E5B643-2AE5-634E-8F7A-75C4FDB37627}"/>
              </a:ext>
            </a:extLst>
          </p:cNvPr>
          <p:cNvPicPr/>
          <p:nvPr/>
        </p:nvPicPr>
        <p:blipFill rotWithShape="1">
          <a:blip r:embed="rId6">
            <a:extLst>
              <a:ext uri="{28A0092B-C50C-407E-A947-70E740481C1C}">
                <a14:useLocalDpi xmlns:a14="http://schemas.microsoft.com/office/drawing/2010/main" val="0"/>
              </a:ext>
            </a:extLst>
          </a:blip>
          <a:srcRect t="31634" b="33676"/>
          <a:stretch/>
        </p:blipFill>
        <p:spPr bwMode="auto">
          <a:xfrm>
            <a:off x="9308338" y="4663603"/>
            <a:ext cx="2597480" cy="1113927"/>
          </a:xfrm>
          <a:prstGeom prst="rect">
            <a:avLst/>
          </a:prstGeom>
          <a:noFill/>
          <a:ln>
            <a:noFill/>
          </a:ln>
          <a:extLst>
            <a:ext uri="{53640926-AAD7-44D8-BBD7-CCE9431645EC}">
              <a14:shadowObscured xmlns:a14="http://schemas.microsoft.com/office/drawing/2010/main"/>
            </a:ext>
          </a:extLst>
        </p:spPr>
      </p:pic>
      <p:pic>
        <p:nvPicPr>
          <p:cNvPr id="18" name="Picture 17" descr="Image result for bioxtra dry mouth gel">
            <a:extLst>
              <a:ext uri="{FF2B5EF4-FFF2-40B4-BE49-F238E27FC236}">
                <a16:creationId xmlns:a16="http://schemas.microsoft.com/office/drawing/2014/main" id="{D326A642-F098-8E46-8488-4A329D2AE802}"/>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7648460" y="2302897"/>
            <a:ext cx="1877185" cy="1984095"/>
          </a:xfrm>
          <a:prstGeom prst="rect">
            <a:avLst/>
          </a:prstGeom>
          <a:noFill/>
          <a:ln>
            <a:noFill/>
          </a:ln>
        </p:spPr>
      </p:pic>
      <p:sp>
        <p:nvSpPr>
          <p:cNvPr id="19" name="Rectangle 18">
            <a:extLst>
              <a:ext uri="{FF2B5EF4-FFF2-40B4-BE49-F238E27FC236}">
                <a16:creationId xmlns:a16="http://schemas.microsoft.com/office/drawing/2014/main" id="{5E001041-DC35-E448-82B0-38738600BE8F}"/>
              </a:ext>
            </a:extLst>
          </p:cNvPr>
          <p:cNvSpPr/>
          <p:nvPr/>
        </p:nvSpPr>
        <p:spPr>
          <a:xfrm>
            <a:off x="0" y="-27384"/>
            <a:ext cx="12211050" cy="646331"/>
          </a:xfrm>
          <a:prstGeom prst="rect">
            <a:avLst/>
          </a:prstGeom>
          <a:solidFill>
            <a:schemeClr val="accent6"/>
          </a:solidFill>
        </p:spPr>
        <p:txBody>
          <a:bodyPr wrap="square">
            <a:spAutoFit/>
          </a:bodyPr>
          <a:lstStyle/>
          <a:p>
            <a:r>
              <a:rPr lang="en-GB" sz="3600" b="1" dirty="0">
                <a:solidFill>
                  <a:schemeClr val="bg1"/>
                </a:solidFill>
              </a:rPr>
              <a:t>Mouth care for clients with Dysphagia or Nil by Mouth cont’d</a:t>
            </a:r>
            <a:endParaRPr lang="en-US" sz="3600" dirty="0">
              <a:solidFill>
                <a:schemeClr val="bg1"/>
              </a:solidFill>
            </a:endParaRPr>
          </a:p>
        </p:txBody>
      </p:sp>
      <p:sp>
        <p:nvSpPr>
          <p:cNvPr id="5" name="Rectangle 4">
            <a:extLst>
              <a:ext uri="{FF2B5EF4-FFF2-40B4-BE49-F238E27FC236}">
                <a16:creationId xmlns:a16="http://schemas.microsoft.com/office/drawing/2014/main" id="{0D46C1C7-DCE4-264D-BA32-1C7E438A9C7C}"/>
              </a:ext>
            </a:extLst>
          </p:cNvPr>
          <p:cNvSpPr/>
          <p:nvPr/>
        </p:nvSpPr>
        <p:spPr>
          <a:xfrm>
            <a:off x="0" y="2878122"/>
            <a:ext cx="7311523" cy="954107"/>
          </a:xfrm>
          <a:prstGeom prst="rect">
            <a:avLst/>
          </a:prstGeom>
        </p:spPr>
        <p:txBody>
          <a:bodyPr wrap="square">
            <a:spAutoFit/>
          </a:bodyPr>
          <a:lstStyle/>
          <a:p>
            <a:pPr marL="342900" indent="-342900">
              <a:buFont typeface="Arial" panose="020B0604020202020204" pitchFamily="34" charset="0"/>
              <a:buChar char="•"/>
            </a:pPr>
            <a:r>
              <a:rPr lang="en-US" sz="2800" dirty="0"/>
              <a:t>Consider dry mouth gel to moisturise soft tissues after cleaning and especially at night </a:t>
            </a:r>
          </a:p>
        </p:txBody>
      </p:sp>
      <p:sp>
        <p:nvSpPr>
          <p:cNvPr id="6" name="Rectangle 5">
            <a:extLst>
              <a:ext uri="{FF2B5EF4-FFF2-40B4-BE49-F238E27FC236}">
                <a16:creationId xmlns:a16="http://schemas.microsoft.com/office/drawing/2014/main" id="{557989B5-A116-5B4A-B55D-A2D2CA3915E3}"/>
              </a:ext>
            </a:extLst>
          </p:cNvPr>
          <p:cNvSpPr/>
          <p:nvPr/>
        </p:nvSpPr>
        <p:spPr>
          <a:xfrm>
            <a:off x="0" y="1057080"/>
            <a:ext cx="8515350" cy="1384995"/>
          </a:xfrm>
          <a:prstGeom prst="rect">
            <a:avLst/>
          </a:prstGeom>
        </p:spPr>
        <p:txBody>
          <a:bodyPr wrap="square">
            <a:spAutoFit/>
          </a:bodyPr>
          <a:lstStyle/>
          <a:p>
            <a:pPr marL="342900" indent="-342900">
              <a:buFont typeface="Arial" panose="020B0604020202020204" pitchFamily="34" charset="0"/>
              <a:buChar char="•"/>
            </a:pPr>
            <a:r>
              <a:rPr lang="en-US" sz="2800" dirty="0"/>
              <a:t>Suction Toothbrushes - have a suction tube connection and are excellent to remove any secretions during brushing.  </a:t>
            </a:r>
          </a:p>
        </p:txBody>
      </p:sp>
      <p:pic>
        <p:nvPicPr>
          <p:cNvPr id="20" name="Picture 19">
            <a:extLst>
              <a:ext uri="{FF2B5EF4-FFF2-40B4-BE49-F238E27FC236}">
                <a16:creationId xmlns:a16="http://schemas.microsoft.com/office/drawing/2014/main" id="{C631EB21-D896-5444-91A0-F84A642A5FD5}"/>
              </a:ext>
            </a:extLst>
          </p:cNvPr>
          <p:cNvPicPr>
            <a:picLocks noChangeAspect="1"/>
          </p:cNvPicPr>
          <p:nvPr/>
        </p:nvPicPr>
        <p:blipFill>
          <a:blip r:embed="rId8"/>
          <a:stretch>
            <a:fillRect/>
          </a:stretch>
        </p:blipFill>
        <p:spPr>
          <a:xfrm rot="21226494">
            <a:off x="9961006" y="995254"/>
            <a:ext cx="1641017" cy="2267195"/>
          </a:xfrm>
          <a:prstGeom prst="rect">
            <a:avLst/>
          </a:prstGeom>
          <a:solidFill>
            <a:srgbClr val="FFFFFF">
              <a:shade val="85000"/>
            </a:srgbClr>
          </a:solidFill>
          <a:ln>
            <a:solidFill>
              <a:srgbClr val="92D050"/>
            </a:solidFill>
          </a:ln>
          <a:scene3d>
            <a:camera prst="orthographicFront"/>
            <a:lightRig rig="twoPt" dir="t">
              <a:rot lat="0" lon="0" rev="7200000"/>
            </a:lightRig>
          </a:scene3d>
          <a:sp3d>
            <a:bevelT w="25400" h="19050"/>
            <a:contourClr>
              <a:srgbClr val="FFFFFF"/>
            </a:contourClr>
          </a:sp3d>
        </p:spPr>
      </p:pic>
      <p:sp>
        <p:nvSpPr>
          <p:cNvPr id="9" name="Rectangle 8">
            <a:extLst>
              <a:ext uri="{FF2B5EF4-FFF2-40B4-BE49-F238E27FC236}">
                <a16:creationId xmlns:a16="http://schemas.microsoft.com/office/drawing/2014/main" id="{63925D8D-D56D-8F47-BB52-96B3F346FEE0}"/>
              </a:ext>
            </a:extLst>
          </p:cNvPr>
          <p:cNvSpPr/>
          <p:nvPr/>
        </p:nvSpPr>
        <p:spPr>
          <a:xfrm>
            <a:off x="19050" y="4697347"/>
            <a:ext cx="8161465" cy="954107"/>
          </a:xfrm>
          <a:prstGeom prst="rect">
            <a:avLst/>
          </a:prstGeom>
        </p:spPr>
        <p:txBody>
          <a:bodyPr wrap="none">
            <a:spAutoFit/>
          </a:bodyPr>
          <a:lstStyle/>
          <a:p>
            <a:pPr marL="342900" indent="-342900">
              <a:buFont typeface="Arial" panose="020B0604020202020204" pitchFamily="34" charset="0"/>
              <a:buChar char="•"/>
            </a:pPr>
            <a:r>
              <a:rPr lang="en-US" sz="2800" dirty="0"/>
              <a:t>Ensure good denture care and remove at night keep </a:t>
            </a:r>
          </a:p>
          <a:p>
            <a:r>
              <a:rPr lang="en-US" sz="2800" dirty="0"/>
              <a:t>    in named denture pot</a:t>
            </a:r>
          </a:p>
        </p:txBody>
      </p:sp>
      <p:pic>
        <p:nvPicPr>
          <p:cNvPr id="21" name="Picture 20">
            <a:extLst>
              <a:ext uri="{FF2B5EF4-FFF2-40B4-BE49-F238E27FC236}">
                <a16:creationId xmlns:a16="http://schemas.microsoft.com/office/drawing/2014/main" id="{65469854-A449-D847-BED3-7C0E528C121A}"/>
              </a:ext>
            </a:extLst>
          </p:cNvPr>
          <p:cNvPicPr/>
          <p:nvPr/>
        </p:nvPicPr>
        <p:blipFill>
          <a:blip r:embed="rId9">
            <a:extLst>
              <a:ext uri="{28A0092B-C50C-407E-A947-70E740481C1C}">
                <a14:useLocalDpi xmlns:a14="http://schemas.microsoft.com/office/drawing/2010/main" val="0"/>
              </a:ext>
            </a:extLst>
          </a:blip>
          <a:srcRect t="18770" b="13399"/>
          <a:stretch>
            <a:fillRect/>
          </a:stretch>
        </p:blipFill>
        <p:spPr bwMode="auto">
          <a:xfrm>
            <a:off x="6115050" y="5220566"/>
            <a:ext cx="1944478" cy="1517650"/>
          </a:xfrm>
          <a:prstGeom prst="rect">
            <a:avLst/>
          </a:prstGeom>
          <a:noFill/>
          <a:ln>
            <a:noFill/>
          </a:ln>
        </p:spPr>
      </p:pic>
      <p:pic>
        <p:nvPicPr>
          <p:cNvPr id="10" name="Audio 9">
            <a:hlinkClick r:id="" action="ppaction://media"/>
            <a:extLst>
              <a:ext uri="{FF2B5EF4-FFF2-40B4-BE49-F238E27FC236}">
                <a16:creationId xmlns:a16="http://schemas.microsoft.com/office/drawing/2014/main" id="{420B2E48-A2A8-B642-B81B-2F35D9B54B99}"/>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1527011582"/>
      </p:ext>
    </p:extLst>
  </p:cSld>
  <p:clrMapOvr>
    <a:masterClrMapping/>
  </p:clrMapOvr>
  <mc:AlternateContent xmlns:mc="http://schemas.openxmlformats.org/markup-compatibility/2006" xmlns:p14="http://schemas.microsoft.com/office/powerpoint/2010/main">
    <mc:Choice Requires="p14">
      <p:transition spd="slow" p14:dur="2000" advTm="41144"/>
    </mc:Choice>
    <mc:Fallback xmlns="">
      <p:transition spd="slow" advTm="41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0"/>
                </p:tgtEl>
              </p:cMediaNode>
            </p:audio>
          </p:childTnLst>
        </p:cTn>
      </p:par>
    </p:tnLst>
    <p:bldLst>
      <p:bldP spid="5" grpId="0"/>
      <p:bldP spid="6"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7BF42CA-AD55-48B4-8949-C4DCA60A6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6AE1D3D-3106-4CB2-AA7C-0C1642AC0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6" name="Group 15">
            <a:extLst>
              <a:ext uri="{FF2B5EF4-FFF2-40B4-BE49-F238E27FC236}">
                <a16:creationId xmlns:a16="http://schemas.microsoft.com/office/drawing/2014/main" id="{0A31B6AF-B711-4CDB-8C2B-16E963DDC4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37" y="0"/>
            <a:ext cx="5646974" cy="6483075"/>
            <a:chOff x="-19221" y="0"/>
            <a:chExt cx="5646974" cy="6483075"/>
          </a:xfrm>
        </p:grpSpPr>
        <p:sp>
          <p:nvSpPr>
            <p:cNvPr id="17" name="Freeform: Shape 16">
              <a:extLst>
                <a:ext uri="{FF2B5EF4-FFF2-40B4-BE49-F238E27FC236}">
                  <a16:creationId xmlns:a16="http://schemas.microsoft.com/office/drawing/2014/main" id="{CA818331-E13C-49C6-B98D-A60AD0E85A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37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67C4629D-4AB7-48D4-A61B-1AE1837A78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54000">
                  <a:schemeClr val="accent6">
                    <a:alpha val="10000"/>
                  </a:schemeClr>
                </a:gs>
                <a:gs pos="100000">
                  <a:schemeClr val="bg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D1E30050-9FC4-4CC7-8C0B-BF5EFD1064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E7E03733-50FD-49A6-B226-40F6A0AD45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76241"/>
              <a:ext cx="5517475" cy="6130481"/>
            </a:xfrm>
            <a:custGeom>
              <a:avLst/>
              <a:gdLst>
                <a:gd name="connsiteX0" fmla="*/ 2549095 w 5517475"/>
                <a:gd name="connsiteY0" fmla="*/ 0 h 6130481"/>
                <a:gd name="connsiteX1" fmla="*/ 4804175 w 5517475"/>
                <a:gd name="connsiteY1" fmla="*/ 1134258 h 6130481"/>
                <a:gd name="connsiteX2" fmla="*/ 5411838 w 5517475"/>
                <a:gd name="connsiteY2" fmla="*/ 3362353 h 6130481"/>
                <a:gd name="connsiteX3" fmla="*/ 4601621 w 5517475"/>
                <a:gd name="connsiteY3" fmla="*/ 5293280 h 6130481"/>
                <a:gd name="connsiteX4" fmla="*/ 2481577 w 5517475"/>
                <a:gd name="connsiteY4" fmla="*/ 6130481 h 6130481"/>
                <a:gd name="connsiteX5" fmla="*/ 243517 w 5517475"/>
                <a:gd name="connsiteY5" fmla="*/ 5212325 h 6130481"/>
                <a:gd name="connsiteX6" fmla="*/ 34587 w 5517475"/>
                <a:gd name="connsiteY6" fmla="*/ 4985345 h 6130481"/>
                <a:gd name="connsiteX7" fmla="*/ 0 w 5517475"/>
                <a:gd name="connsiteY7" fmla="*/ 4939620 h 6130481"/>
                <a:gd name="connsiteX8" fmla="*/ 0 w 5517475"/>
                <a:gd name="connsiteY8" fmla="*/ 3799573 h 6130481"/>
                <a:gd name="connsiteX9" fmla="*/ 64364 w 5517475"/>
                <a:gd name="connsiteY9" fmla="*/ 3974159 h 6130481"/>
                <a:gd name="connsiteX10" fmla="*/ 636644 w 5517475"/>
                <a:gd name="connsiteY10" fmla="*/ 4813600 h 6130481"/>
                <a:gd name="connsiteX11" fmla="*/ 2481577 w 5517475"/>
                <a:gd name="connsiteY11" fmla="*/ 5570406 h 6130481"/>
                <a:gd name="connsiteX12" fmla="*/ 3449896 w 5517475"/>
                <a:gd name="connsiteY12" fmla="*/ 5407153 h 6130481"/>
                <a:gd name="connsiteX13" fmla="*/ 4205695 w 5517475"/>
                <a:gd name="connsiteY13" fmla="*/ 4897241 h 6130481"/>
                <a:gd name="connsiteX14" fmla="*/ 4461434 w 5517475"/>
                <a:gd name="connsiteY14" fmla="*/ 4564802 h 6130481"/>
                <a:gd name="connsiteX15" fmla="*/ 4588969 w 5517475"/>
                <a:gd name="connsiteY15" fmla="*/ 4149952 h 6130481"/>
                <a:gd name="connsiteX16" fmla="*/ 4886585 w 5517475"/>
                <a:gd name="connsiteY16" fmla="*/ 3168421 h 6130481"/>
                <a:gd name="connsiteX17" fmla="*/ 4877964 w 5517475"/>
                <a:gd name="connsiteY17" fmla="*/ 2321590 h 6130481"/>
                <a:gd name="connsiteX18" fmla="*/ 4382048 w 5517475"/>
                <a:gd name="connsiteY18" fmla="*/ 1501856 h 6130481"/>
                <a:gd name="connsiteX19" fmla="*/ 3551900 w 5517475"/>
                <a:gd name="connsiteY19" fmla="*/ 808425 h 6130481"/>
                <a:gd name="connsiteX20" fmla="*/ 2549095 w 5517475"/>
                <a:gd name="connsiteY20" fmla="*/ 559851 h 6130481"/>
                <a:gd name="connsiteX21" fmla="*/ 1712566 w 5517475"/>
                <a:gd name="connsiteY21" fmla="*/ 812008 h 6130481"/>
                <a:gd name="connsiteX22" fmla="*/ 906044 w 5517475"/>
                <a:gd name="connsiteY22" fmla="*/ 1502976 h 6130481"/>
                <a:gd name="connsiteX23" fmla="*/ 558825 w 5517475"/>
                <a:gd name="connsiteY23" fmla="*/ 1831049 h 6130481"/>
                <a:gd name="connsiteX24" fmla="*/ 25063 w 5517475"/>
                <a:gd name="connsiteY24" fmla="*/ 2389556 h 6130481"/>
                <a:gd name="connsiteX25" fmla="*/ 0 w 5517475"/>
                <a:gd name="connsiteY25" fmla="*/ 2432109 h 6130481"/>
                <a:gd name="connsiteX26" fmla="*/ 0 w 5517475"/>
                <a:gd name="connsiteY26" fmla="*/ 1587383 h 6130481"/>
                <a:gd name="connsiteX27" fmla="*/ 76951 w 5517475"/>
                <a:gd name="connsiteY27" fmla="*/ 1513741 h 6130481"/>
                <a:gd name="connsiteX28" fmla="*/ 510118 w 5517475"/>
                <a:gd name="connsiteY28" fmla="*/ 1107273 h 6130481"/>
                <a:gd name="connsiteX29" fmla="*/ 2549095 w 5517475"/>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475" h="6130481">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8A614510-A9F4-41B6-B78E-F49E390C7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74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 name="Title 1">
            <a:extLst>
              <a:ext uri="{FF2B5EF4-FFF2-40B4-BE49-F238E27FC236}">
                <a16:creationId xmlns:a16="http://schemas.microsoft.com/office/drawing/2014/main" id="{E1F178E8-FE8A-D943-B6B0-4D19B9B14351}"/>
              </a:ext>
            </a:extLst>
          </p:cNvPr>
          <p:cNvSpPr txBox="1">
            <a:spLocks/>
          </p:cNvSpPr>
          <p:nvPr/>
        </p:nvSpPr>
        <p:spPr>
          <a:xfrm>
            <a:off x="739095" y="2585604"/>
            <a:ext cx="3907896" cy="1009651"/>
          </a:xfrm>
          <a:prstGeom prst="rect">
            <a:avLst/>
          </a:prstGeom>
          <a:solidFill>
            <a:srgbClr val="92D05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000" b="1" kern="1200" dirty="0">
                <a:solidFill>
                  <a:schemeClr val="tx2"/>
                </a:solidFill>
                <a:latin typeface="+mj-lt"/>
                <a:ea typeface="+mj-ea"/>
                <a:cs typeface="+mj-cs"/>
              </a:rPr>
              <a:t>  Summary </a:t>
            </a:r>
          </a:p>
        </p:txBody>
      </p:sp>
      <p:sp>
        <p:nvSpPr>
          <p:cNvPr id="7" name="TextBox 6">
            <a:extLst>
              <a:ext uri="{FF2B5EF4-FFF2-40B4-BE49-F238E27FC236}">
                <a16:creationId xmlns:a16="http://schemas.microsoft.com/office/drawing/2014/main" id="{ED896FFE-2266-CA40-B180-00194ACB891B}"/>
              </a:ext>
            </a:extLst>
          </p:cNvPr>
          <p:cNvSpPr txBox="1"/>
          <p:nvPr/>
        </p:nvSpPr>
        <p:spPr>
          <a:xfrm>
            <a:off x="5295752" y="215900"/>
            <a:ext cx="6810976" cy="6525490"/>
          </a:xfrm>
          <a:prstGeom prst="rect">
            <a:avLst/>
          </a:prstGeom>
          <a:noFill/>
          <a:ln>
            <a:noFill/>
          </a:ln>
        </p:spPr>
        <p:txBody>
          <a:bodyPr vert="horz" lIns="91440" tIns="45720" rIns="91440" bIns="45720" rtlCol="0" anchor="ctr">
            <a:normAutofit/>
          </a:bodyPr>
          <a:lstStyle/>
          <a:p>
            <a:pPr>
              <a:lnSpc>
                <a:spcPct val="90000"/>
              </a:lnSpc>
              <a:spcBef>
                <a:spcPts val="600"/>
              </a:spcBef>
              <a:spcAft>
                <a:spcPts val="600"/>
              </a:spcAft>
            </a:pPr>
            <a:r>
              <a:rPr lang="en-US" sz="2400" b="1" dirty="0">
                <a:solidFill>
                  <a:schemeClr val="tx2"/>
                </a:solidFill>
                <a:latin typeface="Arial" panose="020B0604020202020204" pitchFamily="34" charset="0"/>
                <a:cs typeface="Arial" panose="020B0604020202020204" pitchFamily="34" charset="0"/>
              </a:rPr>
              <a:t>To summarise this section:</a:t>
            </a:r>
          </a:p>
          <a:p>
            <a:pPr marL="342900" indent="-228600">
              <a:lnSpc>
                <a:spcPct val="90000"/>
              </a:lnSpc>
              <a:spcBef>
                <a:spcPts val="600"/>
              </a:spcBef>
              <a:spcAft>
                <a:spcPts val="600"/>
              </a:spcAft>
              <a:buFont typeface="Arial" panose="020B0604020202020204" pitchFamily="34" charset="0"/>
              <a:buChar char="•"/>
            </a:pPr>
            <a:r>
              <a:rPr lang="en-US" sz="2400" b="1" dirty="0">
                <a:solidFill>
                  <a:schemeClr val="tx2"/>
                </a:solidFill>
                <a:latin typeface="Arial" panose="020B0604020202020204" pitchFamily="34" charset="0"/>
                <a:cs typeface="Arial" panose="020B0604020202020204" pitchFamily="34" charset="0"/>
              </a:rPr>
              <a:t>There are many causes of dysphagia or swallowing difficulties. </a:t>
            </a:r>
          </a:p>
          <a:p>
            <a:pPr marL="342900" indent="-228600">
              <a:lnSpc>
                <a:spcPct val="90000"/>
              </a:lnSpc>
              <a:spcBef>
                <a:spcPts val="600"/>
              </a:spcBef>
              <a:spcAft>
                <a:spcPts val="600"/>
              </a:spcAft>
              <a:buFont typeface="Arial" panose="020B0604020202020204" pitchFamily="34" charset="0"/>
              <a:buChar char="•"/>
            </a:pPr>
            <a:r>
              <a:rPr lang="en-US" sz="2400" b="1" dirty="0">
                <a:solidFill>
                  <a:schemeClr val="tx2"/>
                </a:solidFill>
                <a:latin typeface="Arial" panose="020B0604020202020204" pitchFamily="34" charset="0"/>
                <a:cs typeface="Arial" panose="020B0604020202020204" pitchFamily="34" charset="0"/>
              </a:rPr>
              <a:t>The symptoms of dysphagia include chocking during mealtimes, weight loss and an increased risk of chest infections and pneumonia </a:t>
            </a:r>
          </a:p>
          <a:p>
            <a:pPr marL="342900" indent="-228600">
              <a:lnSpc>
                <a:spcPct val="90000"/>
              </a:lnSpc>
              <a:spcBef>
                <a:spcPts val="600"/>
              </a:spcBef>
              <a:spcAft>
                <a:spcPts val="600"/>
              </a:spcAft>
              <a:buFont typeface="Arial" panose="020B0604020202020204" pitchFamily="34" charset="0"/>
              <a:buChar char="•"/>
            </a:pPr>
            <a:r>
              <a:rPr lang="en-US" sz="2400" b="1" dirty="0">
                <a:solidFill>
                  <a:schemeClr val="tx2"/>
                </a:solidFill>
                <a:latin typeface="Arial" panose="020B0604020202020204" pitchFamily="34" charset="0"/>
                <a:cs typeface="Arial" panose="020B0604020202020204" pitchFamily="34" charset="0"/>
              </a:rPr>
              <a:t>Clients with dysphagia or are nil by mouth can form calculus/tartar more quickly and are at a greater risk of dry mouth and oral infections </a:t>
            </a:r>
          </a:p>
          <a:p>
            <a:pPr marL="342900" indent="-228600">
              <a:lnSpc>
                <a:spcPct val="90000"/>
              </a:lnSpc>
              <a:spcBef>
                <a:spcPts val="600"/>
              </a:spcBef>
              <a:spcAft>
                <a:spcPts val="600"/>
              </a:spcAft>
              <a:buFont typeface="Arial" panose="020B0604020202020204" pitchFamily="34" charset="0"/>
              <a:buChar char="•"/>
            </a:pPr>
            <a:r>
              <a:rPr lang="en-US" sz="2400" b="1" dirty="0">
                <a:solidFill>
                  <a:schemeClr val="tx2"/>
                </a:solidFill>
                <a:latin typeface="Arial" panose="020B0604020202020204" pitchFamily="34" charset="0"/>
                <a:cs typeface="Arial" panose="020B0604020202020204" pitchFamily="34" charset="0"/>
              </a:rPr>
              <a:t>Regular mouth mouth care is very important with 2 x daily brushing with a fluoride toothpaste.</a:t>
            </a:r>
          </a:p>
          <a:p>
            <a:pPr marL="342900" indent="-228600">
              <a:lnSpc>
                <a:spcPct val="90000"/>
              </a:lnSpc>
              <a:spcBef>
                <a:spcPts val="600"/>
              </a:spcBef>
              <a:spcAft>
                <a:spcPts val="600"/>
              </a:spcAft>
              <a:buFont typeface="Arial" panose="020B0604020202020204" pitchFamily="34" charset="0"/>
              <a:buChar char="•"/>
            </a:pPr>
            <a:r>
              <a:rPr lang="en-US" sz="2400" b="1" dirty="0">
                <a:solidFill>
                  <a:schemeClr val="tx2"/>
                </a:solidFill>
                <a:latin typeface="Arial" panose="020B0604020202020204" pitchFamily="34" charset="0"/>
                <a:cs typeface="Arial" panose="020B0604020202020204" pitchFamily="34" charset="0"/>
              </a:rPr>
              <a:t>Products such as low foaming/flavourless  toothpaste and suction toothbrushes can help with mouth care</a:t>
            </a:r>
          </a:p>
        </p:txBody>
      </p:sp>
      <p:sp>
        <p:nvSpPr>
          <p:cNvPr id="5" name="TextBox 19">
            <a:extLst>
              <a:ext uri="{FF2B5EF4-FFF2-40B4-BE49-F238E27FC236}">
                <a16:creationId xmlns:a16="http://schemas.microsoft.com/office/drawing/2014/main" id="{732EFC0F-A187-4A65-9B78-F12C62E5CBC9}"/>
              </a:ext>
            </a:extLst>
          </p:cNvPr>
          <p:cNvSpPr txBox="1"/>
          <p:nvPr/>
        </p:nvSpPr>
        <p:spPr>
          <a:xfrm>
            <a:off x="0" y="0"/>
            <a:ext cx="739095" cy="6858000"/>
          </a:xfrm>
          <a:prstGeom prst="rect">
            <a:avLst/>
          </a:prstGeom>
          <a:solidFill>
            <a:schemeClr val="accent6"/>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pic>
        <p:nvPicPr>
          <p:cNvPr id="2" name="Audio 1">
            <a:hlinkClick r:id="" action="ppaction://media"/>
            <a:extLst>
              <a:ext uri="{FF2B5EF4-FFF2-40B4-BE49-F238E27FC236}">
                <a16:creationId xmlns:a16="http://schemas.microsoft.com/office/drawing/2014/main" id="{3615CFA9-446D-F44F-8EC3-1966125C47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744982190"/>
      </p:ext>
    </p:extLst>
  </p:cSld>
  <p:clrMapOvr>
    <a:masterClrMapping/>
  </p:clrMapOvr>
  <mc:AlternateContent xmlns:mc="http://schemas.openxmlformats.org/markup-compatibility/2006" xmlns:p14="http://schemas.microsoft.com/office/powerpoint/2010/main">
    <mc:Choice Requires="p14">
      <p:transition spd="slow" p14:dur="2000" advTm="42211"/>
    </mc:Choice>
    <mc:Fallback xmlns="">
      <p:transition spd="slow" advTm="42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9|8.2|24.4|26.2"/>
</p:tagLst>
</file>

<file path=ppt/tags/tag2.xml><?xml version="1.0" encoding="utf-8"?>
<p:tagLst xmlns:a="http://schemas.openxmlformats.org/drawingml/2006/main" xmlns:r="http://schemas.openxmlformats.org/officeDocument/2006/relationships" xmlns:p="http://schemas.openxmlformats.org/presentationml/2006/main">
  <p:tag name="TIMING" val="|7.4|22.7"/>
</p:tagLst>
</file>

<file path=ppt/tags/tag3.xml><?xml version="1.0" encoding="utf-8"?>
<p:tagLst xmlns:a="http://schemas.openxmlformats.org/drawingml/2006/main" xmlns:r="http://schemas.openxmlformats.org/officeDocument/2006/relationships" xmlns:p="http://schemas.openxmlformats.org/presentationml/2006/main">
  <p:tag name="TIMING" val="|4.9|38"/>
</p:tagLst>
</file>

<file path=ppt/tags/tag4.xml><?xml version="1.0" encoding="utf-8"?>
<p:tagLst xmlns:a="http://schemas.openxmlformats.org/drawingml/2006/main" xmlns:r="http://schemas.openxmlformats.org/officeDocument/2006/relationships" xmlns:p="http://schemas.openxmlformats.org/presentationml/2006/main">
  <p:tag name="TIMING" val="|16|24.3|14"/>
</p:tagLst>
</file>

<file path=ppt/tags/tag5.xml><?xml version="1.0" encoding="utf-8"?>
<p:tagLst xmlns:a="http://schemas.openxmlformats.org/drawingml/2006/main" xmlns:r="http://schemas.openxmlformats.org/officeDocument/2006/relationships" xmlns:p="http://schemas.openxmlformats.org/presentationml/2006/main">
  <p:tag name="TIMING" val="|0.9|15.7|14.3"/>
</p:tagLst>
</file>

<file path=ppt/tags/tag6.xml><?xml version="1.0" encoding="utf-8"?>
<p:tagLst xmlns:a="http://schemas.openxmlformats.org/drawingml/2006/main" xmlns:r="http://schemas.openxmlformats.org/officeDocument/2006/relationships" xmlns:p="http://schemas.openxmlformats.org/presentationml/2006/main">
  <p:tag name="TIMING" val="|15.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TotalTime>
  <Words>1879</Words>
  <Application>Microsoft Office PowerPoint</Application>
  <PresentationFormat>Widescreen</PresentationFormat>
  <Paragraphs>159</Paragraphs>
  <Slides>10</Slides>
  <Notes>10</Notes>
  <HiddenSlides>0</HiddenSlides>
  <MMClips>9</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10</vt:i4>
      </vt:variant>
    </vt:vector>
  </HeadingPairs>
  <TitlesOfParts>
    <vt:vector size="16" baseType="lpstr">
      <vt:lpstr>Arial</vt:lpstr>
      <vt:lpstr>Calibri</vt:lpstr>
      <vt:lpstr>Calibri Light</vt:lpstr>
      <vt:lpstr>Wingdings</vt:lpstr>
      <vt:lpstr>Office Theme</vt:lpstr>
      <vt:lpstr>1_Office Theme</vt:lpstr>
      <vt:lpstr>Mouth Care Matters in the Community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Assessment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Mouth Care for People with Dysphagia, peg fed or nil by mouth</dc:title>
  <dc:creator>Lynne Smith</dc:creator>
  <cp:lastModifiedBy>Beverley Moorhouse</cp:lastModifiedBy>
  <cp:revision>10</cp:revision>
  <dcterms:created xsi:type="dcterms:W3CDTF">2020-08-11T10:25:59Z</dcterms:created>
  <dcterms:modified xsi:type="dcterms:W3CDTF">2024-02-09T09:43:11Z</dcterms:modified>
</cp:coreProperties>
</file>