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586" r:id="rId5"/>
    <p:sldId id="395" r:id="rId6"/>
    <p:sldId id="588" r:id="rId7"/>
    <p:sldId id="576" r:id="rId8"/>
    <p:sldId id="578" r:id="rId9"/>
    <p:sldId id="581" r:id="rId10"/>
    <p:sldId id="400" r:id="rId11"/>
    <p:sldId id="411" r:id="rId12"/>
    <p:sldId id="589" r:id="rId13"/>
    <p:sldId id="412" r:id="rId14"/>
    <p:sldId id="398" r:id="rId15"/>
    <p:sldId id="579" r:id="rId16"/>
    <p:sldId id="573" r:id="rId17"/>
    <p:sldId id="593" r:id="rId18"/>
    <p:sldId id="594" r:id="rId19"/>
    <p:sldId id="606" r:id="rId20"/>
    <p:sldId id="592" r:id="rId21"/>
    <p:sldId id="575" r:id="rId22"/>
    <p:sldId id="590" r:id="rId23"/>
    <p:sldId id="405" r:id="rId24"/>
    <p:sldId id="417" r:id="rId25"/>
    <p:sldId id="604" r:id="rId26"/>
    <p:sldId id="603" r:id="rId27"/>
    <p:sldId id="409" r:id="rId28"/>
    <p:sldId id="605" r:id="rId29"/>
    <p:sldId id="600" r:id="rId30"/>
    <p:sldId id="40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E5E"/>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autoAdjust="0"/>
    <p:restoredTop sz="84082" autoAdjust="0"/>
  </p:normalViewPr>
  <p:slideViewPr>
    <p:cSldViewPr snapToGrid="0">
      <p:cViewPr varScale="1">
        <p:scale>
          <a:sx n="56" d="100"/>
          <a:sy n="56" d="100"/>
        </p:scale>
        <p:origin x="1592" y="3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1890" y="-24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4E8D6-70A2-4643-BCEC-A94B486F3B40}" type="doc">
      <dgm:prSet loTypeId="urn:microsoft.com/office/officeart/2005/8/layout/bProcess3" loCatId="process" qsTypeId="urn:microsoft.com/office/officeart/2005/8/quickstyle/simple2" qsCatId="simple" csTypeId="urn:microsoft.com/office/officeart/2005/8/colors/colorful1" csCatId="colorful" phldr="1"/>
      <dgm:spPr/>
      <dgm:t>
        <a:bodyPr/>
        <a:lstStyle/>
        <a:p>
          <a:endParaRPr lang="en-GB"/>
        </a:p>
      </dgm:t>
    </dgm:pt>
    <dgm:pt modelId="{FB30082F-6EBF-4577-8879-734FDBB9412F}">
      <dgm:prSet/>
      <dgm:spPr/>
      <dgm:t>
        <a:bodyPr/>
        <a:lstStyle/>
        <a:p>
          <a:r>
            <a:rPr lang="en-US" dirty="0"/>
            <a:t>Mouth care assessment                                with 24 hours</a:t>
          </a:r>
        </a:p>
      </dgm:t>
    </dgm:pt>
    <dgm:pt modelId="{BDAE4E95-B2E7-4CE0-BA81-B7D37C2D8F8E}" type="parTrans" cxnId="{3F4B2EA0-3896-4BD0-AA44-FB9A8A3A20D2}">
      <dgm:prSet/>
      <dgm:spPr/>
      <dgm:t>
        <a:bodyPr/>
        <a:lstStyle/>
        <a:p>
          <a:endParaRPr lang="en-GB"/>
        </a:p>
      </dgm:t>
    </dgm:pt>
    <dgm:pt modelId="{FCC7D322-DC60-4E8E-B43D-589F2417D46F}" type="sibTrans" cxnId="{3F4B2EA0-3896-4BD0-AA44-FB9A8A3A20D2}">
      <dgm:prSet/>
      <dgm:spPr/>
      <dgm:t>
        <a:bodyPr/>
        <a:lstStyle/>
        <a:p>
          <a:endParaRPr lang="en-GB"/>
        </a:p>
      </dgm:t>
    </dgm:pt>
    <dgm:pt modelId="{AD180E5D-78C3-489E-8C7C-09FF28E5B36A}">
      <dgm:prSet/>
      <dgm:spPr/>
      <dgm:t>
        <a:bodyPr/>
        <a:lstStyle/>
        <a:p>
          <a:r>
            <a:rPr lang="en-US" dirty="0"/>
            <a:t>Record personal mouth care plan </a:t>
          </a:r>
        </a:p>
      </dgm:t>
    </dgm:pt>
    <dgm:pt modelId="{4AC4354D-2A72-4C9D-9307-59D4B92ED696}" type="parTrans" cxnId="{33CBB18D-069A-41EB-9305-86E4C88D88FA}">
      <dgm:prSet/>
      <dgm:spPr/>
      <dgm:t>
        <a:bodyPr/>
        <a:lstStyle/>
        <a:p>
          <a:endParaRPr lang="en-GB"/>
        </a:p>
      </dgm:t>
    </dgm:pt>
    <dgm:pt modelId="{C8F10BB6-717A-4A4C-9E2F-E567BAFA8D3A}" type="sibTrans" cxnId="{33CBB18D-069A-41EB-9305-86E4C88D88FA}">
      <dgm:prSet/>
      <dgm:spPr/>
      <dgm:t>
        <a:bodyPr/>
        <a:lstStyle/>
        <a:p>
          <a:endParaRPr lang="en-GB"/>
        </a:p>
      </dgm:t>
    </dgm:pt>
    <dgm:pt modelId="{589BA5F5-D760-41F2-BF5D-29E9113DDC74}">
      <dgm:prSet/>
      <dgm:spPr/>
      <dgm:t>
        <a:bodyPr/>
        <a:lstStyle/>
        <a:p>
          <a:r>
            <a:rPr lang="en-US" dirty="0"/>
            <a:t>Review &amp; record every 3/12 months or when care changes</a:t>
          </a:r>
          <a:endParaRPr lang="en-GB" dirty="0"/>
        </a:p>
      </dgm:t>
    </dgm:pt>
    <dgm:pt modelId="{DBBF6E76-ABD9-4CA3-A42E-A6BB8619DCB5}" type="parTrans" cxnId="{5518823A-AABF-4953-8D67-6F2B76C82289}">
      <dgm:prSet/>
      <dgm:spPr/>
      <dgm:t>
        <a:bodyPr/>
        <a:lstStyle/>
        <a:p>
          <a:endParaRPr lang="en-GB"/>
        </a:p>
      </dgm:t>
    </dgm:pt>
    <dgm:pt modelId="{A2EED2D2-8131-483C-A01B-686D7829438A}" type="sibTrans" cxnId="{5518823A-AABF-4953-8D67-6F2B76C82289}">
      <dgm:prSet/>
      <dgm:spPr/>
      <dgm:t>
        <a:bodyPr/>
        <a:lstStyle/>
        <a:p>
          <a:endParaRPr lang="en-GB"/>
        </a:p>
      </dgm:t>
    </dgm:pt>
    <dgm:pt modelId="{FCE108D4-EE76-4CCC-9F8E-28827A4E9782}">
      <dgm:prSet/>
      <dgm:spPr/>
      <dgm:t>
        <a:bodyPr/>
        <a:lstStyle/>
        <a:p>
          <a:r>
            <a:rPr lang="en-US" dirty="0"/>
            <a:t>Offer denture marking for denture wearers </a:t>
          </a:r>
          <a:endParaRPr lang="en-GB" dirty="0"/>
        </a:p>
      </dgm:t>
    </dgm:pt>
    <dgm:pt modelId="{5D231A19-9912-4DF1-B0A0-B80A19FA8B9B}" type="parTrans" cxnId="{11CD06B7-AB2B-4542-A911-069AB6A1F9BB}">
      <dgm:prSet/>
      <dgm:spPr/>
      <dgm:t>
        <a:bodyPr/>
        <a:lstStyle/>
        <a:p>
          <a:endParaRPr lang="en-GB"/>
        </a:p>
      </dgm:t>
    </dgm:pt>
    <dgm:pt modelId="{AD4FA5BB-E240-4F23-99A2-9DD600A43758}" type="sibTrans" cxnId="{11CD06B7-AB2B-4542-A911-069AB6A1F9BB}">
      <dgm:prSet/>
      <dgm:spPr/>
      <dgm:t>
        <a:bodyPr/>
        <a:lstStyle/>
        <a:p>
          <a:endParaRPr lang="en-GB"/>
        </a:p>
      </dgm:t>
    </dgm:pt>
    <dgm:pt modelId="{205B77FD-0A8B-4EF4-824B-77033431E843}">
      <dgm:prSet/>
      <dgm:spPr/>
      <dgm:t>
        <a:bodyPr/>
        <a:lstStyle/>
        <a:p>
          <a:r>
            <a:rPr lang="en-US" dirty="0"/>
            <a:t>Access to regular                   dental care </a:t>
          </a:r>
          <a:endParaRPr lang="en-GB" dirty="0"/>
        </a:p>
      </dgm:t>
    </dgm:pt>
    <dgm:pt modelId="{B4038DAD-462E-4E41-9599-8B82A605DCC3}" type="parTrans" cxnId="{BE1EB9C1-B01D-4781-8CC6-DC36735088AD}">
      <dgm:prSet/>
      <dgm:spPr/>
      <dgm:t>
        <a:bodyPr/>
        <a:lstStyle/>
        <a:p>
          <a:endParaRPr lang="en-GB"/>
        </a:p>
      </dgm:t>
    </dgm:pt>
    <dgm:pt modelId="{D80FE818-CD35-4959-B934-1081B6CCC06D}" type="sibTrans" cxnId="{BE1EB9C1-B01D-4781-8CC6-DC36735088AD}">
      <dgm:prSet/>
      <dgm:spPr/>
      <dgm:t>
        <a:bodyPr/>
        <a:lstStyle/>
        <a:p>
          <a:endParaRPr lang="en-GB"/>
        </a:p>
      </dgm:t>
    </dgm:pt>
    <dgm:pt modelId="{A4A3DEFD-FEA0-4D7E-A6B6-C23D27057D9D}" type="pres">
      <dgm:prSet presAssocID="{7904E8D6-70A2-4643-BCEC-A94B486F3B40}" presName="Name0" presStyleCnt="0">
        <dgm:presLayoutVars>
          <dgm:dir/>
          <dgm:resizeHandles val="exact"/>
        </dgm:presLayoutVars>
      </dgm:prSet>
      <dgm:spPr/>
    </dgm:pt>
    <dgm:pt modelId="{C3679308-2BE7-4288-9687-2FBF0A3DEAEA}" type="pres">
      <dgm:prSet presAssocID="{FB30082F-6EBF-4577-8879-734FDBB9412F}" presName="node" presStyleLbl="node1" presStyleIdx="0" presStyleCnt="5">
        <dgm:presLayoutVars>
          <dgm:bulletEnabled val="1"/>
        </dgm:presLayoutVars>
      </dgm:prSet>
      <dgm:spPr/>
    </dgm:pt>
    <dgm:pt modelId="{836BDE6E-8A36-4D96-B5AA-0A2458E203F2}" type="pres">
      <dgm:prSet presAssocID="{FCC7D322-DC60-4E8E-B43D-589F2417D46F}" presName="sibTrans" presStyleLbl="sibTrans1D1" presStyleIdx="0" presStyleCnt="4"/>
      <dgm:spPr/>
    </dgm:pt>
    <dgm:pt modelId="{1A49DAD3-DF16-43E9-9A55-E61DF181D9B6}" type="pres">
      <dgm:prSet presAssocID="{FCC7D322-DC60-4E8E-B43D-589F2417D46F}" presName="connectorText" presStyleLbl="sibTrans1D1" presStyleIdx="0" presStyleCnt="4"/>
      <dgm:spPr/>
    </dgm:pt>
    <dgm:pt modelId="{3760DBA3-90EB-4823-BB59-E8F124C055E9}" type="pres">
      <dgm:prSet presAssocID="{AD180E5D-78C3-489E-8C7C-09FF28E5B36A}" presName="node" presStyleLbl="node1" presStyleIdx="1" presStyleCnt="5">
        <dgm:presLayoutVars>
          <dgm:bulletEnabled val="1"/>
        </dgm:presLayoutVars>
      </dgm:prSet>
      <dgm:spPr/>
    </dgm:pt>
    <dgm:pt modelId="{24543198-43F6-40BE-915E-053BC17991B7}" type="pres">
      <dgm:prSet presAssocID="{C8F10BB6-717A-4A4C-9E2F-E567BAFA8D3A}" presName="sibTrans" presStyleLbl="sibTrans1D1" presStyleIdx="1" presStyleCnt="4"/>
      <dgm:spPr/>
    </dgm:pt>
    <dgm:pt modelId="{5DFDA1E4-0E5F-46E8-BA06-CDD428C1BCFB}" type="pres">
      <dgm:prSet presAssocID="{C8F10BB6-717A-4A4C-9E2F-E567BAFA8D3A}" presName="connectorText" presStyleLbl="sibTrans1D1" presStyleIdx="1" presStyleCnt="4"/>
      <dgm:spPr/>
    </dgm:pt>
    <dgm:pt modelId="{26343AEA-B6B8-4B1E-8821-E2B39618AE32}" type="pres">
      <dgm:prSet presAssocID="{589BA5F5-D760-41F2-BF5D-29E9113DDC74}" presName="node" presStyleLbl="node1" presStyleIdx="2" presStyleCnt="5">
        <dgm:presLayoutVars>
          <dgm:bulletEnabled val="1"/>
        </dgm:presLayoutVars>
      </dgm:prSet>
      <dgm:spPr/>
    </dgm:pt>
    <dgm:pt modelId="{CE8092B5-1F8D-44B6-9422-C98C26276B26}" type="pres">
      <dgm:prSet presAssocID="{A2EED2D2-8131-483C-A01B-686D7829438A}" presName="sibTrans" presStyleLbl="sibTrans1D1" presStyleIdx="2" presStyleCnt="4"/>
      <dgm:spPr/>
    </dgm:pt>
    <dgm:pt modelId="{7ABE1CD8-3493-437D-9EF8-F0D6157C4797}" type="pres">
      <dgm:prSet presAssocID="{A2EED2D2-8131-483C-A01B-686D7829438A}" presName="connectorText" presStyleLbl="sibTrans1D1" presStyleIdx="2" presStyleCnt="4"/>
      <dgm:spPr/>
    </dgm:pt>
    <dgm:pt modelId="{F5548651-CC8E-4D15-AB5B-BE754C78BBE3}" type="pres">
      <dgm:prSet presAssocID="{FCE108D4-EE76-4CCC-9F8E-28827A4E9782}" presName="node" presStyleLbl="node1" presStyleIdx="3" presStyleCnt="5">
        <dgm:presLayoutVars>
          <dgm:bulletEnabled val="1"/>
        </dgm:presLayoutVars>
      </dgm:prSet>
      <dgm:spPr/>
    </dgm:pt>
    <dgm:pt modelId="{32974663-D88C-44DA-9D2A-66BC92CE6E50}" type="pres">
      <dgm:prSet presAssocID="{AD4FA5BB-E240-4F23-99A2-9DD600A43758}" presName="sibTrans" presStyleLbl="sibTrans1D1" presStyleIdx="3" presStyleCnt="4"/>
      <dgm:spPr/>
    </dgm:pt>
    <dgm:pt modelId="{2BCD4CC8-4987-4176-AAB7-157F2A641DDC}" type="pres">
      <dgm:prSet presAssocID="{AD4FA5BB-E240-4F23-99A2-9DD600A43758}" presName="connectorText" presStyleLbl="sibTrans1D1" presStyleIdx="3" presStyleCnt="4"/>
      <dgm:spPr/>
    </dgm:pt>
    <dgm:pt modelId="{0F90B450-C92D-48F9-A801-1A36530E3A6D}" type="pres">
      <dgm:prSet presAssocID="{205B77FD-0A8B-4EF4-824B-77033431E843}" presName="node" presStyleLbl="node1" presStyleIdx="4" presStyleCnt="5">
        <dgm:presLayoutVars>
          <dgm:bulletEnabled val="1"/>
        </dgm:presLayoutVars>
      </dgm:prSet>
      <dgm:spPr/>
    </dgm:pt>
  </dgm:ptLst>
  <dgm:cxnLst>
    <dgm:cxn modelId="{0AF7F428-EDB0-4666-8676-EBD0AF907272}" type="presOf" srcId="{589BA5F5-D760-41F2-BF5D-29E9113DDC74}" destId="{26343AEA-B6B8-4B1E-8821-E2B39618AE32}" srcOrd="0" destOrd="0" presId="urn:microsoft.com/office/officeart/2005/8/layout/bProcess3"/>
    <dgm:cxn modelId="{44ED8132-A4BE-4556-9A6A-25EBFBBD2FB5}" type="presOf" srcId="{A2EED2D2-8131-483C-A01B-686D7829438A}" destId="{7ABE1CD8-3493-437D-9EF8-F0D6157C4797}" srcOrd="1" destOrd="0" presId="urn:microsoft.com/office/officeart/2005/8/layout/bProcess3"/>
    <dgm:cxn modelId="{48F4B236-12F1-430D-84A7-9FAD8ED5CD0E}" type="presOf" srcId="{FCC7D322-DC60-4E8E-B43D-589F2417D46F}" destId="{1A49DAD3-DF16-43E9-9A55-E61DF181D9B6}" srcOrd="1" destOrd="0" presId="urn:microsoft.com/office/officeart/2005/8/layout/bProcess3"/>
    <dgm:cxn modelId="{5518823A-AABF-4953-8D67-6F2B76C82289}" srcId="{7904E8D6-70A2-4643-BCEC-A94B486F3B40}" destId="{589BA5F5-D760-41F2-BF5D-29E9113DDC74}" srcOrd="2" destOrd="0" parTransId="{DBBF6E76-ABD9-4CA3-A42E-A6BB8619DCB5}" sibTransId="{A2EED2D2-8131-483C-A01B-686D7829438A}"/>
    <dgm:cxn modelId="{53EC6744-68FA-49EF-AAED-D7B691140FAB}" type="presOf" srcId="{FB30082F-6EBF-4577-8879-734FDBB9412F}" destId="{C3679308-2BE7-4288-9687-2FBF0A3DEAEA}" srcOrd="0" destOrd="0" presId="urn:microsoft.com/office/officeart/2005/8/layout/bProcess3"/>
    <dgm:cxn modelId="{3D243C4C-17ED-4196-94C1-F1B821804096}" type="presOf" srcId="{FCE108D4-EE76-4CCC-9F8E-28827A4E9782}" destId="{F5548651-CC8E-4D15-AB5B-BE754C78BBE3}" srcOrd="0" destOrd="0" presId="urn:microsoft.com/office/officeart/2005/8/layout/bProcess3"/>
    <dgm:cxn modelId="{78440970-96C4-48BB-BD45-456A56130E89}" type="presOf" srcId="{C8F10BB6-717A-4A4C-9E2F-E567BAFA8D3A}" destId="{24543198-43F6-40BE-915E-053BC17991B7}" srcOrd="0" destOrd="0" presId="urn:microsoft.com/office/officeart/2005/8/layout/bProcess3"/>
    <dgm:cxn modelId="{042FE484-0B3D-4AB7-8C34-4C5A4B01B6CD}" type="presOf" srcId="{205B77FD-0A8B-4EF4-824B-77033431E843}" destId="{0F90B450-C92D-48F9-A801-1A36530E3A6D}" srcOrd="0" destOrd="0" presId="urn:microsoft.com/office/officeart/2005/8/layout/bProcess3"/>
    <dgm:cxn modelId="{4C3DFC89-6FC3-441E-8987-E7ABE4426A68}" type="presOf" srcId="{AD180E5D-78C3-489E-8C7C-09FF28E5B36A}" destId="{3760DBA3-90EB-4823-BB59-E8F124C055E9}" srcOrd="0" destOrd="0" presId="urn:microsoft.com/office/officeart/2005/8/layout/bProcess3"/>
    <dgm:cxn modelId="{33CBB18D-069A-41EB-9305-86E4C88D88FA}" srcId="{7904E8D6-70A2-4643-BCEC-A94B486F3B40}" destId="{AD180E5D-78C3-489E-8C7C-09FF28E5B36A}" srcOrd="1" destOrd="0" parTransId="{4AC4354D-2A72-4C9D-9307-59D4B92ED696}" sibTransId="{C8F10BB6-717A-4A4C-9E2F-E567BAFA8D3A}"/>
    <dgm:cxn modelId="{3F4B2EA0-3896-4BD0-AA44-FB9A8A3A20D2}" srcId="{7904E8D6-70A2-4643-BCEC-A94B486F3B40}" destId="{FB30082F-6EBF-4577-8879-734FDBB9412F}" srcOrd="0" destOrd="0" parTransId="{BDAE4E95-B2E7-4CE0-BA81-B7D37C2D8F8E}" sibTransId="{FCC7D322-DC60-4E8E-B43D-589F2417D46F}"/>
    <dgm:cxn modelId="{516A2CA6-F5AB-4E21-AB86-6E2E8A9B4E9F}" type="presOf" srcId="{C8F10BB6-717A-4A4C-9E2F-E567BAFA8D3A}" destId="{5DFDA1E4-0E5F-46E8-BA06-CDD428C1BCFB}" srcOrd="1" destOrd="0" presId="urn:microsoft.com/office/officeart/2005/8/layout/bProcess3"/>
    <dgm:cxn modelId="{9830C6A6-F992-4E12-8589-EBE15D780104}" type="presOf" srcId="{AD4FA5BB-E240-4F23-99A2-9DD600A43758}" destId="{32974663-D88C-44DA-9D2A-66BC92CE6E50}" srcOrd="0" destOrd="0" presId="urn:microsoft.com/office/officeart/2005/8/layout/bProcess3"/>
    <dgm:cxn modelId="{6F5E82A8-6C3C-4099-8E8F-EC237BE246B9}" type="presOf" srcId="{AD4FA5BB-E240-4F23-99A2-9DD600A43758}" destId="{2BCD4CC8-4987-4176-AAB7-157F2A641DDC}" srcOrd="1" destOrd="0" presId="urn:microsoft.com/office/officeart/2005/8/layout/bProcess3"/>
    <dgm:cxn modelId="{11CD06B7-AB2B-4542-A911-069AB6A1F9BB}" srcId="{7904E8D6-70A2-4643-BCEC-A94B486F3B40}" destId="{FCE108D4-EE76-4CCC-9F8E-28827A4E9782}" srcOrd="3" destOrd="0" parTransId="{5D231A19-9912-4DF1-B0A0-B80A19FA8B9B}" sibTransId="{AD4FA5BB-E240-4F23-99A2-9DD600A43758}"/>
    <dgm:cxn modelId="{BE1EB9C1-B01D-4781-8CC6-DC36735088AD}" srcId="{7904E8D6-70A2-4643-BCEC-A94B486F3B40}" destId="{205B77FD-0A8B-4EF4-824B-77033431E843}" srcOrd="4" destOrd="0" parTransId="{B4038DAD-462E-4E41-9599-8B82A605DCC3}" sibTransId="{D80FE818-CD35-4959-B934-1081B6CCC06D}"/>
    <dgm:cxn modelId="{5B7FB8CC-6CEE-4974-A37E-DF4D6879D755}" type="presOf" srcId="{7904E8D6-70A2-4643-BCEC-A94B486F3B40}" destId="{A4A3DEFD-FEA0-4D7E-A6B6-C23D27057D9D}" srcOrd="0" destOrd="0" presId="urn:microsoft.com/office/officeart/2005/8/layout/bProcess3"/>
    <dgm:cxn modelId="{0F14EADD-FD6F-4256-A5D4-98F28E8CD738}" type="presOf" srcId="{FCC7D322-DC60-4E8E-B43D-589F2417D46F}" destId="{836BDE6E-8A36-4D96-B5AA-0A2458E203F2}" srcOrd="0" destOrd="0" presId="urn:microsoft.com/office/officeart/2005/8/layout/bProcess3"/>
    <dgm:cxn modelId="{D0B061F5-068F-4CAC-8F84-011593AA703B}" type="presOf" srcId="{A2EED2D2-8131-483C-A01B-686D7829438A}" destId="{CE8092B5-1F8D-44B6-9422-C98C26276B26}" srcOrd="0" destOrd="0" presId="urn:microsoft.com/office/officeart/2005/8/layout/bProcess3"/>
    <dgm:cxn modelId="{F124A7D8-E7B3-4FA7-BE56-5C5F11093810}" type="presParOf" srcId="{A4A3DEFD-FEA0-4D7E-A6B6-C23D27057D9D}" destId="{C3679308-2BE7-4288-9687-2FBF0A3DEAEA}" srcOrd="0" destOrd="0" presId="urn:microsoft.com/office/officeart/2005/8/layout/bProcess3"/>
    <dgm:cxn modelId="{F9C84374-F2F1-4BF6-9AD0-928FF3F7B1E3}" type="presParOf" srcId="{A4A3DEFD-FEA0-4D7E-A6B6-C23D27057D9D}" destId="{836BDE6E-8A36-4D96-B5AA-0A2458E203F2}" srcOrd="1" destOrd="0" presId="urn:microsoft.com/office/officeart/2005/8/layout/bProcess3"/>
    <dgm:cxn modelId="{7C3BFF9E-C175-4F7F-A8AF-84F7EDD3626D}" type="presParOf" srcId="{836BDE6E-8A36-4D96-B5AA-0A2458E203F2}" destId="{1A49DAD3-DF16-43E9-9A55-E61DF181D9B6}" srcOrd="0" destOrd="0" presId="urn:microsoft.com/office/officeart/2005/8/layout/bProcess3"/>
    <dgm:cxn modelId="{06F23751-ACD1-4D57-9BA7-FE34DF89F0F4}" type="presParOf" srcId="{A4A3DEFD-FEA0-4D7E-A6B6-C23D27057D9D}" destId="{3760DBA3-90EB-4823-BB59-E8F124C055E9}" srcOrd="2" destOrd="0" presId="urn:microsoft.com/office/officeart/2005/8/layout/bProcess3"/>
    <dgm:cxn modelId="{95953DFA-7DF6-4E3B-9E9A-323D1AEFA574}" type="presParOf" srcId="{A4A3DEFD-FEA0-4D7E-A6B6-C23D27057D9D}" destId="{24543198-43F6-40BE-915E-053BC17991B7}" srcOrd="3" destOrd="0" presId="urn:microsoft.com/office/officeart/2005/8/layout/bProcess3"/>
    <dgm:cxn modelId="{34C7E476-1DDB-437C-9ADB-ED209FC6359C}" type="presParOf" srcId="{24543198-43F6-40BE-915E-053BC17991B7}" destId="{5DFDA1E4-0E5F-46E8-BA06-CDD428C1BCFB}" srcOrd="0" destOrd="0" presId="urn:microsoft.com/office/officeart/2005/8/layout/bProcess3"/>
    <dgm:cxn modelId="{7B146C75-9347-43DB-9800-BC75161882E7}" type="presParOf" srcId="{A4A3DEFD-FEA0-4D7E-A6B6-C23D27057D9D}" destId="{26343AEA-B6B8-4B1E-8821-E2B39618AE32}" srcOrd="4" destOrd="0" presId="urn:microsoft.com/office/officeart/2005/8/layout/bProcess3"/>
    <dgm:cxn modelId="{1D080163-2EBD-44FA-8619-E49653407166}" type="presParOf" srcId="{A4A3DEFD-FEA0-4D7E-A6B6-C23D27057D9D}" destId="{CE8092B5-1F8D-44B6-9422-C98C26276B26}" srcOrd="5" destOrd="0" presId="urn:microsoft.com/office/officeart/2005/8/layout/bProcess3"/>
    <dgm:cxn modelId="{71F28D61-7604-4737-9223-CB968C43809F}" type="presParOf" srcId="{CE8092B5-1F8D-44B6-9422-C98C26276B26}" destId="{7ABE1CD8-3493-437D-9EF8-F0D6157C4797}" srcOrd="0" destOrd="0" presId="urn:microsoft.com/office/officeart/2005/8/layout/bProcess3"/>
    <dgm:cxn modelId="{241AD040-67E1-4C90-8039-61B6242BD55E}" type="presParOf" srcId="{A4A3DEFD-FEA0-4D7E-A6B6-C23D27057D9D}" destId="{F5548651-CC8E-4D15-AB5B-BE754C78BBE3}" srcOrd="6" destOrd="0" presId="urn:microsoft.com/office/officeart/2005/8/layout/bProcess3"/>
    <dgm:cxn modelId="{73EE0E90-3F79-4E01-A85D-184F875A6FA4}" type="presParOf" srcId="{A4A3DEFD-FEA0-4D7E-A6B6-C23D27057D9D}" destId="{32974663-D88C-44DA-9D2A-66BC92CE6E50}" srcOrd="7" destOrd="0" presId="urn:microsoft.com/office/officeart/2005/8/layout/bProcess3"/>
    <dgm:cxn modelId="{8993DDE7-1932-46BD-B29F-FCE97FED8798}" type="presParOf" srcId="{32974663-D88C-44DA-9D2A-66BC92CE6E50}" destId="{2BCD4CC8-4987-4176-AAB7-157F2A641DDC}" srcOrd="0" destOrd="0" presId="urn:microsoft.com/office/officeart/2005/8/layout/bProcess3"/>
    <dgm:cxn modelId="{171E4FD4-8BB7-41FF-AE08-99355438EFB3}" type="presParOf" srcId="{A4A3DEFD-FEA0-4D7E-A6B6-C23D27057D9D}" destId="{0F90B450-C92D-48F9-A801-1A36530E3A6D}" srcOrd="8"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78E051-03F2-43C2-B7A1-597870446B04}" type="doc">
      <dgm:prSet loTypeId="urn:microsoft.com/office/officeart/2005/8/layout/bProcess3" loCatId="process" qsTypeId="urn:microsoft.com/office/officeart/2005/8/quickstyle/simple2" qsCatId="simple" csTypeId="urn:microsoft.com/office/officeart/2005/8/colors/colorful1" csCatId="colorful" phldr="1"/>
      <dgm:spPr/>
      <dgm:t>
        <a:bodyPr/>
        <a:lstStyle/>
        <a:p>
          <a:endParaRPr lang="en-US"/>
        </a:p>
      </dgm:t>
    </dgm:pt>
    <dgm:pt modelId="{B6F7E5B7-BF02-46FF-BC65-66A3996DD51A}">
      <dgm:prSet/>
      <dgm:spPr/>
      <dgm:t>
        <a:bodyPr/>
        <a:lstStyle/>
        <a:p>
          <a:r>
            <a:rPr lang="en-US" dirty="0"/>
            <a:t>Individual care plan</a:t>
          </a:r>
        </a:p>
      </dgm:t>
    </dgm:pt>
    <dgm:pt modelId="{412A3D02-3BEC-4E5C-9F15-1C1ECA95EA31}" type="parTrans" cxnId="{D97D6305-C709-4393-BE2D-24A5D4ADAEB1}">
      <dgm:prSet/>
      <dgm:spPr/>
      <dgm:t>
        <a:bodyPr/>
        <a:lstStyle/>
        <a:p>
          <a:endParaRPr lang="en-US"/>
        </a:p>
      </dgm:t>
    </dgm:pt>
    <dgm:pt modelId="{F591D9CE-B694-4DF9-ADF9-6065D4F9DADB}" type="sibTrans" cxnId="{D97D6305-C709-4393-BE2D-24A5D4ADAEB1}">
      <dgm:prSet/>
      <dgm:spPr/>
      <dgm:t>
        <a:bodyPr/>
        <a:lstStyle/>
        <a:p>
          <a:endParaRPr lang="en-US"/>
        </a:p>
      </dgm:t>
    </dgm:pt>
    <dgm:pt modelId="{64F86739-2332-4764-B42F-940ED2C37CE9}">
      <dgm:prSet/>
      <dgm:spPr/>
      <dgm:t>
        <a:bodyPr/>
        <a:lstStyle/>
        <a:p>
          <a:r>
            <a:rPr lang="en-US" dirty="0"/>
            <a:t>Environment</a:t>
          </a:r>
        </a:p>
      </dgm:t>
    </dgm:pt>
    <dgm:pt modelId="{BBC448A1-08BD-422C-BD63-46D725801F33}" type="parTrans" cxnId="{75C28C0A-7793-4A7A-9A86-3B5461D3F4E0}">
      <dgm:prSet/>
      <dgm:spPr/>
      <dgm:t>
        <a:bodyPr/>
        <a:lstStyle/>
        <a:p>
          <a:endParaRPr lang="en-US"/>
        </a:p>
      </dgm:t>
    </dgm:pt>
    <dgm:pt modelId="{8F7F0BF6-4050-4E65-98C5-EB09D238AF73}" type="sibTrans" cxnId="{75C28C0A-7793-4A7A-9A86-3B5461D3F4E0}">
      <dgm:prSet/>
      <dgm:spPr/>
      <dgm:t>
        <a:bodyPr/>
        <a:lstStyle/>
        <a:p>
          <a:endParaRPr lang="en-US"/>
        </a:p>
      </dgm:t>
    </dgm:pt>
    <dgm:pt modelId="{2FC57486-95E9-47EA-A2D2-456094F49AB0}">
      <dgm:prSet/>
      <dgm:spPr/>
      <dgm:t>
        <a:bodyPr/>
        <a:lstStyle/>
        <a:p>
          <a:r>
            <a:rPr lang="en-US" dirty="0"/>
            <a:t>Short                  bursts</a:t>
          </a:r>
        </a:p>
      </dgm:t>
    </dgm:pt>
    <dgm:pt modelId="{48F7BB5A-B7E8-4E06-B6EC-32D9DBBAAB85}" type="parTrans" cxnId="{74E8B6E1-F106-44B7-8418-23F86827B160}">
      <dgm:prSet/>
      <dgm:spPr/>
      <dgm:t>
        <a:bodyPr/>
        <a:lstStyle/>
        <a:p>
          <a:endParaRPr lang="en-US"/>
        </a:p>
      </dgm:t>
    </dgm:pt>
    <dgm:pt modelId="{AE1232ED-ED2D-48D5-A278-A34DC8A2B33E}" type="sibTrans" cxnId="{74E8B6E1-F106-44B7-8418-23F86827B160}">
      <dgm:prSet/>
      <dgm:spPr/>
      <dgm:t>
        <a:bodyPr/>
        <a:lstStyle/>
        <a:p>
          <a:endParaRPr lang="en-US"/>
        </a:p>
      </dgm:t>
    </dgm:pt>
    <dgm:pt modelId="{8EC57B02-98A5-46C2-8B50-513586CB1699}">
      <dgm:prSet/>
      <dgm:spPr/>
      <dgm:t>
        <a:bodyPr/>
        <a:lstStyle/>
        <a:p>
          <a:r>
            <a:rPr lang="en-US" dirty="0"/>
            <a:t>Keep                 trying</a:t>
          </a:r>
        </a:p>
      </dgm:t>
    </dgm:pt>
    <dgm:pt modelId="{EB41C785-347D-4142-9B3D-FB06957A15E9}" type="parTrans" cxnId="{0D1EFAD3-4A56-4892-BDF7-AF299C1A4F53}">
      <dgm:prSet/>
      <dgm:spPr/>
      <dgm:t>
        <a:bodyPr/>
        <a:lstStyle/>
        <a:p>
          <a:endParaRPr lang="en-US"/>
        </a:p>
      </dgm:t>
    </dgm:pt>
    <dgm:pt modelId="{A9562C08-CF0C-41AC-A5BB-0CE3709F484D}" type="sibTrans" cxnId="{0D1EFAD3-4A56-4892-BDF7-AF299C1A4F53}">
      <dgm:prSet/>
      <dgm:spPr/>
      <dgm:t>
        <a:bodyPr/>
        <a:lstStyle/>
        <a:p>
          <a:endParaRPr lang="en-US"/>
        </a:p>
      </dgm:t>
    </dgm:pt>
    <dgm:pt modelId="{204789A1-405E-497F-97C0-3FD53D834F44}">
      <dgm:prSet/>
      <dgm:spPr/>
      <dgm:t>
        <a:bodyPr/>
        <a:lstStyle/>
        <a:p>
          <a:r>
            <a:rPr lang="en-US" b="0" dirty="0"/>
            <a:t>Approachable</a:t>
          </a:r>
        </a:p>
      </dgm:t>
    </dgm:pt>
    <dgm:pt modelId="{DA6384F7-4FE4-49D6-A674-B9D08288A025}" type="parTrans" cxnId="{A9603EA5-632F-406B-BE16-376DBD23DA8A}">
      <dgm:prSet/>
      <dgm:spPr/>
      <dgm:t>
        <a:bodyPr/>
        <a:lstStyle/>
        <a:p>
          <a:endParaRPr lang="en-US"/>
        </a:p>
      </dgm:t>
    </dgm:pt>
    <dgm:pt modelId="{F5865606-9259-427F-B2BF-5EB1266FCD89}" type="sibTrans" cxnId="{A9603EA5-632F-406B-BE16-376DBD23DA8A}">
      <dgm:prSet/>
      <dgm:spPr/>
      <dgm:t>
        <a:bodyPr/>
        <a:lstStyle/>
        <a:p>
          <a:endParaRPr lang="en-US"/>
        </a:p>
      </dgm:t>
    </dgm:pt>
    <dgm:pt modelId="{78B9976C-B204-497F-98D8-D88798B7442C}">
      <dgm:prSet/>
      <dgm:spPr/>
      <dgm:t>
        <a:bodyPr/>
        <a:lstStyle/>
        <a:p>
          <a:r>
            <a:rPr lang="en-US" dirty="0"/>
            <a:t>Desensitising</a:t>
          </a:r>
        </a:p>
      </dgm:t>
    </dgm:pt>
    <dgm:pt modelId="{D0463E52-30C4-435D-A1C7-1C3060FD6613}" type="parTrans" cxnId="{C9A8DE13-63FA-488B-BEF0-11A1AE0CDF3E}">
      <dgm:prSet/>
      <dgm:spPr/>
      <dgm:t>
        <a:bodyPr/>
        <a:lstStyle/>
        <a:p>
          <a:endParaRPr lang="en-US"/>
        </a:p>
      </dgm:t>
    </dgm:pt>
    <dgm:pt modelId="{E76131FE-0F3F-4BB1-8521-0F7212B0EC9A}" type="sibTrans" cxnId="{C9A8DE13-63FA-488B-BEF0-11A1AE0CDF3E}">
      <dgm:prSet/>
      <dgm:spPr/>
      <dgm:t>
        <a:bodyPr/>
        <a:lstStyle/>
        <a:p>
          <a:endParaRPr lang="en-US"/>
        </a:p>
      </dgm:t>
    </dgm:pt>
    <dgm:pt modelId="{16C667C3-5E87-4CC3-ABB7-72242129C00E}">
      <dgm:prSet/>
      <dgm:spPr/>
      <dgm:t>
        <a:bodyPr/>
        <a:lstStyle/>
        <a:p>
          <a:r>
            <a:rPr lang="en-US" dirty="0"/>
            <a:t>Document care</a:t>
          </a:r>
        </a:p>
      </dgm:t>
    </dgm:pt>
    <dgm:pt modelId="{87FE718A-7F01-46B7-9893-8A5652BEBB35}" type="parTrans" cxnId="{3E608F35-FA78-49C1-919B-AB037622FC99}">
      <dgm:prSet/>
      <dgm:spPr/>
      <dgm:t>
        <a:bodyPr/>
        <a:lstStyle/>
        <a:p>
          <a:endParaRPr lang="en-US"/>
        </a:p>
      </dgm:t>
    </dgm:pt>
    <dgm:pt modelId="{8373486B-A379-4D15-BA57-9FD550053E9F}" type="sibTrans" cxnId="{3E608F35-FA78-49C1-919B-AB037622FC99}">
      <dgm:prSet/>
      <dgm:spPr/>
      <dgm:t>
        <a:bodyPr/>
        <a:lstStyle/>
        <a:p>
          <a:endParaRPr lang="en-US"/>
        </a:p>
      </dgm:t>
    </dgm:pt>
    <dgm:pt modelId="{08B58ADA-DD5F-4ECE-A4AD-F7AB77556F2C}" type="pres">
      <dgm:prSet presAssocID="{D878E051-03F2-43C2-B7A1-597870446B04}" presName="Name0" presStyleCnt="0">
        <dgm:presLayoutVars>
          <dgm:dir/>
          <dgm:resizeHandles val="exact"/>
        </dgm:presLayoutVars>
      </dgm:prSet>
      <dgm:spPr/>
    </dgm:pt>
    <dgm:pt modelId="{2052CACE-85BB-47E2-8BA9-B756CE446643}" type="pres">
      <dgm:prSet presAssocID="{B6F7E5B7-BF02-46FF-BC65-66A3996DD51A}" presName="node" presStyleLbl="node1" presStyleIdx="0" presStyleCnt="7" custLinFactNeighborX="76" custLinFactNeighborY="-5711">
        <dgm:presLayoutVars>
          <dgm:bulletEnabled val="1"/>
        </dgm:presLayoutVars>
      </dgm:prSet>
      <dgm:spPr/>
    </dgm:pt>
    <dgm:pt modelId="{6E177E57-E573-4423-86A5-5BCED88D7B22}" type="pres">
      <dgm:prSet presAssocID="{F591D9CE-B694-4DF9-ADF9-6065D4F9DADB}" presName="sibTrans" presStyleLbl="sibTrans1D1" presStyleIdx="0" presStyleCnt="6"/>
      <dgm:spPr/>
    </dgm:pt>
    <dgm:pt modelId="{8EBAAFFB-8B3D-4657-B36C-C8E8A2908D09}" type="pres">
      <dgm:prSet presAssocID="{F591D9CE-B694-4DF9-ADF9-6065D4F9DADB}" presName="connectorText" presStyleLbl="sibTrans1D1" presStyleIdx="0" presStyleCnt="6"/>
      <dgm:spPr/>
    </dgm:pt>
    <dgm:pt modelId="{C3FD3B03-D7E9-44D8-9E46-96E453B697F4}" type="pres">
      <dgm:prSet presAssocID="{64F86739-2332-4764-B42F-940ED2C37CE9}" presName="node" presStyleLbl="node1" presStyleIdx="1" presStyleCnt="7">
        <dgm:presLayoutVars>
          <dgm:bulletEnabled val="1"/>
        </dgm:presLayoutVars>
      </dgm:prSet>
      <dgm:spPr/>
    </dgm:pt>
    <dgm:pt modelId="{81209659-D009-40A9-9EAD-B7E9153C23BF}" type="pres">
      <dgm:prSet presAssocID="{8F7F0BF6-4050-4E65-98C5-EB09D238AF73}" presName="sibTrans" presStyleLbl="sibTrans1D1" presStyleIdx="1" presStyleCnt="6"/>
      <dgm:spPr/>
    </dgm:pt>
    <dgm:pt modelId="{79C15136-2FEE-475F-A877-87D7F6413B85}" type="pres">
      <dgm:prSet presAssocID="{8F7F0BF6-4050-4E65-98C5-EB09D238AF73}" presName="connectorText" presStyleLbl="sibTrans1D1" presStyleIdx="1" presStyleCnt="6"/>
      <dgm:spPr/>
    </dgm:pt>
    <dgm:pt modelId="{FB3DD1AE-1BB0-4426-9DD9-7303870161B6}" type="pres">
      <dgm:prSet presAssocID="{2FC57486-95E9-47EA-A2D2-456094F49AB0}" presName="node" presStyleLbl="node1" presStyleIdx="2" presStyleCnt="7">
        <dgm:presLayoutVars>
          <dgm:bulletEnabled val="1"/>
        </dgm:presLayoutVars>
      </dgm:prSet>
      <dgm:spPr/>
    </dgm:pt>
    <dgm:pt modelId="{16D965FE-5A60-41C8-B72D-4358D574A3E4}" type="pres">
      <dgm:prSet presAssocID="{AE1232ED-ED2D-48D5-A278-A34DC8A2B33E}" presName="sibTrans" presStyleLbl="sibTrans1D1" presStyleIdx="2" presStyleCnt="6"/>
      <dgm:spPr/>
    </dgm:pt>
    <dgm:pt modelId="{D88310D1-FBCE-471C-AC00-3EAD7AB386FC}" type="pres">
      <dgm:prSet presAssocID="{AE1232ED-ED2D-48D5-A278-A34DC8A2B33E}" presName="connectorText" presStyleLbl="sibTrans1D1" presStyleIdx="2" presStyleCnt="6"/>
      <dgm:spPr/>
    </dgm:pt>
    <dgm:pt modelId="{CCAEAFC4-FD46-48DF-836E-DEA86414CC93}" type="pres">
      <dgm:prSet presAssocID="{8EC57B02-98A5-46C2-8B50-513586CB1699}" presName="node" presStyleLbl="node1" presStyleIdx="3" presStyleCnt="7">
        <dgm:presLayoutVars>
          <dgm:bulletEnabled val="1"/>
        </dgm:presLayoutVars>
      </dgm:prSet>
      <dgm:spPr/>
    </dgm:pt>
    <dgm:pt modelId="{2682E36F-F1B6-4ABD-9637-CB0091F4B53C}" type="pres">
      <dgm:prSet presAssocID="{A9562C08-CF0C-41AC-A5BB-0CE3709F484D}" presName="sibTrans" presStyleLbl="sibTrans1D1" presStyleIdx="3" presStyleCnt="6"/>
      <dgm:spPr/>
    </dgm:pt>
    <dgm:pt modelId="{A1A2B0A4-7114-443E-A690-8C1D01DF95D6}" type="pres">
      <dgm:prSet presAssocID="{A9562C08-CF0C-41AC-A5BB-0CE3709F484D}" presName="connectorText" presStyleLbl="sibTrans1D1" presStyleIdx="3" presStyleCnt="6"/>
      <dgm:spPr/>
    </dgm:pt>
    <dgm:pt modelId="{FFF06734-C070-4F60-8C0A-39378F3D781B}" type="pres">
      <dgm:prSet presAssocID="{204789A1-405E-497F-97C0-3FD53D834F44}" presName="node" presStyleLbl="node1" presStyleIdx="4" presStyleCnt="7">
        <dgm:presLayoutVars>
          <dgm:bulletEnabled val="1"/>
        </dgm:presLayoutVars>
      </dgm:prSet>
      <dgm:spPr/>
    </dgm:pt>
    <dgm:pt modelId="{14528FEB-D77B-4085-A598-E3992C3C74F2}" type="pres">
      <dgm:prSet presAssocID="{F5865606-9259-427F-B2BF-5EB1266FCD89}" presName="sibTrans" presStyleLbl="sibTrans1D1" presStyleIdx="4" presStyleCnt="6"/>
      <dgm:spPr/>
    </dgm:pt>
    <dgm:pt modelId="{C700BA71-32A7-453A-B7A3-50E0CD02CE30}" type="pres">
      <dgm:prSet presAssocID="{F5865606-9259-427F-B2BF-5EB1266FCD89}" presName="connectorText" presStyleLbl="sibTrans1D1" presStyleIdx="4" presStyleCnt="6"/>
      <dgm:spPr/>
    </dgm:pt>
    <dgm:pt modelId="{5F62B737-E341-4EC4-98D1-D2E8F423CCFD}" type="pres">
      <dgm:prSet presAssocID="{78B9976C-B204-497F-98D8-D88798B7442C}" presName="node" presStyleLbl="node1" presStyleIdx="5" presStyleCnt="7">
        <dgm:presLayoutVars>
          <dgm:bulletEnabled val="1"/>
        </dgm:presLayoutVars>
      </dgm:prSet>
      <dgm:spPr/>
    </dgm:pt>
    <dgm:pt modelId="{48855CA2-D45F-47BC-BCC9-3A0F518E43C5}" type="pres">
      <dgm:prSet presAssocID="{E76131FE-0F3F-4BB1-8521-0F7212B0EC9A}" presName="sibTrans" presStyleLbl="sibTrans1D1" presStyleIdx="5" presStyleCnt="6"/>
      <dgm:spPr/>
    </dgm:pt>
    <dgm:pt modelId="{81799CD8-51D7-4AD5-BEAF-F4B07CAB5CED}" type="pres">
      <dgm:prSet presAssocID="{E76131FE-0F3F-4BB1-8521-0F7212B0EC9A}" presName="connectorText" presStyleLbl="sibTrans1D1" presStyleIdx="5" presStyleCnt="6"/>
      <dgm:spPr/>
    </dgm:pt>
    <dgm:pt modelId="{76A6BCB8-C2EA-4AFA-B324-0A6F5D192764}" type="pres">
      <dgm:prSet presAssocID="{16C667C3-5E87-4CC3-ABB7-72242129C00E}" presName="node" presStyleLbl="node1" presStyleIdx="6" presStyleCnt="7">
        <dgm:presLayoutVars>
          <dgm:bulletEnabled val="1"/>
        </dgm:presLayoutVars>
      </dgm:prSet>
      <dgm:spPr/>
    </dgm:pt>
  </dgm:ptLst>
  <dgm:cxnLst>
    <dgm:cxn modelId="{D97D6305-C709-4393-BE2D-24A5D4ADAEB1}" srcId="{D878E051-03F2-43C2-B7A1-597870446B04}" destId="{B6F7E5B7-BF02-46FF-BC65-66A3996DD51A}" srcOrd="0" destOrd="0" parTransId="{412A3D02-3BEC-4E5C-9F15-1C1ECA95EA31}" sibTransId="{F591D9CE-B694-4DF9-ADF9-6065D4F9DADB}"/>
    <dgm:cxn modelId="{8765B806-B036-4DCF-8278-A2BA8CDF4C78}" type="presOf" srcId="{8F7F0BF6-4050-4E65-98C5-EB09D238AF73}" destId="{81209659-D009-40A9-9EAD-B7E9153C23BF}" srcOrd="0" destOrd="0" presId="urn:microsoft.com/office/officeart/2005/8/layout/bProcess3"/>
    <dgm:cxn modelId="{75C28C0A-7793-4A7A-9A86-3B5461D3F4E0}" srcId="{D878E051-03F2-43C2-B7A1-597870446B04}" destId="{64F86739-2332-4764-B42F-940ED2C37CE9}" srcOrd="1" destOrd="0" parTransId="{BBC448A1-08BD-422C-BD63-46D725801F33}" sibTransId="{8F7F0BF6-4050-4E65-98C5-EB09D238AF73}"/>
    <dgm:cxn modelId="{32C9F90C-2BE3-4AE6-9BAC-08418AF7FC3C}" type="presOf" srcId="{A9562C08-CF0C-41AC-A5BB-0CE3709F484D}" destId="{A1A2B0A4-7114-443E-A690-8C1D01DF95D6}" srcOrd="1" destOrd="0" presId="urn:microsoft.com/office/officeart/2005/8/layout/bProcess3"/>
    <dgm:cxn modelId="{F24E5713-2283-41CA-A4BB-BF90A561DB8F}" type="presOf" srcId="{AE1232ED-ED2D-48D5-A278-A34DC8A2B33E}" destId="{16D965FE-5A60-41C8-B72D-4358D574A3E4}" srcOrd="0" destOrd="0" presId="urn:microsoft.com/office/officeart/2005/8/layout/bProcess3"/>
    <dgm:cxn modelId="{C9A8DE13-63FA-488B-BEF0-11A1AE0CDF3E}" srcId="{D878E051-03F2-43C2-B7A1-597870446B04}" destId="{78B9976C-B204-497F-98D8-D88798B7442C}" srcOrd="5" destOrd="0" parTransId="{D0463E52-30C4-435D-A1C7-1C3060FD6613}" sibTransId="{E76131FE-0F3F-4BB1-8521-0F7212B0EC9A}"/>
    <dgm:cxn modelId="{1808AE18-F746-4425-A6D2-93FB22B1C5E8}" type="presOf" srcId="{64F86739-2332-4764-B42F-940ED2C37CE9}" destId="{C3FD3B03-D7E9-44D8-9E46-96E453B697F4}" srcOrd="0" destOrd="0" presId="urn:microsoft.com/office/officeart/2005/8/layout/bProcess3"/>
    <dgm:cxn modelId="{D3E51323-F437-41CB-AB42-CC3BD39A248B}" type="presOf" srcId="{2FC57486-95E9-47EA-A2D2-456094F49AB0}" destId="{FB3DD1AE-1BB0-4426-9DD9-7303870161B6}" srcOrd="0" destOrd="0" presId="urn:microsoft.com/office/officeart/2005/8/layout/bProcess3"/>
    <dgm:cxn modelId="{97AC9D26-CA2A-43BB-9A66-5ADD1EB94899}" type="presOf" srcId="{E76131FE-0F3F-4BB1-8521-0F7212B0EC9A}" destId="{48855CA2-D45F-47BC-BCC9-3A0F518E43C5}" srcOrd="0" destOrd="0" presId="urn:microsoft.com/office/officeart/2005/8/layout/bProcess3"/>
    <dgm:cxn modelId="{1B15342A-065D-4CBB-8D42-3AF585092840}" type="presOf" srcId="{78B9976C-B204-497F-98D8-D88798B7442C}" destId="{5F62B737-E341-4EC4-98D1-D2E8F423CCFD}" srcOrd="0" destOrd="0" presId="urn:microsoft.com/office/officeart/2005/8/layout/bProcess3"/>
    <dgm:cxn modelId="{3E608F35-FA78-49C1-919B-AB037622FC99}" srcId="{D878E051-03F2-43C2-B7A1-597870446B04}" destId="{16C667C3-5E87-4CC3-ABB7-72242129C00E}" srcOrd="6" destOrd="0" parTransId="{87FE718A-7F01-46B7-9893-8A5652BEBB35}" sibTransId="{8373486B-A379-4D15-BA57-9FD550053E9F}"/>
    <dgm:cxn modelId="{45CC1A64-344A-4FA2-8B64-BF143EAA74C9}" type="presOf" srcId="{F591D9CE-B694-4DF9-ADF9-6065D4F9DADB}" destId="{8EBAAFFB-8B3D-4657-B36C-C8E8A2908D09}" srcOrd="1" destOrd="0" presId="urn:microsoft.com/office/officeart/2005/8/layout/bProcess3"/>
    <dgm:cxn modelId="{BD93BC68-A16A-4CD0-BAA2-DAC7A91A4774}" type="presOf" srcId="{A9562C08-CF0C-41AC-A5BB-0CE3709F484D}" destId="{2682E36F-F1B6-4ABD-9637-CB0091F4B53C}" srcOrd="0" destOrd="0" presId="urn:microsoft.com/office/officeart/2005/8/layout/bProcess3"/>
    <dgm:cxn modelId="{6063924D-2228-4480-937F-8B43AC051133}" type="presOf" srcId="{D878E051-03F2-43C2-B7A1-597870446B04}" destId="{08B58ADA-DD5F-4ECE-A4AD-F7AB77556F2C}" srcOrd="0" destOrd="0" presId="urn:microsoft.com/office/officeart/2005/8/layout/bProcess3"/>
    <dgm:cxn modelId="{EC02846E-4D82-4D6B-8684-10F2A139BE5A}" type="presOf" srcId="{AE1232ED-ED2D-48D5-A278-A34DC8A2B33E}" destId="{D88310D1-FBCE-471C-AC00-3EAD7AB386FC}" srcOrd="1" destOrd="0" presId="urn:microsoft.com/office/officeart/2005/8/layout/bProcess3"/>
    <dgm:cxn modelId="{17CF487F-D573-4E97-BE0F-52DDFE78D9AE}" type="presOf" srcId="{B6F7E5B7-BF02-46FF-BC65-66A3996DD51A}" destId="{2052CACE-85BB-47E2-8BA9-B756CE446643}" srcOrd="0" destOrd="0" presId="urn:microsoft.com/office/officeart/2005/8/layout/bProcess3"/>
    <dgm:cxn modelId="{E8227E93-416E-4CAE-9C04-24249E297057}" type="presOf" srcId="{E76131FE-0F3F-4BB1-8521-0F7212B0EC9A}" destId="{81799CD8-51D7-4AD5-BEAF-F4B07CAB5CED}" srcOrd="1" destOrd="0" presId="urn:microsoft.com/office/officeart/2005/8/layout/bProcess3"/>
    <dgm:cxn modelId="{BB68E194-F845-44D4-B7D6-2C0E1042F45F}" type="presOf" srcId="{8EC57B02-98A5-46C2-8B50-513586CB1699}" destId="{CCAEAFC4-FD46-48DF-836E-DEA86414CC93}" srcOrd="0" destOrd="0" presId="urn:microsoft.com/office/officeart/2005/8/layout/bProcess3"/>
    <dgm:cxn modelId="{AD62DE9E-35F5-40BB-B007-ACAE74AFD3D3}" type="presOf" srcId="{16C667C3-5E87-4CC3-ABB7-72242129C00E}" destId="{76A6BCB8-C2EA-4AFA-B324-0A6F5D192764}" srcOrd="0" destOrd="0" presId="urn:microsoft.com/office/officeart/2005/8/layout/bProcess3"/>
    <dgm:cxn modelId="{A9603EA5-632F-406B-BE16-376DBD23DA8A}" srcId="{D878E051-03F2-43C2-B7A1-597870446B04}" destId="{204789A1-405E-497F-97C0-3FD53D834F44}" srcOrd="4" destOrd="0" parTransId="{DA6384F7-4FE4-49D6-A674-B9D08288A025}" sibTransId="{F5865606-9259-427F-B2BF-5EB1266FCD89}"/>
    <dgm:cxn modelId="{5E0E8AB1-13B4-4C91-8F7B-1B8BBE6798ED}" type="presOf" srcId="{8F7F0BF6-4050-4E65-98C5-EB09D238AF73}" destId="{79C15136-2FEE-475F-A877-87D7F6413B85}" srcOrd="1" destOrd="0" presId="urn:microsoft.com/office/officeart/2005/8/layout/bProcess3"/>
    <dgm:cxn modelId="{FE020CB7-2D3A-434D-AA87-8A157CD9DD6F}" type="presOf" srcId="{F5865606-9259-427F-B2BF-5EB1266FCD89}" destId="{C700BA71-32A7-453A-B7A3-50E0CD02CE30}" srcOrd="1" destOrd="0" presId="urn:microsoft.com/office/officeart/2005/8/layout/bProcess3"/>
    <dgm:cxn modelId="{5037B8C6-3153-49E5-B6A7-EC7AB7FC5E3A}" type="presOf" srcId="{204789A1-405E-497F-97C0-3FD53D834F44}" destId="{FFF06734-C070-4F60-8C0A-39378F3D781B}" srcOrd="0" destOrd="0" presId="urn:microsoft.com/office/officeart/2005/8/layout/bProcess3"/>
    <dgm:cxn modelId="{D6381FD0-1CC1-4C40-A9A2-6F2D080AFF21}" type="presOf" srcId="{F5865606-9259-427F-B2BF-5EB1266FCD89}" destId="{14528FEB-D77B-4085-A598-E3992C3C74F2}" srcOrd="0" destOrd="0" presId="urn:microsoft.com/office/officeart/2005/8/layout/bProcess3"/>
    <dgm:cxn modelId="{0D1EFAD3-4A56-4892-BDF7-AF299C1A4F53}" srcId="{D878E051-03F2-43C2-B7A1-597870446B04}" destId="{8EC57B02-98A5-46C2-8B50-513586CB1699}" srcOrd="3" destOrd="0" parTransId="{EB41C785-347D-4142-9B3D-FB06957A15E9}" sibTransId="{A9562C08-CF0C-41AC-A5BB-0CE3709F484D}"/>
    <dgm:cxn modelId="{74E8B6E1-F106-44B7-8418-23F86827B160}" srcId="{D878E051-03F2-43C2-B7A1-597870446B04}" destId="{2FC57486-95E9-47EA-A2D2-456094F49AB0}" srcOrd="2" destOrd="0" parTransId="{48F7BB5A-B7E8-4E06-B6EC-32D9DBBAAB85}" sibTransId="{AE1232ED-ED2D-48D5-A278-A34DC8A2B33E}"/>
    <dgm:cxn modelId="{02D21CED-2199-45E5-B2AC-2DA9DF908C03}" type="presOf" srcId="{F591D9CE-B694-4DF9-ADF9-6065D4F9DADB}" destId="{6E177E57-E573-4423-86A5-5BCED88D7B22}" srcOrd="0" destOrd="0" presId="urn:microsoft.com/office/officeart/2005/8/layout/bProcess3"/>
    <dgm:cxn modelId="{8A33C5C4-7D54-4E8D-93DE-6550BAFAAE37}" type="presParOf" srcId="{08B58ADA-DD5F-4ECE-A4AD-F7AB77556F2C}" destId="{2052CACE-85BB-47E2-8BA9-B756CE446643}" srcOrd="0" destOrd="0" presId="urn:microsoft.com/office/officeart/2005/8/layout/bProcess3"/>
    <dgm:cxn modelId="{87EEFCDF-318C-44A3-866F-899E34BED07C}" type="presParOf" srcId="{08B58ADA-DD5F-4ECE-A4AD-F7AB77556F2C}" destId="{6E177E57-E573-4423-86A5-5BCED88D7B22}" srcOrd="1" destOrd="0" presId="urn:microsoft.com/office/officeart/2005/8/layout/bProcess3"/>
    <dgm:cxn modelId="{2C1ADBAF-D2A9-4577-969D-C60D0872872D}" type="presParOf" srcId="{6E177E57-E573-4423-86A5-5BCED88D7B22}" destId="{8EBAAFFB-8B3D-4657-B36C-C8E8A2908D09}" srcOrd="0" destOrd="0" presId="urn:microsoft.com/office/officeart/2005/8/layout/bProcess3"/>
    <dgm:cxn modelId="{0F75C2A3-A385-43EF-8963-71ACE4219412}" type="presParOf" srcId="{08B58ADA-DD5F-4ECE-A4AD-F7AB77556F2C}" destId="{C3FD3B03-D7E9-44D8-9E46-96E453B697F4}" srcOrd="2" destOrd="0" presId="urn:microsoft.com/office/officeart/2005/8/layout/bProcess3"/>
    <dgm:cxn modelId="{0BC91786-7EF5-4108-8F9D-05853DE632DA}" type="presParOf" srcId="{08B58ADA-DD5F-4ECE-A4AD-F7AB77556F2C}" destId="{81209659-D009-40A9-9EAD-B7E9153C23BF}" srcOrd="3" destOrd="0" presId="urn:microsoft.com/office/officeart/2005/8/layout/bProcess3"/>
    <dgm:cxn modelId="{E7F3E75B-E682-44DE-B27D-8389EAD56970}" type="presParOf" srcId="{81209659-D009-40A9-9EAD-B7E9153C23BF}" destId="{79C15136-2FEE-475F-A877-87D7F6413B85}" srcOrd="0" destOrd="0" presId="urn:microsoft.com/office/officeart/2005/8/layout/bProcess3"/>
    <dgm:cxn modelId="{7525F46A-DDFD-472C-861D-66E0EA32DBD1}" type="presParOf" srcId="{08B58ADA-DD5F-4ECE-A4AD-F7AB77556F2C}" destId="{FB3DD1AE-1BB0-4426-9DD9-7303870161B6}" srcOrd="4" destOrd="0" presId="urn:microsoft.com/office/officeart/2005/8/layout/bProcess3"/>
    <dgm:cxn modelId="{D930CCDA-0213-4A9E-BEF0-F7E44612AA39}" type="presParOf" srcId="{08B58ADA-DD5F-4ECE-A4AD-F7AB77556F2C}" destId="{16D965FE-5A60-41C8-B72D-4358D574A3E4}" srcOrd="5" destOrd="0" presId="urn:microsoft.com/office/officeart/2005/8/layout/bProcess3"/>
    <dgm:cxn modelId="{7620D8C7-EDC4-457F-BD9D-4BBEE56AF4E9}" type="presParOf" srcId="{16D965FE-5A60-41C8-B72D-4358D574A3E4}" destId="{D88310D1-FBCE-471C-AC00-3EAD7AB386FC}" srcOrd="0" destOrd="0" presId="urn:microsoft.com/office/officeart/2005/8/layout/bProcess3"/>
    <dgm:cxn modelId="{4DA6F126-07A8-4F36-ADA5-029D7FD99971}" type="presParOf" srcId="{08B58ADA-DD5F-4ECE-A4AD-F7AB77556F2C}" destId="{CCAEAFC4-FD46-48DF-836E-DEA86414CC93}" srcOrd="6" destOrd="0" presId="urn:microsoft.com/office/officeart/2005/8/layout/bProcess3"/>
    <dgm:cxn modelId="{46E18EFE-DA65-4175-AD85-CBD17114929B}" type="presParOf" srcId="{08B58ADA-DD5F-4ECE-A4AD-F7AB77556F2C}" destId="{2682E36F-F1B6-4ABD-9637-CB0091F4B53C}" srcOrd="7" destOrd="0" presId="urn:microsoft.com/office/officeart/2005/8/layout/bProcess3"/>
    <dgm:cxn modelId="{9960403A-B535-4B37-BDF9-75B6FBF0AA5D}" type="presParOf" srcId="{2682E36F-F1B6-4ABD-9637-CB0091F4B53C}" destId="{A1A2B0A4-7114-443E-A690-8C1D01DF95D6}" srcOrd="0" destOrd="0" presId="urn:microsoft.com/office/officeart/2005/8/layout/bProcess3"/>
    <dgm:cxn modelId="{8EBF14CF-D67B-416F-B896-A6472E9EFB7E}" type="presParOf" srcId="{08B58ADA-DD5F-4ECE-A4AD-F7AB77556F2C}" destId="{FFF06734-C070-4F60-8C0A-39378F3D781B}" srcOrd="8" destOrd="0" presId="urn:microsoft.com/office/officeart/2005/8/layout/bProcess3"/>
    <dgm:cxn modelId="{7B253FC2-3AE3-4208-9FF9-51F693734D81}" type="presParOf" srcId="{08B58ADA-DD5F-4ECE-A4AD-F7AB77556F2C}" destId="{14528FEB-D77B-4085-A598-E3992C3C74F2}" srcOrd="9" destOrd="0" presId="urn:microsoft.com/office/officeart/2005/8/layout/bProcess3"/>
    <dgm:cxn modelId="{9A4C72FB-0E68-4698-817B-DBA3CC33B28C}" type="presParOf" srcId="{14528FEB-D77B-4085-A598-E3992C3C74F2}" destId="{C700BA71-32A7-453A-B7A3-50E0CD02CE30}" srcOrd="0" destOrd="0" presId="urn:microsoft.com/office/officeart/2005/8/layout/bProcess3"/>
    <dgm:cxn modelId="{1932C610-DF73-440C-ACDB-BC05A177F50D}" type="presParOf" srcId="{08B58ADA-DD5F-4ECE-A4AD-F7AB77556F2C}" destId="{5F62B737-E341-4EC4-98D1-D2E8F423CCFD}" srcOrd="10" destOrd="0" presId="urn:microsoft.com/office/officeart/2005/8/layout/bProcess3"/>
    <dgm:cxn modelId="{EA7B3D03-8A1A-4C12-89CD-6C8F3E27EAF4}" type="presParOf" srcId="{08B58ADA-DD5F-4ECE-A4AD-F7AB77556F2C}" destId="{48855CA2-D45F-47BC-BCC9-3A0F518E43C5}" srcOrd="11" destOrd="0" presId="urn:microsoft.com/office/officeart/2005/8/layout/bProcess3"/>
    <dgm:cxn modelId="{52675565-9DF0-4411-8271-59114768FBAC}" type="presParOf" srcId="{48855CA2-D45F-47BC-BCC9-3A0F518E43C5}" destId="{81799CD8-51D7-4AD5-BEAF-F4B07CAB5CED}" srcOrd="0" destOrd="0" presId="urn:microsoft.com/office/officeart/2005/8/layout/bProcess3"/>
    <dgm:cxn modelId="{DB1CB16C-CA22-41C7-B526-A2D595D29975}" type="presParOf" srcId="{08B58ADA-DD5F-4ECE-A4AD-F7AB77556F2C}" destId="{76A6BCB8-C2EA-4AFA-B324-0A6F5D192764}" srcOrd="12"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9AFC41-B372-4DDE-B0A6-44F85C07C16F}"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GB"/>
        </a:p>
      </dgm:t>
    </dgm:pt>
    <dgm:pt modelId="{F26DB979-134E-45D7-8788-99E09B7B206D}">
      <dgm:prSet phldrT="[Text]"/>
      <dgm:spPr/>
      <dgm:t>
        <a:bodyPr/>
        <a:lstStyle/>
        <a:p>
          <a:r>
            <a:rPr lang="en-US" dirty="0"/>
            <a:t>Individual                   care plan within 24 hours</a:t>
          </a:r>
          <a:endParaRPr lang="en-GB" dirty="0"/>
        </a:p>
      </dgm:t>
    </dgm:pt>
    <dgm:pt modelId="{824FE9D9-65FF-4F54-B9FA-42282C269237}" type="parTrans" cxnId="{29A3D781-E71D-413A-8678-523D28DC2A8D}">
      <dgm:prSet/>
      <dgm:spPr/>
      <dgm:t>
        <a:bodyPr/>
        <a:lstStyle/>
        <a:p>
          <a:endParaRPr lang="en-GB"/>
        </a:p>
      </dgm:t>
    </dgm:pt>
    <dgm:pt modelId="{44FFEBB0-62AD-4A79-ADF0-F22A3D103495}" type="sibTrans" cxnId="{29A3D781-E71D-413A-8678-523D28DC2A8D}">
      <dgm:prSet/>
      <dgm:spPr/>
      <dgm:t>
        <a:bodyPr/>
        <a:lstStyle/>
        <a:p>
          <a:endParaRPr lang="en-GB"/>
        </a:p>
      </dgm:t>
    </dgm:pt>
    <dgm:pt modelId="{4CCFC647-8872-40BD-8012-2415486C7EA6}">
      <dgm:prSet phldrT="[Text]"/>
      <dgm:spPr/>
      <dgm:t>
        <a:bodyPr/>
        <a:lstStyle/>
        <a:p>
          <a:r>
            <a:rPr lang="en-US" dirty="0"/>
            <a:t>Essential mouth care for wellbeing </a:t>
          </a:r>
          <a:endParaRPr lang="en-GB" dirty="0"/>
        </a:p>
      </dgm:t>
    </dgm:pt>
    <dgm:pt modelId="{F605C1C0-31F4-4216-B992-BD34273A3C59}" type="parTrans" cxnId="{2CEF4E8B-9EC3-4D8B-9FB8-39D7764F5A6C}">
      <dgm:prSet/>
      <dgm:spPr/>
      <dgm:t>
        <a:bodyPr/>
        <a:lstStyle/>
        <a:p>
          <a:endParaRPr lang="en-GB"/>
        </a:p>
      </dgm:t>
    </dgm:pt>
    <dgm:pt modelId="{3D05A2E3-D547-43BA-B0EB-AFEC6F1A199B}" type="sibTrans" cxnId="{2CEF4E8B-9EC3-4D8B-9FB8-39D7764F5A6C}">
      <dgm:prSet/>
      <dgm:spPr/>
      <dgm:t>
        <a:bodyPr/>
        <a:lstStyle/>
        <a:p>
          <a:endParaRPr lang="en-GB"/>
        </a:p>
      </dgm:t>
    </dgm:pt>
    <dgm:pt modelId="{E9CEF04E-DF0B-45C7-9EB9-F676AE972E4C}">
      <dgm:prSet phldrT="[Text]"/>
      <dgm:spPr/>
      <dgm:t>
        <a:bodyPr/>
        <a:lstStyle/>
        <a:p>
          <a:r>
            <a:rPr lang="en-US" dirty="0"/>
            <a:t>Facilitate      access to                dental care</a:t>
          </a:r>
          <a:endParaRPr lang="en-GB" dirty="0"/>
        </a:p>
      </dgm:t>
    </dgm:pt>
    <dgm:pt modelId="{8FF58A74-CB25-419B-B302-A586307D174A}" type="parTrans" cxnId="{C1566100-5B0D-4255-90D1-5168A1608AD3}">
      <dgm:prSet/>
      <dgm:spPr/>
      <dgm:t>
        <a:bodyPr/>
        <a:lstStyle/>
        <a:p>
          <a:endParaRPr lang="en-GB"/>
        </a:p>
      </dgm:t>
    </dgm:pt>
    <dgm:pt modelId="{5F946C05-866F-45B8-A3D2-A8966F21E0F7}" type="sibTrans" cxnId="{C1566100-5B0D-4255-90D1-5168A1608AD3}">
      <dgm:prSet/>
      <dgm:spPr/>
      <dgm:t>
        <a:bodyPr/>
        <a:lstStyle/>
        <a:p>
          <a:endParaRPr lang="en-GB"/>
        </a:p>
      </dgm:t>
    </dgm:pt>
    <dgm:pt modelId="{A340646A-B31D-4C7C-88BA-174E75D7C72B}">
      <dgm:prSet phldrT="[Text]"/>
      <dgm:spPr/>
      <dgm:t>
        <a:bodyPr/>
        <a:lstStyle/>
        <a:p>
          <a:r>
            <a:rPr lang="en-US" dirty="0"/>
            <a:t>Mental Capacity Act 2005</a:t>
          </a:r>
          <a:endParaRPr lang="en-GB" dirty="0"/>
        </a:p>
      </dgm:t>
    </dgm:pt>
    <dgm:pt modelId="{47D8891B-F491-4E9A-A208-9DB18FFDCE2A}" type="parTrans" cxnId="{4F8973AB-0B50-456B-A7B3-7DB5476BA67D}">
      <dgm:prSet/>
      <dgm:spPr/>
      <dgm:t>
        <a:bodyPr/>
        <a:lstStyle/>
        <a:p>
          <a:endParaRPr lang="en-GB"/>
        </a:p>
      </dgm:t>
    </dgm:pt>
    <dgm:pt modelId="{EC6415F1-3208-4009-9CEC-179123867261}" type="sibTrans" cxnId="{4F8973AB-0B50-456B-A7B3-7DB5476BA67D}">
      <dgm:prSet/>
      <dgm:spPr/>
      <dgm:t>
        <a:bodyPr/>
        <a:lstStyle/>
        <a:p>
          <a:endParaRPr lang="en-GB"/>
        </a:p>
      </dgm:t>
    </dgm:pt>
    <dgm:pt modelId="{37129BDB-D943-44DF-9526-C8B0C6CC4B1C}">
      <dgm:prSet phldrT="[Text]"/>
      <dgm:spPr/>
      <dgm:t>
        <a:bodyPr/>
        <a:lstStyle/>
        <a:p>
          <a:r>
            <a:rPr lang="en-US" dirty="0"/>
            <a:t>Extra time                         &amp; care</a:t>
          </a:r>
          <a:endParaRPr lang="en-GB" dirty="0"/>
        </a:p>
      </dgm:t>
    </dgm:pt>
    <dgm:pt modelId="{5AD632BD-08EE-4D96-A3C8-6BED697E7FDD}" type="parTrans" cxnId="{B909FD6B-3AD0-4091-94C0-3756E9B21EA1}">
      <dgm:prSet/>
      <dgm:spPr/>
      <dgm:t>
        <a:bodyPr/>
        <a:lstStyle/>
        <a:p>
          <a:endParaRPr lang="en-GB"/>
        </a:p>
      </dgm:t>
    </dgm:pt>
    <dgm:pt modelId="{9D93E7BE-90DE-4D58-9979-39511F78D91D}" type="sibTrans" cxnId="{B909FD6B-3AD0-4091-94C0-3756E9B21EA1}">
      <dgm:prSet/>
      <dgm:spPr/>
      <dgm:t>
        <a:bodyPr/>
        <a:lstStyle/>
        <a:p>
          <a:endParaRPr lang="en-GB"/>
        </a:p>
      </dgm:t>
    </dgm:pt>
    <dgm:pt modelId="{2E454061-E614-44E3-9B24-84573E5DA11B}">
      <dgm:prSet phldrT="[Text]"/>
      <dgm:spPr/>
      <dgm:t>
        <a:bodyPr/>
        <a:lstStyle/>
        <a:p>
          <a:r>
            <a:rPr lang="en-US" dirty="0"/>
            <a:t>Best interest decision</a:t>
          </a:r>
          <a:endParaRPr lang="en-GB" dirty="0"/>
        </a:p>
      </dgm:t>
    </dgm:pt>
    <dgm:pt modelId="{25368E8C-1FF8-44E9-AE20-38A1A5268B86}" type="parTrans" cxnId="{A175E014-EF16-4688-BA25-9D47BAB3D11E}">
      <dgm:prSet/>
      <dgm:spPr/>
      <dgm:t>
        <a:bodyPr/>
        <a:lstStyle/>
        <a:p>
          <a:endParaRPr lang="en-GB"/>
        </a:p>
      </dgm:t>
    </dgm:pt>
    <dgm:pt modelId="{65A36018-52DD-4389-B2C4-E0DFDDDF919E}" type="sibTrans" cxnId="{A175E014-EF16-4688-BA25-9D47BAB3D11E}">
      <dgm:prSet/>
      <dgm:spPr/>
      <dgm:t>
        <a:bodyPr/>
        <a:lstStyle/>
        <a:p>
          <a:endParaRPr lang="en-GB" dirty="0"/>
        </a:p>
      </dgm:t>
    </dgm:pt>
    <dgm:pt modelId="{92343A79-E823-4A7F-B0D4-DDAB317DEF7B}">
      <dgm:prSet phldrT="[Text]"/>
      <dgm:spPr/>
      <dgm:t>
        <a:bodyPr/>
        <a:lstStyle/>
        <a:p>
          <a:r>
            <a:rPr lang="en-US" dirty="0"/>
            <a:t>Review every 3 months or sooner if needed</a:t>
          </a:r>
          <a:endParaRPr lang="en-GB" dirty="0"/>
        </a:p>
      </dgm:t>
    </dgm:pt>
    <dgm:pt modelId="{4C468058-C513-464C-A0E7-12CB69850EB4}" type="parTrans" cxnId="{F6388864-275A-4325-AA8E-E0A88809810A}">
      <dgm:prSet/>
      <dgm:spPr/>
      <dgm:t>
        <a:bodyPr/>
        <a:lstStyle/>
        <a:p>
          <a:endParaRPr lang="en-GB"/>
        </a:p>
      </dgm:t>
    </dgm:pt>
    <dgm:pt modelId="{59E014FF-A6BD-4241-B617-9E87AC20973D}" type="sibTrans" cxnId="{F6388864-275A-4325-AA8E-E0A88809810A}">
      <dgm:prSet/>
      <dgm:spPr/>
      <dgm:t>
        <a:bodyPr/>
        <a:lstStyle/>
        <a:p>
          <a:endParaRPr lang="en-GB"/>
        </a:p>
      </dgm:t>
    </dgm:pt>
    <dgm:pt modelId="{933208DB-D90B-4159-8280-DAADC83F29E4}">
      <dgm:prSet phldrT="[Text]"/>
      <dgm:spPr/>
      <dgm:t>
        <a:bodyPr/>
        <a:lstStyle/>
        <a:p>
          <a:r>
            <a:rPr lang="en-US" dirty="0"/>
            <a:t>Denture  marking</a:t>
          </a:r>
          <a:endParaRPr lang="en-GB" dirty="0"/>
        </a:p>
      </dgm:t>
    </dgm:pt>
    <dgm:pt modelId="{89FF7416-901B-4AC2-B047-B34D55B44488}" type="parTrans" cxnId="{5FAF61F5-1336-4B50-8BA8-23D4A5FC70AB}">
      <dgm:prSet/>
      <dgm:spPr/>
      <dgm:t>
        <a:bodyPr/>
        <a:lstStyle/>
        <a:p>
          <a:endParaRPr lang="en-GB"/>
        </a:p>
      </dgm:t>
    </dgm:pt>
    <dgm:pt modelId="{0445CEDB-1CBB-4A6E-8954-7FB9851125C4}" type="sibTrans" cxnId="{5FAF61F5-1336-4B50-8BA8-23D4A5FC70AB}">
      <dgm:prSet/>
      <dgm:spPr/>
      <dgm:t>
        <a:bodyPr/>
        <a:lstStyle/>
        <a:p>
          <a:endParaRPr lang="en-GB"/>
        </a:p>
      </dgm:t>
    </dgm:pt>
    <dgm:pt modelId="{E5863498-4DC4-4BA2-B47B-6CA7D0F88FF4}">
      <dgm:prSet phldrT="[Text]"/>
      <dgm:spPr/>
      <dgm:t>
        <a:bodyPr/>
        <a:lstStyle/>
        <a:p>
          <a:r>
            <a:rPr lang="en-US" dirty="0"/>
            <a:t>Dementia, growing health issue</a:t>
          </a:r>
          <a:endParaRPr lang="en-GB" dirty="0"/>
        </a:p>
      </dgm:t>
    </dgm:pt>
    <dgm:pt modelId="{9D394223-759E-4A56-8840-B999119A6A79}" type="parTrans" cxnId="{D91B4856-D3C3-4BD6-A58C-11BF5B7A65FE}">
      <dgm:prSet/>
      <dgm:spPr/>
      <dgm:t>
        <a:bodyPr/>
        <a:lstStyle/>
        <a:p>
          <a:endParaRPr lang="en-GB"/>
        </a:p>
      </dgm:t>
    </dgm:pt>
    <dgm:pt modelId="{5801F094-6E9F-416C-ABA5-8CF3594F4D2F}" type="sibTrans" cxnId="{D91B4856-D3C3-4BD6-A58C-11BF5B7A65FE}">
      <dgm:prSet/>
      <dgm:spPr/>
      <dgm:t>
        <a:bodyPr/>
        <a:lstStyle/>
        <a:p>
          <a:endParaRPr lang="en-GB"/>
        </a:p>
      </dgm:t>
    </dgm:pt>
    <dgm:pt modelId="{6AA1A291-5E27-4913-8AEE-4F64C3688081}" type="pres">
      <dgm:prSet presAssocID="{919AFC41-B372-4DDE-B0A6-44F85C07C16F}" presName="diagram" presStyleCnt="0">
        <dgm:presLayoutVars>
          <dgm:dir/>
          <dgm:resizeHandles val="exact"/>
        </dgm:presLayoutVars>
      </dgm:prSet>
      <dgm:spPr/>
    </dgm:pt>
    <dgm:pt modelId="{EDFACDB2-F9CD-4CF7-AC47-EB99C3D08761}" type="pres">
      <dgm:prSet presAssocID="{E5863498-4DC4-4BA2-B47B-6CA7D0F88FF4}" presName="node" presStyleLbl="node1" presStyleIdx="0" presStyleCnt="9">
        <dgm:presLayoutVars>
          <dgm:bulletEnabled val="1"/>
        </dgm:presLayoutVars>
      </dgm:prSet>
      <dgm:spPr/>
    </dgm:pt>
    <dgm:pt modelId="{34D90841-5028-40EB-BFE9-5AA29FBF0F2C}" type="pres">
      <dgm:prSet presAssocID="{5801F094-6E9F-416C-ABA5-8CF3594F4D2F}" presName="sibTrans" presStyleCnt="0"/>
      <dgm:spPr/>
    </dgm:pt>
    <dgm:pt modelId="{633668FC-DA09-4CC9-AAD6-DC22012187ED}" type="pres">
      <dgm:prSet presAssocID="{4CCFC647-8872-40BD-8012-2415486C7EA6}" presName="node" presStyleLbl="node1" presStyleIdx="1" presStyleCnt="9">
        <dgm:presLayoutVars>
          <dgm:bulletEnabled val="1"/>
        </dgm:presLayoutVars>
      </dgm:prSet>
      <dgm:spPr/>
    </dgm:pt>
    <dgm:pt modelId="{1085DD11-7D60-4837-A5A7-8B42CC1F0B93}" type="pres">
      <dgm:prSet presAssocID="{3D05A2E3-D547-43BA-B0EB-AFEC6F1A199B}" presName="sibTrans" presStyleCnt="0"/>
      <dgm:spPr/>
    </dgm:pt>
    <dgm:pt modelId="{FD83CD3F-0903-45F0-A2E2-CB35B440BEAF}" type="pres">
      <dgm:prSet presAssocID="{E9CEF04E-DF0B-45C7-9EB9-F676AE972E4C}" presName="node" presStyleLbl="node1" presStyleIdx="2" presStyleCnt="9">
        <dgm:presLayoutVars>
          <dgm:bulletEnabled val="1"/>
        </dgm:presLayoutVars>
      </dgm:prSet>
      <dgm:spPr/>
    </dgm:pt>
    <dgm:pt modelId="{8EA787F3-80A0-404E-A04A-387E84EE6A55}" type="pres">
      <dgm:prSet presAssocID="{5F946C05-866F-45B8-A3D2-A8966F21E0F7}" presName="sibTrans" presStyleCnt="0"/>
      <dgm:spPr/>
    </dgm:pt>
    <dgm:pt modelId="{85D79940-E34C-4F69-9EB6-F1A02109BFA2}" type="pres">
      <dgm:prSet presAssocID="{A340646A-B31D-4C7C-88BA-174E75D7C72B}" presName="node" presStyleLbl="node1" presStyleIdx="3" presStyleCnt="9">
        <dgm:presLayoutVars>
          <dgm:bulletEnabled val="1"/>
        </dgm:presLayoutVars>
      </dgm:prSet>
      <dgm:spPr/>
    </dgm:pt>
    <dgm:pt modelId="{5A0DEFF6-1522-4DDE-B67C-470018BD1A4F}" type="pres">
      <dgm:prSet presAssocID="{EC6415F1-3208-4009-9CEC-179123867261}" presName="sibTrans" presStyleCnt="0"/>
      <dgm:spPr/>
    </dgm:pt>
    <dgm:pt modelId="{909C77D3-ADFD-46B8-A9F2-0176CDD38190}" type="pres">
      <dgm:prSet presAssocID="{37129BDB-D943-44DF-9526-C8B0C6CC4B1C}" presName="node" presStyleLbl="node1" presStyleIdx="4" presStyleCnt="9">
        <dgm:presLayoutVars>
          <dgm:bulletEnabled val="1"/>
        </dgm:presLayoutVars>
      </dgm:prSet>
      <dgm:spPr/>
    </dgm:pt>
    <dgm:pt modelId="{A697F133-D11C-4849-8341-BE8B1A3C7096}" type="pres">
      <dgm:prSet presAssocID="{9D93E7BE-90DE-4D58-9979-39511F78D91D}" presName="sibTrans" presStyleCnt="0"/>
      <dgm:spPr/>
    </dgm:pt>
    <dgm:pt modelId="{311E4BAF-83E8-4827-8DA7-38FBA9ED5F0E}" type="pres">
      <dgm:prSet presAssocID="{2E454061-E614-44E3-9B24-84573E5DA11B}" presName="node" presStyleLbl="node1" presStyleIdx="5" presStyleCnt="9">
        <dgm:presLayoutVars>
          <dgm:bulletEnabled val="1"/>
        </dgm:presLayoutVars>
      </dgm:prSet>
      <dgm:spPr/>
    </dgm:pt>
    <dgm:pt modelId="{846AE88D-16B0-4078-8445-751A842B7ACB}" type="pres">
      <dgm:prSet presAssocID="{65A36018-52DD-4389-B2C4-E0DFDDDF919E}" presName="sibTrans" presStyleCnt="0"/>
      <dgm:spPr/>
    </dgm:pt>
    <dgm:pt modelId="{969CF7EF-F1A0-463A-A4C6-C5C44CAD2661}" type="pres">
      <dgm:prSet presAssocID="{F26DB979-134E-45D7-8788-99E09B7B206D}" presName="node" presStyleLbl="node1" presStyleIdx="6" presStyleCnt="9">
        <dgm:presLayoutVars>
          <dgm:bulletEnabled val="1"/>
        </dgm:presLayoutVars>
      </dgm:prSet>
      <dgm:spPr/>
    </dgm:pt>
    <dgm:pt modelId="{5E844190-BD93-4929-88CB-D0B6696AF790}" type="pres">
      <dgm:prSet presAssocID="{44FFEBB0-62AD-4A79-ADF0-F22A3D103495}" presName="sibTrans" presStyleCnt="0"/>
      <dgm:spPr/>
    </dgm:pt>
    <dgm:pt modelId="{DAE69A6E-159A-4ACB-9466-237920544A8A}" type="pres">
      <dgm:prSet presAssocID="{92343A79-E823-4A7F-B0D4-DDAB317DEF7B}" presName="node" presStyleLbl="node1" presStyleIdx="7" presStyleCnt="9">
        <dgm:presLayoutVars>
          <dgm:bulletEnabled val="1"/>
        </dgm:presLayoutVars>
      </dgm:prSet>
      <dgm:spPr/>
    </dgm:pt>
    <dgm:pt modelId="{0E7F0B46-28DD-42DB-A6F5-E327A26335B5}" type="pres">
      <dgm:prSet presAssocID="{59E014FF-A6BD-4241-B617-9E87AC20973D}" presName="sibTrans" presStyleCnt="0"/>
      <dgm:spPr/>
    </dgm:pt>
    <dgm:pt modelId="{C87ADAD0-0900-46D5-A977-C93591C30B61}" type="pres">
      <dgm:prSet presAssocID="{933208DB-D90B-4159-8280-DAADC83F29E4}" presName="node" presStyleLbl="node1" presStyleIdx="8" presStyleCnt="9">
        <dgm:presLayoutVars>
          <dgm:bulletEnabled val="1"/>
        </dgm:presLayoutVars>
      </dgm:prSet>
      <dgm:spPr/>
    </dgm:pt>
  </dgm:ptLst>
  <dgm:cxnLst>
    <dgm:cxn modelId="{C1566100-5B0D-4255-90D1-5168A1608AD3}" srcId="{919AFC41-B372-4DDE-B0A6-44F85C07C16F}" destId="{E9CEF04E-DF0B-45C7-9EB9-F676AE972E4C}" srcOrd="2" destOrd="0" parTransId="{8FF58A74-CB25-419B-B302-A586307D174A}" sibTransId="{5F946C05-866F-45B8-A3D2-A8966F21E0F7}"/>
    <dgm:cxn modelId="{A175E014-EF16-4688-BA25-9D47BAB3D11E}" srcId="{919AFC41-B372-4DDE-B0A6-44F85C07C16F}" destId="{2E454061-E614-44E3-9B24-84573E5DA11B}" srcOrd="5" destOrd="0" parTransId="{25368E8C-1FF8-44E9-AE20-38A1A5268B86}" sibTransId="{65A36018-52DD-4389-B2C4-E0DFDDDF919E}"/>
    <dgm:cxn modelId="{5BB4801C-9D2D-49C9-94CC-C90B19C91FB4}" type="presOf" srcId="{37129BDB-D943-44DF-9526-C8B0C6CC4B1C}" destId="{909C77D3-ADFD-46B8-A9F2-0176CDD38190}" srcOrd="0" destOrd="0" presId="urn:microsoft.com/office/officeart/2005/8/layout/default"/>
    <dgm:cxn modelId="{93E7795D-B3BB-48B3-92AE-7874970352E6}" type="presOf" srcId="{933208DB-D90B-4159-8280-DAADC83F29E4}" destId="{C87ADAD0-0900-46D5-A977-C93591C30B61}" srcOrd="0" destOrd="0" presId="urn:microsoft.com/office/officeart/2005/8/layout/default"/>
    <dgm:cxn modelId="{F6388864-275A-4325-AA8E-E0A88809810A}" srcId="{919AFC41-B372-4DDE-B0A6-44F85C07C16F}" destId="{92343A79-E823-4A7F-B0D4-DDAB317DEF7B}" srcOrd="7" destOrd="0" parTransId="{4C468058-C513-464C-A0E7-12CB69850EB4}" sibTransId="{59E014FF-A6BD-4241-B617-9E87AC20973D}"/>
    <dgm:cxn modelId="{A992C946-F24C-4DD1-B1DF-7A4B1E394039}" type="presOf" srcId="{919AFC41-B372-4DDE-B0A6-44F85C07C16F}" destId="{6AA1A291-5E27-4913-8AEE-4F64C3688081}" srcOrd="0" destOrd="0" presId="urn:microsoft.com/office/officeart/2005/8/layout/default"/>
    <dgm:cxn modelId="{B909FD6B-3AD0-4091-94C0-3756E9B21EA1}" srcId="{919AFC41-B372-4DDE-B0A6-44F85C07C16F}" destId="{37129BDB-D943-44DF-9526-C8B0C6CC4B1C}" srcOrd="4" destOrd="0" parTransId="{5AD632BD-08EE-4D96-A3C8-6BED697E7FDD}" sibTransId="{9D93E7BE-90DE-4D58-9979-39511F78D91D}"/>
    <dgm:cxn modelId="{A2D8AF4F-3B8F-459D-8714-AF476CB5F6F7}" type="presOf" srcId="{F26DB979-134E-45D7-8788-99E09B7B206D}" destId="{969CF7EF-F1A0-463A-A4C6-C5C44CAD2661}" srcOrd="0" destOrd="0" presId="urn:microsoft.com/office/officeart/2005/8/layout/default"/>
    <dgm:cxn modelId="{F2FEE752-FACD-4495-8D85-03DC2CA6D878}" type="presOf" srcId="{2E454061-E614-44E3-9B24-84573E5DA11B}" destId="{311E4BAF-83E8-4827-8DA7-38FBA9ED5F0E}" srcOrd="0" destOrd="0" presId="urn:microsoft.com/office/officeart/2005/8/layout/default"/>
    <dgm:cxn modelId="{D91B4856-D3C3-4BD6-A58C-11BF5B7A65FE}" srcId="{919AFC41-B372-4DDE-B0A6-44F85C07C16F}" destId="{E5863498-4DC4-4BA2-B47B-6CA7D0F88FF4}" srcOrd="0" destOrd="0" parTransId="{9D394223-759E-4A56-8840-B999119A6A79}" sibTransId="{5801F094-6E9F-416C-ABA5-8CF3594F4D2F}"/>
    <dgm:cxn modelId="{EAFEC857-B062-4913-A724-99A43C641C28}" type="presOf" srcId="{E9CEF04E-DF0B-45C7-9EB9-F676AE972E4C}" destId="{FD83CD3F-0903-45F0-A2E2-CB35B440BEAF}" srcOrd="0" destOrd="0" presId="urn:microsoft.com/office/officeart/2005/8/layout/default"/>
    <dgm:cxn modelId="{27BAC880-86D4-461C-B879-A9AFAA0C265F}" type="presOf" srcId="{E5863498-4DC4-4BA2-B47B-6CA7D0F88FF4}" destId="{EDFACDB2-F9CD-4CF7-AC47-EB99C3D08761}" srcOrd="0" destOrd="0" presId="urn:microsoft.com/office/officeart/2005/8/layout/default"/>
    <dgm:cxn modelId="{29A3D781-E71D-413A-8678-523D28DC2A8D}" srcId="{919AFC41-B372-4DDE-B0A6-44F85C07C16F}" destId="{F26DB979-134E-45D7-8788-99E09B7B206D}" srcOrd="6" destOrd="0" parTransId="{824FE9D9-65FF-4F54-B9FA-42282C269237}" sibTransId="{44FFEBB0-62AD-4A79-ADF0-F22A3D103495}"/>
    <dgm:cxn modelId="{12605889-C9AE-4529-8D62-08E44C9ED3DB}" type="presOf" srcId="{4CCFC647-8872-40BD-8012-2415486C7EA6}" destId="{633668FC-DA09-4CC9-AAD6-DC22012187ED}" srcOrd="0" destOrd="0" presId="urn:microsoft.com/office/officeart/2005/8/layout/default"/>
    <dgm:cxn modelId="{2CEF4E8B-9EC3-4D8B-9FB8-39D7764F5A6C}" srcId="{919AFC41-B372-4DDE-B0A6-44F85C07C16F}" destId="{4CCFC647-8872-40BD-8012-2415486C7EA6}" srcOrd="1" destOrd="0" parTransId="{F605C1C0-31F4-4216-B992-BD34273A3C59}" sibTransId="{3D05A2E3-D547-43BA-B0EB-AFEC6F1A199B}"/>
    <dgm:cxn modelId="{4F8973AB-0B50-456B-A7B3-7DB5476BA67D}" srcId="{919AFC41-B372-4DDE-B0A6-44F85C07C16F}" destId="{A340646A-B31D-4C7C-88BA-174E75D7C72B}" srcOrd="3" destOrd="0" parTransId="{47D8891B-F491-4E9A-A208-9DB18FFDCE2A}" sibTransId="{EC6415F1-3208-4009-9CEC-179123867261}"/>
    <dgm:cxn modelId="{BBF0A4BB-484E-4BA8-93AA-7403686D49CC}" type="presOf" srcId="{A340646A-B31D-4C7C-88BA-174E75D7C72B}" destId="{85D79940-E34C-4F69-9EB6-F1A02109BFA2}" srcOrd="0" destOrd="0" presId="urn:microsoft.com/office/officeart/2005/8/layout/default"/>
    <dgm:cxn modelId="{51EB97C1-3E7C-4D6D-BF89-79E47DDAAA5D}" type="presOf" srcId="{92343A79-E823-4A7F-B0D4-DDAB317DEF7B}" destId="{DAE69A6E-159A-4ACB-9466-237920544A8A}" srcOrd="0" destOrd="0" presId="urn:microsoft.com/office/officeart/2005/8/layout/default"/>
    <dgm:cxn modelId="{5FAF61F5-1336-4B50-8BA8-23D4A5FC70AB}" srcId="{919AFC41-B372-4DDE-B0A6-44F85C07C16F}" destId="{933208DB-D90B-4159-8280-DAADC83F29E4}" srcOrd="8" destOrd="0" parTransId="{89FF7416-901B-4AC2-B047-B34D55B44488}" sibTransId="{0445CEDB-1CBB-4A6E-8954-7FB9851125C4}"/>
    <dgm:cxn modelId="{40E998FE-FBFC-43F7-8D35-E92188618FA0}" type="presParOf" srcId="{6AA1A291-5E27-4913-8AEE-4F64C3688081}" destId="{EDFACDB2-F9CD-4CF7-AC47-EB99C3D08761}" srcOrd="0" destOrd="0" presId="urn:microsoft.com/office/officeart/2005/8/layout/default"/>
    <dgm:cxn modelId="{8169E6C8-AD55-487F-A9A3-0E1098D84A9E}" type="presParOf" srcId="{6AA1A291-5E27-4913-8AEE-4F64C3688081}" destId="{34D90841-5028-40EB-BFE9-5AA29FBF0F2C}" srcOrd="1" destOrd="0" presId="urn:microsoft.com/office/officeart/2005/8/layout/default"/>
    <dgm:cxn modelId="{33E6C796-440F-4838-86F1-85B5043C27C6}" type="presParOf" srcId="{6AA1A291-5E27-4913-8AEE-4F64C3688081}" destId="{633668FC-DA09-4CC9-AAD6-DC22012187ED}" srcOrd="2" destOrd="0" presId="urn:microsoft.com/office/officeart/2005/8/layout/default"/>
    <dgm:cxn modelId="{8BEC6E4D-9230-4278-B498-DD7F9E02119B}" type="presParOf" srcId="{6AA1A291-5E27-4913-8AEE-4F64C3688081}" destId="{1085DD11-7D60-4837-A5A7-8B42CC1F0B93}" srcOrd="3" destOrd="0" presId="urn:microsoft.com/office/officeart/2005/8/layout/default"/>
    <dgm:cxn modelId="{756CE573-2DA9-4E01-B300-BCF855327393}" type="presParOf" srcId="{6AA1A291-5E27-4913-8AEE-4F64C3688081}" destId="{FD83CD3F-0903-45F0-A2E2-CB35B440BEAF}" srcOrd="4" destOrd="0" presId="urn:microsoft.com/office/officeart/2005/8/layout/default"/>
    <dgm:cxn modelId="{AA15802C-FBD6-467C-BF87-91B2A60087F6}" type="presParOf" srcId="{6AA1A291-5E27-4913-8AEE-4F64C3688081}" destId="{8EA787F3-80A0-404E-A04A-387E84EE6A55}" srcOrd="5" destOrd="0" presId="urn:microsoft.com/office/officeart/2005/8/layout/default"/>
    <dgm:cxn modelId="{40DCE962-3D58-4DD2-8BFF-127A6B6CB558}" type="presParOf" srcId="{6AA1A291-5E27-4913-8AEE-4F64C3688081}" destId="{85D79940-E34C-4F69-9EB6-F1A02109BFA2}" srcOrd="6" destOrd="0" presId="urn:microsoft.com/office/officeart/2005/8/layout/default"/>
    <dgm:cxn modelId="{5410CCA2-B26A-41D9-BB2D-54472DD7F41C}" type="presParOf" srcId="{6AA1A291-5E27-4913-8AEE-4F64C3688081}" destId="{5A0DEFF6-1522-4DDE-B67C-470018BD1A4F}" srcOrd="7" destOrd="0" presId="urn:microsoft.com/office/officeart/2005/8/layout/default"/>
    <dgm:cxn modelId="{DE983DB1-F741-4ADC-8A38-DE85CB070601}" type="presParOf" srcId="{6AA1A291-5E27-4913-8AEE-4F64C3688081}" destId="{909C77D3-ADFD-46B8-A9F2-0176CDD38190}" srcOrd="8" destOrd="0" presId="urn:microsoft.com/office/officeart/2005/8/layout/default"/>
    <dgm:cxn modelId="{C183D5DE-D8B6-4E37-99C9-7E2040B284B6}" type="presParOf" srcId="{6AA1A291-5E27-4913-8AEE-4F64C3688081}" destId="{A697F133-D11C-4849-8341-BE8B1A3C7096}" srcOrd="9" destOrd="0" presId="urn:microsoft.com/office/officeart/2005/8/layout/default"/>
    <dgm:cxn modelId="{752B1A18-4C04-44D6-9A32-BE7F52D4972C}" type="presParOf" srcId="{6AA1A291-5E27-4913-8AEE-4F64C3688081}" destId="{311E4BAF-83E8-4827-8DA7-38FBA9ED5F0E}" srcOrd="10" destOrd="0" presId="urn:microsoft.com/office/officeart/2005/8/layout/default"/>
    <dgm:cxn modelId="{886470BC-7C13-4DE0-8D65-806C87B683E3}" type="presParOf" srcId="{6AA1A291-5E27-4913-8AEE-4F64C3688081}" destId="{846AE88D-16B0-4078-8445-751A842B7ACB}" srcOrd="11" destOrd="0" presId="urn:microsoft.com/office/officeart/2005/8/layout/default"/>
    <dgm:cxn modelId="{74166D46-3A2C-42EA-BAF5-EB5ED8604B28}" type="presParOf" srcId="{6AA1A291-5E27-4913-8AEE-4F64C3688081}" destId="{969CF7EF-F1A0-463A-A4C6-C5C44CAD2661}" srcOrd="12" destOrd="0" presId="urn:microsoft.com/office/officeart/2005/8/layout/default"/>
    <dgm:cxn modelId="{7CCE8F0F-F0CF-4D37-B869-CD1243C053FE}" type="presParOf" srcId="{6AA1A291-5E27-4913-8AEE-4F64C3688081}" destId="{5E844190-BD93-4929-88CB-D0B6696AF790}" srcOrd="13" destOrd="0" presId="urn:microsoft.com/office/officeart/2005/8/layout/default"/>
    <dgm:cxn modelId="{70A4D4D9-C6FE-42DE-9289-4F8AAE2281EC}" type="presParOf" srcId="{6AA1A291-5E27-4913-8AEE-4F64C3688081}" destId="{DAE69A6E-159A-4ACB-9466-237920544A8A}" srcOrd="14" destOrd="0" presId="urn:microsoft.com/office/officeart/2005/8/layout/default"/>
    <dgm:cxn modelId="{58084764-CBD4-4EFC-AA01-3EDC81CB5602}" type="presParOf" srcId="{6AA1A291-5E27-4913-8AEE-4F64C3688081}" destId="{0E7F0B46-28DD-42DB-A6F5-E327A26335B5}" srcOrd="15" destOrd="0" presId="urn:microsoft.com/office/officeart/2005/8/layout/default"/>
    <dgm:cxn modelId="{02F8DEA1-ECC5-486D-B74B-DE805646947E}" type="presParOf" srcId="{6AA1A291-5E27-4913-8AEE-4F64C3688081}" destId="{C87ADAD0-0900-46D5-A977-C93591C30B61}"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BDE6E-8A36-4D96-B5AA-0A2458E203F2}">
      <dsp:nvSpPr>
        <dsp:cNvPr id="0" name=""/>
        <dsp:cNvSpPr/>
      </dsp:nvSpPr>
      <dsp:spPr>
        <a:xfrm>
          <a:off x="2204109" y="862358"/>
          <a:ext cx="475414" cy="91440"/>
        </a:xfrm>
        <a:custGeom>
          <a:avLst/>
          <a:gdLst/>
          <a:ahLst/>
          <a:cxnLst/>
          <a:rect l="0" t="0" r="0" b="0"/>
          <a:pathLst>
            <a:path>
              <a:moveTo>
                <a:pt x="0" y="45720"/>
              </a:moveTo>
              <a:lnTo>
                <a:pt x="47541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429166" y="905548"/>
        <a:ext cx="25300" cy="5060"/>
      </dsp:txXfrm>
    </dsp:sp>
    <dsp:sp modelId="{C3679308-2BE7-4288-9687-2FBF0A3DEAEA}">
      <dsp:nvSpPr>
        <dsp:cNvPr id="0" name=""/>
        <dsp:cNvSpPr/>
      </dsp:nvSpPr>
      <dsp:spPr>
        <a:xfrm>
          <a:off x="5844" y="248058"/>
          <a:ext cx="2200064" cy="132003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Mouth care assessment                                with 24 hours</a:t>
          </a:r>
        </a:p>
      </dsp:txBody>
      <dsp:txXfrm>
        <a:off x="5844" y="248058"/>
        <a:ext cx="2200064" cy="1320038"/>
      </dsp:txXfrm>
    </dsp:sp>
    <dsp:sp modelId="{24543198-43F6-40BE-915E-053BC17991B7}">
      <dsp:nvSpPr>
        <dsp:cNvPr id="0" name=""/>
        <dsp:cNvSpPr/>
      </dsp:nvSpPr>
      <dsp:spPr>
        <a:xfrm>
          <a:off x="4910188" y="862358"/>
          <a:ext cx="475414" cy="91440"/>
        </a:xfrm>
        <a:custGeom>
          <a:avLst/>
          <a:gdLst/>
          <a:ahLst/>
          <a:cxnLst/>
          <a:rect l="0" t="0" r="0" b="0"/>
          <a:pathLst>
            <a:path>
              <a:moveTo>
                <a:pt x="0" y="45720"/>
              </a:moveTo>
              <a:lnTo>
                <a:pt x="475414"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35245" y="905548"/>
        <a:ext cx="25300" cy="5060"/>
      </dsp:txXfrm>
    </dsp:sp>
    <dsp:sp modelId="{3760DBA3-90EB-4823-BB59-E8F124C055E9}">
      <dsp:nvSpPr>
        <dsp:cNvPr id="0" name=""/>
        <dsp:cNvSpPr/>
      </dsp:nvSpPr>
      <dsp:spPr>
        <a:xfrm>
          <a:off x="2711924" y="248058"/>
          <a:ext cx="2200064" cy="132003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Record personal mouth care plan </a:t>
          </a:r>
        </a:p>
      </dsp:txBody>
      <dsp:txXfrm>
        <a:off x="2711924" y="248058"/>
        <a:ext cx="2200064" cy="1320038"/>
      </dsp:txXfrm>
    </dsp:sp>
    <dsp:sp modelId="{CE8092B5-1F8D-44B6-9422-C98C26276B26}">
      <dsp:nvSpPr>
        <dsp:cNvPr id="0" name=""/>
        <dsp:cNvSpPr/>
      </dsp:nvSpPr>
      <dsp:spPr>
        <a:xfrm>
          <a:off x="1105876" y="1566297"/>
          <a:ext cx="5412159" cy="475414"/>
        </a:xfrm>
        <a:custGeom>
          <a:avLst/>
          <a:gdLst/>
          <a:ahLst/>
          <a:cxnLst/>
          <a:rect l="0" t="0" r="0" b="0"/>
          <a:pathLst>
            <a:path>
              <a:moveTo>
                <a:pt x="5412159" y="0"/>
              </a:moveTo>
              <a:lnTo>
                <a:pt x="5412159" y="254807"/>
              </a:lnTo>
              <a:lnTo>
                <a:pt x="0" y="254807"/>
              </a:lnTo>
              <a:lnTo>
                <a:pt x="0" y="475414"/>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76062" y="1801474"/>
        <a:ext cx="271788" cy="5060"/>
      </dsp:txXfrm>
    </dsp:sp>
    <dsp:sp modelId="{26343AEA-B6B8-4B1E-8821-E2B39618AE32}">
      <dsp:nvSpPr>
        <dsp:cNvPr id="0" name=""/>
        <dsp:cNvSpPr/>
      </dsp:nvSpPr>
      <dsp:spPr>
        <a:xfrm>
          <a:off x="5418003" y="248058"/>
          <a:ext cx="2200064" cy="1320038"/>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Review &amp; record every 3/12 months or when care changes</a:t>
          </a:r>
          <a:endParaRPr lang="en-GB" sz="1800" kern="1200" dirty="0"/>
        </a:p>
      </dsp:txBody>
      <dsp:txXfrm>
        <a:off x="5418003" y="248058"/>
        <a:ext cx="2200064" cy="1320038"/>
      </dsp:txXfrm>
    </dsp:sp>
    <dsp:sp modelId="{32974663-D88C-44DA-9D2A-66BC92CE6E50}">
      <dsp:nvSpPr>
        <dsp:cNvPr id="0" name=""/>
        <dsp:cNvSpPr/>
      </dsp:nvSpPr>
      <dsp:spPr>
        <a:xfrm>
          <a:off x="2204109" y="2688411"/>
          <a:ext cx="475414" cy="91440"/>
        </a:xfrm>
        <a:custGeom>
          <a:avLst/>
          <a:gdLst/>
          <a:ahLst/>
          <a:cxnLst/>
          <a:rect l="0" t="0" r="0" b="0"/>
          <a:pathLst>
            <a:path>
              <a:moveTo>
                <a:pt x="0" y="45720"/>
              </a:moveTo>
              <a:lnTo>
                <a:pt x="475414"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429166" y="2731601"/>
        <a:ext cx="25300" cy="5060"/>
      </dsp:txXfrm>
    </dsp:sp>
    <dsp:sp modelId="{F5548651-CC8E-4D15-AB5B-BE754C78BBE3}">
      <dsp:nvSpPr>
        <dsp:cNvPr id="0" name=""/>
        <dsp:cNvSpPr/>
      </dsp:nvSpPr>
      <dsp:spPr>
        <a:xfrm>
          <a:off x="5844" y="2074112"/>
          <a:ext cx="2200064" cy="1320038"/>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Offer denture marking for denture wearers </a:t>
          </a:r>
          <a:endParaRPr lang="en-GB" sz="1800" kern="1200" dirty="0"/>
        </a:p>
      </dsp:txBody>
      <dsp:txXfrm>
        <a:off x="5844" y="2074112"/>
        <a:ext cx="2200064" cy="1320038"/>
      </dsp:txXfrm>
    </dsp:sp>
    <dsp:sp modelId="{0F90B450-C92D-48F9-A801-1A36530E3A6D}">
      <dsp:nvSpPr>
        <dsp:cNvPr id="0" name=""/>
        <dsp:cNvSpPr/>
      </dsp:nvSpPr>
      <dsp:spPr>
        <a:xfrm>
          <a:off x="2711924" y="2074112"/>
          <a:ext cx="2200064" cy="1320038"/>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Access to regular                   dental care </a:t>
          </a:r>
          <a:endParaRPr lang="en-GB" sz="1800" kern="1200" dirty="0"/>
        </a:p>
      </dsp:txBody>
      <dsp:txXfrm>
        <a:off x="2711924" y="2074112"/>
        <a:ext cx="2200064" cy="1320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77E57-E573-4423-86A5-5BCED88D7B22}">
      <dsp:nvSpPr>
        <dsp:cNvPr id="0" name=""/>
        <dsp:cNvSpPr/>
      </dsp:nvSpPr>
      <dsp:spPr>
        <a:xfrm>
          <a:off x="2969129" y="558421"/>
          <a:ext cx="431044" cy="91440"/>
        </a:xfrm>
        <a:custGeom>
          <a:avLst/>
          <a:gdLst/>
          <a:ahLst/>
          <a:cxnLst/>
          <a:rect l="0" t="0" r="0" b="0"/>
          <a:pathLst>
            <a:path>
              <a:moveTo>
                <a:pt x="0" y="45720"/>
              </a:moveTo>
              <a:lnTo>
                <a:pt x="232622" y="45720"/>
              </a:lnTo>
              <a:lnTo>
                <a:pt x="232622" y="46951"/>
              </a:lnTo>
              <a:lnTo>
                <a:pt x="431044" y="46951"/>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3111" y="601825"/>
        <a:ext cx="23082" cy="4631"/>
      </dsp:txXfrm>
    </dsp:sp>
    <dsp:sp modelId="{2052CACE-85BB-47E2-8BA9-B756CE446643}">
      <dsp:nvSpPr>
        <dsp:cNvPr id="0" name=""/>
        <dsp:cNvSpPr/>
      </dsp:nvSpPr>
      <dsp:spPr>
        <a:xfrm>
          <a:off x="957123" y="0"/>
          <a:ext cx="2013806" cy="120828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Individual care plan</a:t>
          </a:r>
        </a:p>
      </dsp:txBody>
      <dsp:txXfrm>
        <a:off x="957123" y="0"/>
        <a:ext cx="2013806" cy="1208283"/>
      </dsp:txXfrm>
    </dsp:sp>
    <dsp:sp modelId="{81209659-D009-40A9-9EAD-B7E9153C23BF}">
      <dsp:nvSpPr>
        <dsp:cNvPr id="0" name=""/>
        <dsp:cNvSpPr/>
      </dsp:nvSpPr>
      <dsp:spPr>
        <a:xfrm>
          <a:off x="5444581" y="559652"/>
          <a:ext cx="432575" cy="91440"/>
        </a:xfrm>
        <a:custGeom>
          <a:avLst/>
          <a:gdLst/>
          <a:ahLst/>
          <a:cxnLst/>
          <a:rect l="0" t="0" r="0" b="0"/>
          <a:pathLst>
            <a:path>
              <a:moveTo>
                <a:pt x="0" y="45720"/>
              </a:moveTo>
              <a:lnTo>
                <a:pt x="43257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49289" y="603056"/>
        <a:ext cx="23158" cy="4631"/>
      </dsp:txXfrm>
    </dsp:sp>
    <dsp:sp modelId="{C3FD3B03-D7E9-44D8-9E46-96E453B697F4}">
      <dsp:nvSpPr>
        <dsp:cNvPr id="0" name=""/>
        <dsp:cNvSpPr/>
      </dsp:nvSpPr>
      <dsp:spPr>
        <a:xfrm>
          <a:off x="3432574" y="1231"/>
          <a:ext cx="2013806" cy="120828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Environment</a:t>
          </a:r>
        </a:p>
      </dsp:txBody>
      <dsp:txXfrm>
        <a:off x="3432574" y="1231"/>
        <a:ext cx="2013806" cy="1208283"/>
      </dsp:txXfrm>
    </dsp:sp>
    <dsp:sp modelId="{16D965FE-5A60-41C8-B72D-4358D574A3E4}">
      <dsp:nvSpPr>
        <dsp:cNvPr id="0" name=""/>
        <dsp:cNvSpPr/>
      </dsp:nvSpPr>
      <dsp:spPr>
        <a:xfrm>
          <a:off x="1962496" y="1207714"/>
          <a:ext cx="4953963" cy="432575"/>
        </a:xfrm>
        <a:custGeom>
          <a:avLst/>
          <a:gdLst/>
          <a:ahLst/>
          <a:cxnLst/>
          <a:rect l="0" t="0" r="0" b="0"/>
          <a:pathLst>
            <a:path>
              <a:moveTo>
                <a:pt x="4953963" y="0"/>
              </a:moveTo>
              <a:lnTo>
                <a:pt x="4953963" y="233387"/>
              </a:lnTo>
              <a:lnTo>
                <a:pt x="0" y="233387"/>
              </a:lnTo>
              <a:lnTo>
                <a:pt x="0" y="432575"/>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5088" y="1421686"/>
        <a:ext cx="248778" cy="4631"/>
      </dsp:txXfrm>
    </dsp:sp>
    <dsp:sp modelId="{FB3DD1AE-1BB0-4426-9DD9-7303870161B6}">
      <dsp:nvSpPr>
        <dsp:cNvPr id="0" name=""/>
        <dsp:cNvSpPr/>
      </dsp:nvSpPr>
      <dsp:spPr>
        <a:xfrm>
          <a:off x="5909556" y="1231"/>
          <a:ext cx="2013806" cy="120828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Short                  bursts</a:t>
          </a:r>
        </a:p>
      </dsp:txBody>
      <dsp:txXfrm>
        <a:off x="5909556" y="1231"/>
        <a:ext cx="2013806" cy="1208283"/>
      </dsp:txXfrm>
    </dsp:sp>
    <dsp:sp modelId="{2682E36F-F1B6-4ABD-9637-CB0091F4B53C}">
      <dsp:nvSpPr>
        <dsp:cNvPr id="0" name=""/>
        <dsp:cNvSpPr/>
      </dsp:nvSpPr>
      <dsp:spPr>
        <a:xfrm>
          <a:off x="2967599" y="2231112"/>
          <a:ext cx="432575" cy="91440"/>
        </a:xfrm>
        <a:custGeom>
          <a:avLst/>
          <a:gdLst/>
          <a:ahLst/>
          <a:cxnLst/>
          <a:rect l="0" t="0" r="0" b="0"/>
          <a:pathLst>
            <a:path>
              <a:moveTo>
                <a:pt x="0" y="45720"/>
              </a:moveTo>
              <a:lnTo>
                <a:pt x="43257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2307" y="2274516"/>
        <a:ext cx="23158" cy="4631"/>
      </dsp:txXfrm>
    </dsp:sp>
    <dsp:sp modelId="{CCAEAFC4-FD46-48DF-836E-DEA86414CC93}">
      <dsp:nvSpPr>
        <dsp:cNvPr id="0" name=""/>
        <dsp:cNvSpPr/>
      </dsp:nvSpPr>
      <dsp:spPr>
        <a:xfrm>
          <a:off x="955593" y="1672690"/>
          <a:ext cx="2013806" cy="1208283"/>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Keep                 trying</a:t>
          </a:r>
        </a:p>
      </dsp:txBody>
      <dsp:txXfrm>
        <a:off x="955593" y="1672690"/>
        <a:ext cx="2013806" cy="1208283"/>
      </dsp:txXfrm>
    </dsp:sp>
    <dsp:sp modelId="{14528FEB-D77B-4085-A598-E3992C3C74F2}">
      <dsp:nvSpPr>
        <dsp:cNvPr id="0" name=""/>
        <dsp:cNvSpPr/>
      </dsp:nvSpPr>
      <dsp:spPr>
        <a:xfrm>
          <a:off x="5444581" y="2231112"/>
          <a:ext cx="432575" cy="91440"/>
        </a:xfrm>
        <a:custGeom>
          <a:avLst/>
          <a:gdLst/>
          <a:ahLst/>
          <a:cxnLst/>
          <a:rect l="0" t="0" r="0" b="0"/>
          <a:pathLst>
            <a:path>
              <a:moveTo>
                <a:pt x="0" y="45720"/>
              </a:moveTo>
              <a:lnTo>
                <a:pt x="432575"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49289" y="2274516"/>
        <a:ext cx="23158" cy="4631"/>
      </dsp:txXfrm>
    </dsp:sp>
    <dsp:sp modelId="{FFF06734-C070-4F60-8C0A-39378F3D781B}">
      <dsp:nvSpPr>
        <dsp:cNvPr id="0" name=""/>
        <dsp:cNvSpPr/>
      </dsp:nvSpPr>
      <dsp:spPr>
        <a:xfrm>
          <a:off x="3432574" y="1672690"/>
          <a:ext cx="2013806" cy="1208283"/>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0" kern="1200" dirty="0"/>
            <a:t>Approachable</a:t>
          </a:r>
        </a:p>
      </dsp:txBody>
      <dsp:txXfrm>
        <a:off x="3432574" y="1672690"/>
        <a:ext cx="2013806" cy="1208283"/>
      </dsp:txXfrm>
    </dsp:sp>
    <dsp:sp modelId="{48855CA2-D45F-47BC-BCC9-3A0F518E43C5}">
      <dsp:nvSpPr>
        <dsp:cNvPr id="0" name=""/>
        <dsp:cNvSpPr/>
      </dsp:nvSpPr>
      <dsp:spPr>
        <a:xfrm>
          <a:off x="1962496" y="2879173"/>
          <a:ext cx="4953963" cy="432575"/>
        </a:xfrm>
        <a:custGeom>
          <a:avLst/>
          <a:gdLst/>
          <a:ahLst/>
          <a:cxnLst/>
          <a:rect l="0" t="0" r="0" b="0"/>
          <a:pathLst>
            <a:path>
              <a:moveTo>
                <a:pt x="4953963" y="0"/>
              </a:moveTo>
              <a:lnTo>
                <a:pt x="4953963" y="233387"/>
              </a:lnTo>
              <a:lnTo>
                <a:pt x="0" y="233387"/>
              </a:lnTo>
              <a:lnTo>
                <a:pt x="0" y="432575"/>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5088" y="3093145"/>
        <a:ext cx="248778" cy="4631"/>
      </dsp:txXfrm>
    </dsp:sp>
    <dsp:sp modelId="{5F62B737-E341-4EC4-98D1-D2E8F423CCFD}">
      <dsp:nvSpPr>
        <dsp:cNvPr id="0" name=""/>
        <dsp:cNvSpPr/>
      </dsp:nvSpPr>
      <dsp:spPr>
        <a:xfrm>
          <a:off x="5909556" y="1672690"/>
          <a:ext cx="2013806" cy="120828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Desensitising</a:t>
          </a:r>
        </a:p>
      </dsp:txBody>
      <dsp:txXfrm>
        <a:off x="5909556" y="1672690"/>
        <a:ext cx="2013806" cy="1208283"/>
      </dsp:txXfrm>
    </dsp:sp>
    <dsp:sp modelId="{76A6BCB8-C2EA-4AFA-B324-0A6F5D192764}">
      <dsp:nvSpPr>
        <dsp:cNvPr id="0" name=""/>
        <dsp:cNvSpPr/>
      </dsp:nvSpPr>
      <dsp:spPr>
        <a:xfrm>
          <a:off x="955593" y="3344149"/>
          <a:ext cx="2013806" cy="120828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Document care</a:t>
          </a:r>
        </a:p>
      </dsp:txBody>
      <dsp:txXfrm>
        <a:off x="955593" y="3344149"/>
        <a:ext cx="2013806" cy="12082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ACDB2-F9CD-4CF7-AC47-EB99C3D08761}">
      <dsp:nvSpPr>
        <dsp:cNvPr id="0" name=""/>
        <dsp:cNvSpPr/>
      </dsp:nvSpPr>
      <dsp:spPr>
        <a:xfrm>
          <a:off x="463826" y="2760"/>
          <a:ext cx="2029239" cy="121754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Dementia, growing health issue</a:t>
          </a:r>
          <a:endParaRPr lang="en-GB" sz="2100" kern="1200" dirty="0"/>
        </a:p>
      </dsp:txBody>
      <dsp:txXfrm>
        <a:off x="463826" y="2760"/>
        <a:ext cx="2029239" cy="1217543"/>
      </dsp:txXfrm>
    </dsp:sp>
    <dsp:sp modelId="{633668FC-DA09-4CC9-AAD6-DC22012187ED}">
      <dsp:nvSpPr>
        <dsp:cNvPr id="0" name=""/>
        <dsp:cNvSpPr/>
      </dsp:nvSpPr>
      <dsp:spPr>
        <a:xfrm>
          <a:off x="2695988" y="2760"/>
          <a:ext cx="2029239" cy="1217543"/>
        </a:xfrm>
        <a:prstGeom prst="rect">
          <a:avLst/>
        </a:prstGeom>
        <a:solidFill>
          <a:schemeClr val="accent4">
            <a:hueOff val="-558096"/>
            <a:satOff val="3362"/>
            <a:lumOff val="27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Essential mouth care for wellbeing </a:t>
          </a:r>
          <a:endParaRPr lang="en-GB" sz="2100" kern="1200" dirty="0"/>
        </a:p>
      </dsp:txBody>
      <dsp:txXfrm>
        <a:off x="2695988" y="2760"/>
        <a:ext cx="2029239" cy="1217543"/>
      </dsp:txXfrm>
    </dsp:sp>
    <dsp:sp modelId="{FD83CD3F-0903-45F0-A2E2-CB35B440BEAF}">
      <dsp:nvSpPr>
        <dsp:cNvPr id="0" name=""/>
        <dsp:cNvSpPr/>
      </dsp:nvSpPr>
      <dsp:spPr>
        <a:xfrm>
          <a:off x="4928151" y="2760"/>
          <a:ext cx="2029239" cy="1217543"/>
        </a:xfrm>
        <a:prstGeom prst="rect">
          <a:avLst/>
        </a:prstGeom>
        <a:solidFill>
          <a:schemeClr val="accent4">
            <a:hueOff val="-1116192"/>
            <a:satOff val="6725"/>
            <a:lumOff val="53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Facilitate      access to                dental care</a:t>
          </a:r>
          <a:endParaRPr lang="en-GB" sz="2100" kern="1200" dirty="0"/>
        </a:p>
      </dsp:txBody>
      <dsp:txXfrm>
        <a:off x="4928151" y="2760"/>
        <a:ext cx="2029239" cy="1217543"/>
      </dsp:txXfrm>
    </dsp:sp>
    <dsp:sp modelId="{85D79940-E34C-4F69-9EB6-F1A02109BFA2}">
      <dsp:nvSpPr>
        <dsp:cNvPr id="0" name=""/>
        <dsp:cNvSpPr/>
      </dsp:nvSpPr>
      <dsp:spPr>
        <a:xfrm>
          <a:off x="463826" y="1423228"/>
          <a:ext cx="2029239" cy="1217543"/>
        </a:xfrm>
        <a:prstGeom prst="rect">
          <a:avLst/>
        </a:prstGeom>
        <a:solidFill>
          <a:schemeClr val="accent4">
            <a:hueOff val="-1674289"/>
            <a:satOff val="10087"/>
            <a:lumOff val="80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Mental Capacity Act 2005</a:t>
          </a:r>
          <a:endParaRPr lang="en-GB" sz="2100" kern="1200" dirty="0"/>
        </a:p>
      </dsp:txBody>
      <dsp:txXfrm>
        <a:off x="463826" y="1423228"/>
        <a:ext cx="2029239" cy="1217543"/>
      </dsp:txXfrm>
    </dsp:sp>
    <dsp:sp modelId="{909C77D3-ADFD-46B8-A9F2-0176CDD38190}">
      <dsp:nvSpPr>
        <dsp:cNvPr id="0" name=""/>
        <dsp:cNvSpPr/>
      </dsp:nvSpPr>
      <dsp:spPr>
        <a:xfrm>
          <a:off x="2695988" y="1423228"/>
          <a:ext cx="2029239" cy="1217543"/>
        </a:xfrm>
        <a:prstGeom prst="rect">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Extra time                         &amp; care</a:t>
          </a:r>
          <a:endParaRPr lang="en-GB" sz="2100" kern="1200" dirty="0"/>
        </a:p>
      </dsp:txBody>
      <dsp:txXfrm>
        <a:off x="2695988" y="1423228"/>
        <a:ext cx="2029239" cy="1217543"/>
      </dsp:txXfrm>
    </dsp:sp>
    <dsp:sp modelId="{311E4BAF-83E8-4827-8DA7-38FBA9ED5F0E}">
      <dsp:nvSpPr>
        <dsp:cNvPr id="0" name=""/>
        <dsp:cNvSpPr/>
      </dsp:nvSpPr>
      <dsp:spPr>
        <a:xfrm>
          <a:off x="4928151" y="1423228"/>
          <a:ext cx="2029239" cy="1217543"/>
        </a:xfrm>
        <a:prstGeom prst="rect">
          <a:avLst/>
        </a:prstGeom>
        <a:solidFill>
          <a:schemeClr val="accent4">
            <a:hueOff val="-2790481"/>
            <a:satOff val="16812"/>
            <a:lumOff val="134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Best interest decision</a:t>
          </a:r>
          <a:endParaRPr lang="en-GB" sz="2100" kern="1200" dirty="0"/>
        </a:p>
      </dsp:txBody>
      <dsp:txXfrm>
        <a:off x="4928151" y="1423228"/>
        <a:ext cx="2029239" cy="1217543"/>
      </dsp:txXfrm>
    </dsp:sp>
    <dsp:sp modelId="{969CF7EF-F1A0-463A-A4C6-C5C44CAD2661}">
      <dsp:nvSpPr>
        <dsp:cNvPr id="0" name=""/>
        <dsp:cNvSpPr/>
      </dsp:nvSpPr>
      <dsp:spPr>
        <a:xfrm>
          <a:off x="463826" y="2843695"/>
          <a:ext cx="2029239" cy="1217543"/>
        </a:xfrm>
        <a:prstGeom prst="rect">
          <a:avLst/>
        </a:prstGeom>
        <a:solidFill>
          <a:schemeClr val="accent4">
            <a:hueOff val="-3348577"/>
            <a:satOff val="20174"/>
            <a:lumOff val="16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Individual                   care plan within 24 hours</a:t>
          </a:r>
          <a:endParaRPr lang="en-GB" sz="2100" kern="1200" dirty="0"/>
        </a:p>
      </dsp:txBody>
      <dsp:txXfrm>
        <a:off x="463826" y="2843695"/>
        <a:ext cx="2029239" cy="1217543"/>
      </dsp:txXfrm>
    </dsp:sp>
    <dsp:sp modelId="{DAE69A6E-159A-4ACB-9466-237920544A8A}">
      <dsp:nvSpPr>
        <dsp:cNvPr id="0" name=""/>
        <dsp:cNvSpPr/>
      </dsp:nvSpPr>
      <dsp:spPr>
        <a:xfrm>
          <a:off x="2695988" y="2843695"/>
          <a:ext cx="2029239" cy="1217543"/>
        </a:xfrm>
        <a:prstGeom prst="rect">
          <a:avLst/>
        </a:prstGeom>
        <a:solidFill>
          <a:schemeClr val="accent4">
            <a:hueOff val="-3906673"/>
            <a:satOff val="23537"/>
            <a:lumOff val="188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Review every 3 months or sooner if needed</a:t>
          </a:r>
          <a:endParaRPr lang="en-GB" sz="2100" kern="1200" dirty="0"/>
        </a:p>
      </dsp:txBody>
      <dsp:txXfrm>
        <a:off x="2695988" y="2843695"/>
        <a:ext cx="2029239" cy="1217543"/>
      </dsp:txXfrm>
    </dsp:sp>
    <dsp:sp modelId="{C87ADAD0-0900-46D5-A977-C93591C30B61}">
      <dsp:nvSpPr>
        <dsp:cNvPr id="0" name=""/>
        <dsp:cNvSpPr/>
      </dsp:nvSpPr>
      <dsp:spPr>
        <a:xfrm>
          <a:off x="4928151" y="2843695"/>
          <a:ext cx="2029239" cy="1217543"/>
        </a:xfrm>
        <a:prstGeom prst="rect">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Denture  marking</a:t>
          </a:r>
          <a:endParaRPr lang="en-GB" sz="2100" kern="1200" dirty="0"/>
        </a:p>
      </dsp:txBody>
      <dsp:txXfrm>
        <a:off x="4928151" y="2843695"/>
        <a:ext cx="2029239" cy="121754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0BED6-CB2E-4B5B-B138-7BB41A8C390E}" type="datetimeFigureOut">
              <a:rPr lang="en-GB" smtClean="0"/>
              <a:t>09/02/2024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54DFE-24C8-4007-8254-F0349DE17172}" type="slidenum">
              <a:rPr lang="en-GB" smtClean="0"/>
              <a:t>‹#›</a:t>
            </a:fld>
            <a:endParaRPr lang="en-GB"/>
          </a:p>
        </p:txBody>
      </p:sp>
    </p:spTree>
    <p:extLst>
      <p:ext uri="{BB962C8B-B14F-4D97-AF65-F5344CB8AC3E}">
        <p14:creationId xmlns:p14="http://schemas.microsoft.com/office/powerpoint/2010/main" val="345091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section 5 of the e-learning package Mouth Care Matters in the Community. –  </a:t>
            </a:r>
            <a:r>
              <a:rPr lang="en-US" b="1" dirty="0">
                <a:solidFill>
                  <a:schemeClr val="accent4"/>
                </a:solidFill>
              </a:rPr>
              <a:t>Mouth care for people who are care-resistive or living with dementia</a:t>
            </a:r>
            <a:r>
              <a:rPr lang="en-US" dirty="0"/>
              <a: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section we will cover why mouth care is essential for people with living dementia, the importance of consent and good communication and how to identify if someone with reduced capacity is suffering with mouth problems</a:t>
            </a:r>
            <a:r>
              <a:rPr lang="en-US" sz="1200" dirty="0"/>
              <a:t>.</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a:t>
            </a:fld>
            <a:endParaRPr lang="en-GB"/>
          </a:p>
        </p:txBody>
      </p:sp>
    </p:spTree>
    <p:extLst>
      <p:ext uri="{BB962C8B-B14F-4D97-AF65-F5344CB8AC3E}">
        <p14:creationId xmlns:p14="http://schemas.microsoft.com/office/powerpoint/2010/main" val="19908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care establishments must be committed to an environment that promotes equality and embraces diversity in its performance as a service provider and adhere to legal requirements in relation to the Equality Act 2010 and associated protected characteristics.  </a:t>
            </a:r>
          </a:p>
          <a:p>
            <a:r>
              <a:rPr lang="en-US" dirty="0"/>
              <a:t>The care provider should attempt to make any reasonable adjustments to accommodate any individual with equality and diversity requirements.</a:t>
            </a:r>
          </a:p>
          <a:p>
            <a:r>
              <a:rPr lang="en-US" dirty="0"/>
              <a:t>For example: health, accessibility of appointments, providing translation or arranging interpreters and providing appropriate dental or medical products that don’t contain anything prohibited due to religious beliefs or lifestyle. </a:t>
            </a:r>
            <a:endParaRPr lang="en-GB" dirty="0"/>
          </a:p>
        </p:txBody>
      </p:sp>
      <p:sp>
        <p:nvSpPr>
          <p:cNvPr id="4" name="Slide Number Placeholder 3"/>
          <p:cNvSpPr>
            <a:spLocks noGrp="1"/>
          </p:cNvSpPr>
          <p:nvPr>
            <p:ph type="sldNum" sz="quarter" idx="10"/>
          </p:nvPr>
        </p:nvSpPr>
        <p:spPr/>
        <p:txBody>
          <a:bodyPr/>
          <a:lstStyle/>
          <a:p>
            <a:fld id="{88554DFE-24C8-4007-8254-F0349DE17172}" type="slidenum">
              <a:rPr lang="en-GB" smtClean="0"/>
              <a:t>10</a:t>
            </a:fld>
            <a:endParaRPr lang="en-GB"/>
          </a:p>
        </p:txBody>
      </p:sp>
    </p:spTree>
    <p:extLst>
      <p:ext uri="{BB962C8B-B14F-4D97-AF65-F5344CB8AC3E}">
        <p14:creationId xmlns:p14="http://schemas.microsoft.com/office/powerpoint/2010/main" val="199241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who may have mouth problems</a:t>
            </a:r>
          </a:p>
          <a:p>
            <a:r>
              <a:rPr lang="en-US" dirty="0"/>
              <a:t>This may be difficult when people are unable to effectively communicate or lack capacity</a:t>
            </a:r>
          </a:p>
          <a:p>
            <a:r>
              <a:rPr lang="en-US" dirty="0"/>
              <a:t>You may observe the following behaviour changes, signs and symptoms if someone is in pain due to a mouth problem</a:t>
            </a:r>
          </a:p>
          <a:p>
            <a:r>
              <a:rPr lang="en-US" dirty="0"/>
              <a:t>They maybe aggressive and Refuse to eat and drink</a:t>
            </a:r>
          </a:p>
          <a:p>
            <a:r>
              <a:rPr lang="en-US" dirty="0"/>
              <a:t>They may pull their ears or face and bang their head</a:t>
            </a:r>
          </a:p>
          <a:p>
            <a:r>
              <a:rPr lang="en-US" dirty="0"/>
              <a:t>They may Drool or Grind their teeth and the person may have a temperature.</a:t>
            </a:r>
          </a:p>
          <a:p>
            <a:endParaRPr lang="en-US" dirty="0"/>
          </a:p>
          <a:p>
            <a:r>
              <a:rPr lang="en-US" dirty="0"/>
              <a:t>In the mouth you may notice Swollen or bleeding gums and bad breath</a:t>
            </a:r>
          </a:p>
          <a:p>
            <a:r>
              <a:rPr lang="en-US" dirty="0"/>
              <a:t>There may sometimes be a Pimple or yellow spot at the side of the tooth which may ooze if pressure if applied and there maybe swelling of the face</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11</a:t>
            </a:fld>
            <a:endParaRPr lang="en-GB"/>
          </a:p>
        </p:txBody>
      </p:sp>
    </p:spTree>
    <p:extLst>
      <p:ext uri="{BB962C8B-B14F-4D97-AF65-F5344CB8AC3E}">
        <p14:creationId xmlns:p14="http://schemas.microsoft.com/office/powerpoint/2010/main" val="4042423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Communication</a:t>
            </a:r>
          </a:p>
          <a:p>
            <a:r>
              <a:rPr lang="en-US" dirty="0"/>
              <a:t>If a person has a communication problem,  it is important to adjust the communication style or materials to meet specific needs or preferences. This may include providing information in alternative formats such as a different language, large print, easy read, pictures, braille, audio, sign language etc.</a:t>
            </a:r>
          </a:p>
          <a:p>
            <a:r>
              <a:rPr lang="en-US" dirty="0"/>
              <a:t>It may help by taking extra time to explain things and support the person to develop their capacity to consent and be actively involved and informed as much as possible.  </a:t>
            </a:r>
          </a:p>
          <a:p>
            <a:r>
              <a:rPr lang="en-US" dirty="0"/>
              <a:t>With permission, engage with carers, family or friends to provide more details on their preferred communication requirements.  If no information is available and communication is problematic, then advice should be sought from a speech and language therapist.</a:t>
            </a:r>
          </a:p>
          <a:p>
            <a:endParaRPr lang="en-US" dirty="0"/>
          </a:p>
          <a:p>
            <a:r>
              <a:rPr lang="en-US" dirty="0"/>
              <a:t>If a ‘best interest’ decision is needed, then the person conducting the mouth care assessment and proposing the mouth care plan needs to ensure that the reasons are accurately documented, along with details of any others who may have to be consulted and involved</a:t>
            </a:r>
          </a:p>
          <a:p>
            <a:endParaRPr lang="en-US" dirty="0"/>
          </a:p>
          <a:p>
            <a:r>
              <a:rPr lang="en-US" dirty="0"/>
              <a:t>Communication tips can be obtained from The NHS Accessible Information Standard webpage on the link shown here on the screen. This states that all organisations that provide NHS or publicly funded social care  identify, record and meet the information and communication needs for those they care for, particularly where those needs relate to a disability, impairment or sensory loss. </a:t>
            </a:r>
            <a:endParaRPr lang="en-GB"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12</a:t>
            </a:fld>
            <a:endParaRPr lang="en-GB"/>
          </a:p>
        </p:txBody>
      </p:sp>
    </p:spTree>
    <p:extLst>
      <p:ext uri="{BB962C8B-B14F-4D97-AF65-F5344CB8AC3E}">
        <p14:creationId xmlns:p14="http://schemas.microsoft.com/office/powerpoint/2010/main" val="134237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8554DFE-24C8-4007-8254-F0349DE17172}" type="slidenum">
              <a:rPr lang="en-GB" smtClean="0"/>
              <a:t>13</a:t>
            </a:fld>
            <a:endParaRPr lang="en-GB"/>
          </a:p>
        </p:txBody>
      </p:sp>
      <p:sp>
        <p:nvSpPr>
          <p:cNvPr id="6" name="Notes Placeholder 5">
            <a:extLst>
              <a:ext uri="{FF2B5EF4-FFF2-40B4-BE49-F238E27FC236}">
                <a16:creationId xmlns:a16="http://schemas.microsoft.com/office/drawing/2014/main" id="{B439C323-6B23-425D-B926-5144B5A51F0D}"/>
              </a:ext>
            </a:extLst>
          </p:cNvPr>
          <p:cNvSpPr txBox="1">
            <a:spLocks noGrp="1"/>
          </p:cNvSpPr>
          <p:nvPr>
            <p:ph type="body" idx="1"/>
          </p:nvPr>
        </p:nvSpPr>
        <p:spPr>
          <a:xfrm>
            <a:off x="685800" y="4343400"/>
            <a:ext cx="5486400" cy="2492990"/>
          </a:xfrm>
          <a:prstGeom prst="rect">
            <a:avLst/>
          </a:prstGeom>
          <a:noFill/>
        </p:spPr>
        <p:txBody>
          <a:bodyPr wrap="square">
            <a:spAutoFit/>
          </a:bodyPr>
          <a:lstStyle/>
          <a:p>
            <a:endParaRPr lang="en-US" dirty="0"/>
          </a:p>
          <a:p>
            <a:r>
              <a:rPr lang="en-US" dirty="0"/>
              <a:t>Dementia Case Studies The following case studies are actual incidents that occurred in the care system. These case studies highlight the importance of a mouth care assessment and care plan to keep our clients well and safe.</a:t>
            </a:r>
          </a:p>
          <a:p>
            <a:r>
              <a:rPr lang="en-US" dirty="0"/>
              <a:t>Case Study 1 – Mr. Jones</a:t>
            </a:r>
            <a:br>
              <a:rPr lang="en-US" dirty="0"/>
            </a:br>
            <a:r>
              <a:rPr lang="en-US" dirty="0"/>
              <a:t>Mr. Jones had recently moved into a nursing home from his family home following significant weight loss.  </a:t>
            </a:r>
          </a:p>
          <a:p>
            <a:r>
              <a:rPr lang="en-US" dirty="0"/>
              <a:t>He had a diagnosis of dementia and depression, which had contributed to a poor appetite.</a:t>
            </a:r>
          </a:p>
        </p:txBody>
      </p:sp>
    </p:spTree>
    <p:extLst>
      <p:ext uri="{BB962C8B-B14F-4D97-AF65-F5344CB8AC3E}">
        <p14:creationId xmlns:p14="http://schemas.microsoft.com/office/powerpoint/2010/main" val="105429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admission to the nursing home an assessment was completed for Mr Jones to establish any health needs.  </a:t>
            </a:r>
          </a:p>
          <a:p>
            <a:r>
              <a:rPr lang="en-US" dirty="0"/>
              <a:t>Following the assessment, a care plan was implemented, and Mr Jones was referred to the relevant services including a dietitian and a psychiatrist.</a:t>
            </a:r>
          </a:p>
          <a:p>
            <a:r>
              <a:rPr lang="en-US" dirty="0"/>
              <a:t>The assessment failed to include mouth care needs and priorities.  </a:t>
            </a:r>
          </a:p>
          <a:p>
            <a:endParaRPr lang="en-US" dirty="0"/>
          </a:p>
          <a:p>
            <a:r>
              <a:rPr lang="en-US" dirty="0"/>
              <a:t>Mr. Jones wore full upper and lower dentures and he told the staff that he was able to manage and clean his dentures himself.</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14</a:t>
            </a:fld>
            <a:endParaRPr lang="en-GB"/>
          </a:p>
        </p:txBody>
      </p:sp>
    </p:spTree>
    <p:extLst>
      <p:ext uri="{BB962C8B-B14F-4D97-AF65-F5344CB8AC3E}">
        <p14:creationId xmlns:p14="http://schemas.microsoft.com/office/powerpoint/2010/main" val="47501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lunch time one day Mr Jones appeared to be distressed and began choking and stopped breathing.  The care staff were unable to establish why.  </a:t>
            </a:r>
          </a:p>
          <a:p>
            <a:r>
              <a:rPr lang="en-US" dirty="0"/>
              <a:t>Mr Jones collapsed and the care staff where unable to revive him, the paramedics pronounced him dead at the scene.</a:t>
            </a:r>
          </a:p>
          <a:p>
            <a:endParaRPr lang="en-US" dirty="0"/>
          </a:p>
          <a:p>
            <a:r>
              <a:rPr lang="en-US" dirty="0"/>
              <a:t>The coroner’s report concluded that Mr Jones’s airway was occluded by his dentures which didn’t fit correctly, due to his significant weight loss.</a:t>
            </a:r>
          </a:p>
          <a:p>
            <a:r>
              <a:rPr lang="en-US" dirty="0"/>
              <a:t> </a:t>
            </a:r>
          </a:p>
          <a:p>
            <a:r>
              <a:rPr lang="en-US" dirty="0"/>
              <a:t>If a full mouth care assessment had been conducted on admission it would have identified that Mr Jones’s dentures did not fit, a remedial plan and a referral to a dentist would have been made.</a:t>
            </a:r>
          </a:p>
          <a:p>
            <a:r>
              <a:rPr lang="en-US" dirty="0"/>
              <a:t> </a:t>
            </a:r>
          </a:p>
          <a:p>
            <a:r>
              <a:rPr lang="en-US" dirty="0"/>
              <a:t>This could have potentially prevented the death of Mr Jones.</a:t>
            </a:r>
          </a:p>
          <a:p>
            <a:endParaRPr lang="en-US"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15</a:t>
            </a:fld>
            <a:endParaRPr lang="en-GB"/>
          </a:p>
        </p:txBody>
      </p:sp>
    </p:spTree>
    <p:extLst>
      <p:ext uri="{BB962C8B-B14F-4D97-AF65-F5344CB8AC3E}">
        <p14:creationId xmlns:p14="http://schemas.microsoft.com/office/powerpoint/2010/main" val="2125192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8554DFE-24C8-4007-8254-F0349DE17172}" type="slidenum">
              <a:rPr lang="en-GB" smtClean="0"/>
              <a:t>16</a:t>
            </a:fld>
            <a:endParaRPr lang="en-GB"/>
          </a:p>
        </p:txBody>
      </p:sp>
      <p:sp>
        <p:nvSpPr>
          <p:cNvPr id="6" name="Notes Placeholder 5">
            <a:extLst>
              <a:ext uri="{FF2B5EF4-FFF2-40B4-BE49-F238E27FC236}">
                <a16:creationId xmlns:a16="http://schemas.microsoft.com/office/drawing/2014/main" id="{B439C323-6B23-425D-B926-5144B5A51F0D}"/>
              </a:ext>
            </a:extLst>
          </p:cNvPr>
          <p:cNvSpPr txBox="1">
            <a:spLocks noGrp="1"/>
          </p:cNvSpPr>
          <p:nvPr>
            <p:ph type="body" idx="1"/>
          </p:nvPr>
        </p:nvSpPr>
        <p:spPr>
          <a:xfrm>
            <a:off x="685800" y="4343400"/>
            <a:ext cx="5486400" cy="2492990"/>
          </a:xfrm>
          <a:prstGeom prst="rect">
            <a:avLst/>
          </a:prstGeom>
          <a:noFill/>
        </p:spPr>
        <p:txBody>
          <a:bodyPr wrap="square">
            <a:spAutoFit/>
          </a:bodyPr>
          <a:lstStyle/>
          <a:p>
            <a:endParaRPr lang="en-US" dirty="0"/>
          </a:p>
          <a:p>
            <a:r>
              <a:rPr lang="en-US" dirty="0"/>
              <a:t>Dementia Case Studies</a:t>
            </a:r>
          </a:p>
          <a:p>
            <a:r>
              <a:rPr lang="en-US" dirty="0"/>
              <a:t>Case Study 2 – Maisie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Maisie was admitted to a residential care home following a hospital stay for a respiratory condition. </a:t>
            </a:r>
            <a:r>
              <a:rPr lang="en-US" dirty="0"/>
              <a:t>She had been living in her own home with some limited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51962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Maise’s  independence had reduced recently, she had lost weight and was becoming increasingly confused.  </a:t>
            </a:r>
          </a:p>
          <a:p>
            <a:r>
              <a:rPr lang="en-US" dirty="0"/>
              <a:t>When she was admitted to the care home the assessment showed that she had a partial denture which she kept in overnight.  This had resulted in oral thrush, (a fungal infection that can thrive under a denture. It presents in the mouth as creamy white layer that is easily rub off, leaving an underlying redness inside  the mouth).  </a:t>
            </a:r>
          </a:p>
          <a:p>
            <a:r>
              <a:rPr lang="en-US" dirty="0"/>
              <a:t>Her dementia meant that she often forgot to brush her teeth.  She was reluctant to eat as her mouth was dry and sore.</a:t>
            </a:r>
          </a:p>
        </p:txBody>
      </p:sp>
      <p:sp>
        <p:nvSpPr>
          <p:cNvPr id="4" name="Slide Number Placeholder 3"/>
          <p:cNvSpPr>
            <a:spLocks noGrp="1"/>
          </p:cNvSpPr>
          <p:nvPr>
            <p:ph type="sldNum" sz="quarter" idx="5"/>
          </p:nvPr>
        </p:nvSpPr>
        <p:spPr/>
        <p:txBody>
          <a:bodyPr/>
          <a:lstStyle/>
          <a:p>
            <a:fld id="{88554DFE-24C8-4007-8254-F0349DE17172}" type="slidenum">
              <a:rPr lang="en-GB" smtClean="0"/>
              <a:t>17</a:t>
            </a:fld>
            <a:endParaRPr lang="en-GB"/>
          </a:p>
        </p:txBody>
      </p:sp>
    </p:spTree>
    <p:extLst>
      <p:ext uri="{BB962C8B-B14F-4D97-AF65-F5344CB8AC3E}">
        <p14:creationId xmlns:p14="http://schemas.microsoft.com/office/powerpoint/2010/main" val="3389674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care staff cleaned the denture and left it out overnight which along with antifungal treatment cleared her oral thrush.  They worked with Maisie to find the best time of day to clean her teeth and understand what she needed.  A saliva substitute, high fluoride toothpaste and lip </a:t>
            </a:r>
            <a:r>
              <a:rPr lang="en-US" dirty="0" err="1"/>
              <a:t>moisturiser</a:t>
            </a:r>
            <a:r>
              <a:rPr lang="en-US" dirty="0"/>
              <a:t> made her mouth more comfortable and helped her to eat.  </a:t>
            </a:r>
          </a:p>
          <a:p>
            <a:endParaRPr lang="en-US" dirty="0"/>
          </a:p>
          <a:p>
            <a:r>
              <a:rPr lang="en-US" dirty="0"/>
              <a:t>A month later Maisie was more comfortable, was enjoying her food and had put on weight. The recurrent respiratory conditions (chest infections) were no longer a problem. Her family noticed that she was happier and more sociable.</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18</a:t>
            </a:fld>
            <a:endParaRPr lang="en-GB"/>
          </a:p>
        </p:txBody>
      </p:sp>
    </p:spTree>
    <p:extLst>
      <p:ext uri="{BB962C8B-B14F-4D97-AF65-F5344CB8AC3E}">
        <p14:creationId xmlns:p14="http://schemas.microsoft.com/office/powerpoint/2010/main" val="201639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 of care involving </a:t>
            </a:r>
            <a:r>
              <a:rPr lang="en-US" dirty="0" err="1"/>
              <a:t>carers</a:t>
            </a:r>
            <a:r>
              <a:rPr lang="en-US" dirty="0"/>
              <a:t>, family and friends</a:t>
            </a:r>
          </a:p>
          <a:p>
            <a:r>
              <a:rPr lang="en-US" dirty="0"/>
              <a:t>With permission, it is good practice to engage with carers, family and friends who may wish to be involved with all aspects of the mouth care assessment and the development and implementation of an individual mouth care plan. This should be supported and encouraged. </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19</a:t>
            </a:fld>
            <a:endParaRPr lang="en-GB"/>
          </a:p>
        </p:txBody>
      </p:sp>
    </p:spTree>
    <p:extLst>
      <p:ext uri="{BB962C8B-B14F-4D97-AF65-F5344CB8AC3E}">
        <p14:creationId xmlns:p14="http://schemas.microsoft.com/office/powerpoint/2010/main" val="133179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cap="none" spc="30" dirty="0">
                <a:solidFill>
                  <a:schemeClr val="bg1"/>
                </a:solidFill>
                <a:effectLst/>
                <a:latin typeface="Arial" panose="020B0604020202020204" pitchFamily="34" charset="0"/>
                <a:cs typeface="Arial" panose="020B0604020202020204" pitchFamily="34" charset="0"/>
              </a:rPr>
              <a:t>This training material has been developed by the following organisations for use across the northwest of England</a:t>
            </a:r>
            <a:endParaRPr lang="en-GB" sz="1200" b="1" cap="none" spc="30" dirty="0">
              <a:solidFill>
                <a:schemeClr val="bg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152100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Facilitating access to dental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Everyone should see a dentist for a routine dental check-up at least once a year, even if they have no natural teeth</a:t>
            </a:r>
          </a:p>
          <a:p>
            <a:endParaRPr lang="en-US" dirty="0"/>
          </a:p>
          <a:p>
            <a:r>
              <a:rPr lang="en-US" dirty="0"/>
              <a:t>It is important that dental care and preventive advice is sourced early from a dental care professional to improve comfort and prevent more serious dental problems</a:t>
            </a:r>
          </a:p>
          <a:p>
            <a:endParaRPr lang="en-US" dirty="0"/>
          </a:p>
          <a:p>
            <a:pPr>
              <a:lnSpc>
                <a:spcPct val="110000"/>
              </a:lnSpc>
            </a:pPr>
            <a:r>
              <a:rPr lang="en-GB" sz="1200" dirty="0"/>
              <a:t>Care staff should know how to access routine and urgent dental care services locally</a:t>
            </a:r>
          </a:p>
          <a:p>
            <a:pPr>
              <a:lnSpc>
                <a:spcPct val="110000"/>
              </a:lnSpc>
            </a:pPr>
            <a:endParaRPr lang="en-GB" sz="400" dirty="0"/>
          </a:p>
          <a:p>
            <a:pPr>
              <a:lnSpc>
                <a:spcPct val="110000"/>
              </a:lnSpc>
            </a:pPr>
            <a:r>
              <a:rPr lang="en-GB" sz="1200" dirty="0"/>
              <a:t>The type of dental care that can be provided effectively on a domiciliary basis, (this is where the dentist visits the client), is very much restricted</a:t>
            </a:r>
          </a:p>
          <a:p>
            <a:pPr>
              <a:lnSpc>
                <a:spcPct val="110000"/>
              </a:lnSpc>
            </a:pPr>
            <a:endParaRPr lang="en-GB" sz="400" dirty="0"/>
          </a:p>
          <a:p>
            <a:pPr>
              <a:lnSpc>
                <a:spcPct val="110000"/>
              </a:lnSpc>
            </a:pPr>
            <a:r>
              <a:rPr lang="en-GB" sz="1200" dirty="0"/>
              <a:t>Support from carers, family, or friends may be needed to enable individuals to access care at a local dental practice or clinic</a:t>
            </a:r>
            <a:endParaRPr lang="en-GB" sz="1200" b="1" dirty="0">
              <a:solidFill>
                <a:schemeClr val="accent4"/>
              </a:solidFill>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20</a:t>
            </a:fld>
            <a:endParaRPr lang="en-GB"/>
          </a:p>
        </p:txBody>
      </p:sp>
    </p:spTree>
    <p:extLst>
      <p:ext uri="{BB962C8B-B14F-4D97-AF65-F5344CB8AC3E}">
        <p14:creationId xmlns:p14="http://schemas.microsoft.com/office/powerpoint/2010/main" val="3087579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NHS dental care costs</a:t>
            </a:r>
          </a:p>
          <a:p>
            <a:r>
              <a:rPr lang="en-US" dirty="0"/>
              <a:t>NHS dental care from a family dentist or community dental service has patient charges, that apply for all adults, however, help with costs and exemptions may be available.  </a:t>
            </a:r>
          </a:p>
          <a:p>
            <a:r>
              <a:rPr lang="en-US" dirty="0"/>
              <a:t>Adults who have fully funded care packages can have help with charges. A form (HC1 (SC)) is available to apply for before examination and a certificate will be issued if the person doesn’t need to pay.</a:t>
            </a:r>
          </a:p>
          <a:p>
            <a:r>
              <a:rPr lang="en-US" dirty="0"/>
              <a:t>Adults who lack capacity and are not exempt from charges may have a nominated Lasting Power of Attorney for their assets and financial affairs, who will take responsibility for any dental charges. </a:t>
            </a:r>
          </a:p>
          <a:p>
            <a:endParaRPr lang="en-US" dirty="0"/>
          </a:p>
          <a:p>
            <a:r>
              <a:rPr lang="en-US" dirty="0"/>
              <a:t>To find out about exemptions search for help with NHS health costs at the websites shown on the screen:-    </a:t>
            </a:r>
          </a:p>
          <a:p>
            <a:r>
              <a:rPr lang="en-US" dirty="0" err="1"/>
              <a:t>www.nhs.uk</a:t>
            </a:r>
            <a:r>
              <a:rPr lang="en-US" dirty="0"/>
              <a:t> </a:t>
            </a:r>
          </a:p>
          <a:p>
            <a:r>
              <a:rPr lang="en-US" dirty="0" err="1"/>
              <a:t>www.NHSBSA.nhs.uk</a:t>
            </a:r>
            <a:r>
              <a:rPr lang="en-US" dirty="0"/>
              <a:t> </a:t>
            </a:r>
          </a:p>
          <a:p>
            <a:r>
              <a:rPr lang="en-US" dirty="0" err="1"/>
              <a:t>www.nhs.uk</a:t>
            </a:r>
            <a:r>
              <a:rPr lang="en-US" dirty="0"/>
              <a:t>/</a:t>
            </a:r>
            <a:r>
              <a:rPr lang="en-US" dirty="0" err="1"/>
              <a:t>NHSEngland</a:t>
            </a:r>
            <a:r>
              <a:rPr lang="en-US" dirty="0"/>
              <a:t>/</a:t>
            </a:r>
            <a:r>
              <a:rPr lang="en-US" dirty="0" err="1"/>
              <a:t>Healthcosts</a:t>
            </a:r>
            <a:r>
              <a:rPr lang="en-US" dirty="0"/>
              <a:t>/Pages/</a:t>
            </a:r>
            <a:r>
              <a:rPr lang="en-US" dirty="0" err="1"/>
              <a:t>Dentalcosts.aspx</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21</a:t>
            </a:fld>
            <a:endParaRPr lang="en-GB"/>
          </a:p>
        </p:txBody>
      </p:sp>
    </p:spTree>
    <p:extLst>
      <p:ext uri="{BB962C8B-B14F-4D97-AF65-F5344CB8AC3E}">
        <p14:creationId xmlns:p14="http://schemas.microsoft.com/office/powerpoint/2010/main" val="977103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for providing good mouth care</a:t>
            </a:r>
          </a:p>
          <a:p>
            <a:endParaRPr lang="en-US" dirty="0"/>
          </a:p>
          <a:p>
            <a:r>
              <a:rPr lang="en-US" dirty="0"/>
              <a:t>All individuals must have a mouth care assessment within 24 hours of accepting the client for care , regardless of their length of stay</a:t>
            </a:r>
          </a:p>
          <a:p>
            <a:endParaRPr lang="en-US" dirty="0"/>
          </a:p>
          <a:p>
            <a:r>
              <a:rPr lang="en-US" dirty="0"/>
              <a:t>Consider how the individual manages their daily mouth care, record the results of the mouth care assessment, daily needs and preferences in the client’s personal mouth care plan</a:t>
            </a:r>
          </a:p>
          <a:p>
            <a:endParaRPr lang="en-US" dirty="0"/>
          </a:p>
          <a:p>
            <a:r>
              <a:rPr lang="en-US" dirty="0"/>
              <a:t>Review every 3 months or sooner if needs or preferences change and amend individual care plans as appropriate</a:t>
            </a:r>
          </a:p>
          <a:p>
            <a:endParaRPr lang="en-US" dirty="0"/>
          </a:p>
          <a:p>
            <a:r>
              <a:rPr lang="en-US" dirty="0"/>
              <a:t>All individuals must be offered denture marking if required</a:t>
            </a:r>
          </a:p>
          <a:p>
            <a:endParaRPr lang="en-US" dirty="0"/>
          </a:p>
          <a:p>
            <a:r>
              <a:rPr lang="en-US" dirty="0"/>
              <a:t>Facilitate appropriate access to regular dental care </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22</a:t>
            </a:fld>
            <a:endParaRPr lang="en-GB"/>
          </a:p>
        </p:txBody>
      </p:sp>
    </p:spTree>
    <p:extLst>
      <p:ext uri="{BB962C8B-B14F-4D97-AF65-F5344CB8AC3E}">
        <p14:creationId xmlns:p14="http://schemas.microsoft.com/office/powerpoint/2010/main" val="39855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Tips for providing good mouth care</a:t>
            </a:r>
          </a:p>
          <a:p>
            <a:endParaRPr lang="en-US" sz="1400" dirty="0"/>
          </a:p>
          <a:p>
            <a:r>
              <a:rPr lang="en-US" sz="1400" dirty="0"/>
              <a:t>Always refer to the individual’s mouth care plan and actively engage with carers, family and friends about mouth care routines</a:t>
            </a:r>
          </a:p>
          <a:p>
            <a:r>
              <a:rPr lang="en-US" sz="1400" dirty="0"/>
              <a:t>Ensure the environment is calm and free from background noise</a:t>
            </a:r>
          </a:p>
          <a:p>
            <a:r>
              <a:rPr lang="en-US" sz="1400" dirty="0"/>
              <a:t>Provide mouth care in short bursts. It may be necessary to clean one section of the mouth then try another section later – record which sections have been brushed</a:t>
            </a:r>
          </a:p>
          <a:p>
            <a:r>
              <a:rPr lang="en-US" sz="1400" dirty="0"/>
              <a:t>Do not force, keep trying and try different staff or different times of the day </a:t>
            </a:r>
          </a:p>
          <a:p>
            <a:r>
              <a:rPr lang="en-US" sz="1400" dirty="0"/>
              <a:t>Adopt approachable interpersonal skills, bring yourself slowly down to the individual’s level, maintain eye contact (if appropriate) and give reassurance with a friendly manner</a:t>
            </a:r>
          </a:p>
          <a:p>
            <a:endParaRPr lang="en-US" sz="1400" dirty="0"/>
          </a:p>
          <a:p>
            <a:r>
              <a:rPr lang="en-US" sz="1400" dirty="0"/>
              <a:t>Try desensitising techniques, </a:t>
            </a:r>
            <a:r>
              <a:rPr lang="en-US" sz="1400" dirty="0">
                <a:latin typeface="Arial" panose="020B0604020202020204" pitchFamily="34" charset="0"/>
                <a:cs typeface="Arial" panose="020B0604020202020204" pitchFamily="34" charset="0"/>
              </a:rPr>
              <a:t>these can help to build-up to brushing, it may take a few attempts of each stage the be accepted. Details of this can be found in section 3. Try</a:t>
            </a:r>
            <a:r>
              <a:rPr lang="en-US" sz="1400" dirty="0"/>
              <a:t> showing pictures, and mimic the actions of toothbrushing </a:t>
            </a:r>
          </a:p>
          <a:p>
            <a:endParaRPr lang="en-US" sz="1400" dirty="0"/>
          </a:p>
          <a:p>
            <a:r>
              <a:rPr lang="en-US" sz="1400" dirty="0"/>
              <a:t>Document daily mouth care, both successes and refusals</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23</a:t>
            </a:fld>
            <a:endParaRPr lang="en-GB"/>
          </a:p>
        </p:txBody>
      </p:sp>
    </p:spTree>
    <p:extLst>
      <p:ext uri="{BB962C8B-B14F-4D97-AF65-F5344CB8AC3E}">
        <p14:creationId xmlns:p14="http://schemas.microsoft.com/office/powerpoint/2010/main" val="3065234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a prompt sheet that can be used with the client during assessment. It may also be useful as a quick guide to care staff, to inform of mouth care preferences. A copy can be found in your local mouth care toolkit. </a:t>
            </a:r>
          </a:p>
        </p:txBody>
      </p:sp>
      <p:sp>
        <p:nvSpPr>
          <p:cNvPr id="4" name="Slide Number Placeholder 3"/>
          <p:cNvSpPr>
            <a:spLocks noGrp="1"/>
          </p:cNvSpPr>
          <p:nvPr>
            <p:ph type="sldNum" sz="quarter" idx="5"/>
          </p:nvPr>
        </p:nvSpPr>
        <p:spPr/>
        <p:txBody>
          <a:bodyPr/>
          <a:lstStyle/>
          <a:p>
            <a:fld id="{88554DFE-24C8-4007-8254-F0349DE17172}" type="slidenum">
              <a:rPr lang="en-GB" smtClean="0"/>
              <a:t>24</a:t>
            </a:fld>
            <a:endParaRPr lang="en-GB"/>
          </a:p>
        </p:txBody>
      </p:sp>
    </p:spTree>
    <p:extLst>
      <p:ext uri="{BB962C8B-B14F-4D97-AF65-F5344CB8AC3E}">
        <p14:creationId xmlns:p14="http://schemas.microsoft.com/office/powerpoint/2010/main" val="1852824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Dentures for those who are care resistant and people living with dementia</a:t>
            </a:r>
          </a:p>
          <a:p>
            <a:endParaRPr lang="en-US" sz="1400" dirty="0"/>
          </a:p>
          <a:p>
            <a:r>
              <a:rPr lang="en-US" sz="1400" dirty="0"/>
              <a:t>Many people with dementia get to a stage when they struggle to use their dentures and it may be in the individual’s ‘best interest’ that they are removed</a:t>
            </a:r>
          </a:p>
          <a:p>
            <a:r>
              <a:rPr lang="en-US" sz="1400" dirty="0"/>
              <a:t>If the person is best not wearing dentures this needs to be discussed with carers, family and friends to keep them informed and avoid distress</a:t>
            </a:r>
          </a:p>
          <a:p>
            <a:endParaRPr lang="en-US" sz="1400" dirty="0"/>
          </a:p>
          <a:p>
            <a:r>
              <a:rPr lang="en-US" sz="1400" dirty="0"/>
              <a:t>Relining old dentures can improve the fit and provide a temporary solution.  However, it can be very difficult for people with moderate or advanced dementia to adjust to any changes with their dentures </a:t>
            </a:r>
          </a:p>
          <a:p>
            <a:endParaRPr lang="en-US" sz="1400" dirty="0"/>
          </a:p>
        </p:txBody>
      </p:sp>
      <p:sp>
        <p:nvSpPr>
          <p:cNvPr id="4" name="Slide Number Placeholder 3"/>
          <p:cNvSpPr>
            <a:spLocks noGrp="1"/>
          </p:cNvSpPr>
          <p:nvPr>
            <p:ph type="sldNum" sz="quarter" idx="5"/>
          </p:nvPr>
        </p:nvSpPr>
        <p:spPr/>
        <p:txBody>
          <a:bodyPr/>
          <a:lstStyle/>
          <a:p>
            <a:fld id="{88554DFE-24C8-4007-8254-F0349DE17172}" type="slidenum">
              <a:rPr lang="en-GB" smtClean="0"/>
              <a:t>25</a:t>
            </a:fld>
            <a:endParaRPr lang="en-GB"/>
          </a:p>
        </p:txBody>
      </p:sp>
    </p:spTree>
    <p:extLst>
      <p:ext uri="{BB962C8B-B14F-4D97-AF65-F5344CB8AC3E}">
        <p14:creationId xmlns:p14="http://schemas.microsoft.com/office/powerpoint/2010/main" val="676400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Dentures can easily be mislaid in a community or residential care home.  This can cause great distress, difficulty eating and talking.  </a:t>
            </a:r>
          </a:p>
          <a:p>
            <a:r>
              <a:rPr lang="en-US" sz="1400" dirty="0"/>
              <a:t>- Replacing a denture can be costly and it is often difficult for a vulnerable or older person to adapt to a new denture, particularly if they have been without them for several weeks.</a:t>
            </a:r>
          </a:p>
          <a:p>
            <a:r>
              <a:rPr lang="en-US" sz="1400" dirty="0"/>
              <a:t>Offer denture marking, (instructions on how to do this are covered in section 7 – Mouth care for denture wearers).</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26</a:t>
            </a:fld>
            <a:endParaRPr lang="en-GB"/>
          </a:p>
        </p:txBody>
      </p:sp>
    </p:spTree>
    <p:extLst>
      <p:ext uri="{BB962C8B-B14F-4D97-AF65-F5344CB8AC3E}">
        <p14:creationId xmlns:p14="http://schemas.microsoft.com/office/powerpoint/2010/main" val="2161200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dirty="0" err="1"/>
              <a:t>Summarise</a:t>
            </a:r>
            <a:r>
              <a:rPr lang="en-US" dirty="0"/>
              <a:t> this section</a:t>
            </a:r>
          </a:p>
          <a:p>
            <a:r>
              <a:rPr lang="en-US" dirty="0"/>
              <a:t>- Dementia is a widely recognised and growing health issue</a:t>
            </a:r>
          </a:p>
          <a:p>
            <a:r>
              <a:rPr lang="en-US" dirty="0"/>
              <a:t>- Mouth care is an essential aspect of dementia care in all settings and should be considered part of an individual’s routine daily care</a:t>
            </a:r>
          </a:p>
          <a:p>
            <a:r>
              <a:rPr lang="en-US" dirty="0"/>
              <a:t>-Access to dental care and preventive treatments should be instigated early to ensure comfort and prevent more serious problems and treatment complications</a:t>
            </a:r>
          </a:p>
          <a:p>
            <a:r>
              <a:rPr lang="en-US" dirty="0"/>
              <a:t>- All care staff must have a working knowledge of the Mental Capacity Act 2005 and their local policies and procedures in relation to capacity and consent </a:t>
            </a:r>
          </a:p>
          <a:p>
            <a:r>
              <a:rPr lang="en-US" dirty="0"/>
              <a:t>- It may be that by taking extra time to explain things, using accessible information and engaging appropriately with carers, family and friends, that the person will develop their capacity to consent, or at least be actively involved and informed as possible </a:t>
            </a:r>
          </a:p>
          <a:p>
            <a:r>
              <a:rPr lang="en-US" dirty="0"/>
              <a:t>- If a ‘best interest’ decision is needed, then the person conducting the mouth care assessment and proposing the mouth care plan needs to ensure that the reasons are accurately documented, along with details of any other(s) who may have to be consulted and involved</a:t>
            </a:r>
          </a:p>
          <a:p>
            <a:r>
              <a:rPr lang="en-US" dirty="0"/>
              <a:t>- All individuals must have a mouth care assessment within 24 hours of arrival, regardless of their length of stay</a:t>
            </a:r>
          </a:p>
          <a:p>
            <a:r>
              <a:rPr lang="en-US" dirty="0"/>
              <a:t>- Consider how the individual manages their daily mouth care, record the results of the mouth care assessment and daily needs  and preferences in the individual’s personal mouth care plan</a:t>
            </a:r>
          </a:p>
          <a:p>
            <a:r>
              <a:rPr lang="en-US" dirty="0"/>
              <a:t>- Review every 3 months or sooner if needs or preferences change and amend individual care plans as appropriate</a:t>
            </a:r>
          </a:p>
          <a:p>
            <a:r>
              <a:rPr lang="en-US" dirty="0"/>
              <a:t>-All individuals must be offered denture marking if required</a:t>
            </a:r>
          </a:p>
          <a:p>
            <a:endParaRPr lang="en-US"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27</a:t>
            </a:fld>
            <a:endParaRPr lang="en-GB"/>
          </a:p>
        </p:txBody>
      </p:sp>
    </p:spTree>
    <p:extLst>
      <p:ext uri="{BB962C8B-B14F-4D97-AF65-F5344CB8AC3E}">
        <p14:creationId xmlns:p14="http://schemas.microsoft.com/office/powerpoint/2010/main" val="141021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120000"/>
              </a:lnSpc>
              <a:spcBef>
                <a:spcPts val="400"/>
              </a:spcBef>
              <a:spcAft>
                <a:spcPts val="400"/>
              </a:spcAft>
            </a:pPr>
            <a:r>
              <a:rPr lang="en-US" sz="1200" kern="1200" dirty="0">
                <a:solidFill>
                  <a:schemeClr val="tx1"/>
                </a:solidFill>
                <a:latin typeface="+mn-lt"/>
                <a:ea typeface="+mn-ea"/>
                <a:cs typeface="+mn-cs"/>
              </a:rPr>
              <a:t>Participant will gain an increased knowledge and understanding of:</a:t>
            </a:r>
            <a:endParaRPr lang="en-US" sz="1200" dirty="0"/>
          </a:p>
          <a:p>
            <a:pPr marL="285750" indent="-228600">
              <a:lnSpc>
                <a:spcPct val="120000"/>
              </a:lnSpc>
              <a:spcBef>
                <a:spcPts val="400"/>
              </a:spcBef>
              <a:spcAft>
                <a:spcPts val="400"/>
              </a:spcAft>
              <a:buFont typeface="Arial" panose="020B0604020202020204" pitchFamily="34" charset="0"/>
              <a:buChar char="•"/>
            </a:pPr>
            <a:r>
              <a:rPr lang="en-US" sz="1200" dirty="0"/>
              <a:t>Mouth care for those who are care-resistive or living with dementia</a:t>
            </a:r>
          </a:p>
          <a:p>
            <a:pPr marL="285750" indent="-228600">
              <a:lnSpc>
                <a:spcPct val="120000"/>
              </a:lnSpc>
              <a:spcBef>
                <a:spcPts val="400"/>
              </a:spcBef>
              <a:spcAft>
                <a:spcPts val="400"/>
              </a:spcAft>
              <a:buFont typeface="Arial" panose="020B0604020202020204" pitchFamily="34" charset="0"/>
              <a:buChar char="•"/>
            </a:pPr>
            <a:r>
              <a:rPr lang="en-US" sz="1200" dirty="0"/>
              <a:t>Consent and capacity related to the Mental Capacity Act 2005, Deprivation of Liberty Safeguards and Lasting Power of Attorney</a:t>
            </a:r>
          </a:p>
          <a:p>
            <a:pPr marL="285750" indent="-228600">
              <a:lnSpc>
                <a:spcPct val="120000"/>
              </a:lnSpc>
              <a:spcBef>
                <a:spcPts val="400"/>
              </a:spcBef>
              <a:spcAft>
                <a:spcPts val="400"/>
              </a:spcAft>
              <a:buFont typeface="Arial" panose="020B0604020202020204" pitchFamily="34" charset="0"/>
              <a:buChar char="•"/>
            </a:pPr>
            <a:r>
              <a:rPr lang="en-US" sz="1200" dirty="0"/>
              <a:t>Equality and diversity</a:t>
            </a:r>
          </a:p>
          <a:p>
            <a:pPr marL="285750" indent="-228600">
              <a:lnSpc>
                <a:spcPct val="120000"/>
              </a:lnSpc>
              <a:spcBef>
                <a:spcPts val="400"/>
              </a:spcBef>
              <a:spcAft>
                <a:spcPts val="400"/>
              </a:spcAft>
              <a:buFont typeface="Arial" panose="020B0604020202020204" pitchFamily="34" charset="0"/>
              <a:buChar char="•"/>
            </a:pPr>
            <a:r>
              <a:rPr lang="en-US" sz="1200" dirty="0"/>
              <a:t>Identifying who may have mouth problems</a:t>
            </a:r>
          </a:p>
          <a:p>
            <a:pPr marL="285750" indent="-228600">
              <a:lnSpc>
                <a:spcPct val="120000"/>
              </a:lnSpc>
              <a:spcBef>
                <a:spcPts val="400"/>
              </a:spcBef>
              <a:spcAft>
                <a:spcPts val="400"/>
              </a:spcAft>
              <a:buFont typeface="Arial" panose="020B0604020202020204" pitchFamily="34" charset="0"/>
              <a:buChar char="•"/>
            </a:pPr>
            <a:r>
              <a:rPr lang="en-US" sz="1200" dirty="0"/>
              <a:t>Good communication</a:t>
            </a:r>
          </a:p>
          <a:p>
            <a:pPr marL="285750" indent="-228600">
              <a:lnSpc>
                <a:spcPct val="120000"/>
              </a:lnSpc>
              <a:spcBef>
                <a:spcPts val="400"/>
              </a:spcBef>
              <a:spcAft>
                <a:spcPts val="400"/>
              </a:spcAft>
              <a:buFont typeface="Arial" panose="020B0604020202020204" pitchFamily="34" charset="0"/>
              <a:buChar char="•"/>
            </a:pPr>
            <a:r>
              <a:rPr lang="en-US" sz="1200" dirty="0"/>
              <a:t>Package of care including </a:t>
            </a:r>
            <a:r>
              <a:rPr lang="en-US" sz="1200" dirty="0" err="1"/>
              <a:t>carers</a:t>
            </a:r>
            <a:r>
              <a:rPr lang="en-US" sz="1200" dirty="0"/>
              <a:t>, family and friends</a:t>
            </a:r>
          </a:p>
          <a:p>
            <a:pPr marL="285750" indent="-228600">
              <a:lnSpc>
                <a:spcPct val="120000"/>
              </a:lnSpc>
              <a:spcBef>
                <a:spcPts val="400"/>
              </a:spcBef>
              <a:spcAft>
                <a:spcPts val="400"/>
              </a:spcAft>
              <a:buFont typeface="Arial" panose="020B0604020202020204" pitchFamily="34" charset="0"/>
              <a:buChar char="•"/>
            </a:pPr>
            <a:r>
              <a:rPr lang="en-US" sz="1200" dirty="0"/>
              <a:t>How to access general dental care and dental charges</a:t>
            </a:r>
          </a:p>
          <a:p>
            <a:pPr marL="285750" indent="-228600">
              <a:lnSpc>
                <a:spcPct val="120000"/>
              </a:lnSpc>
              <a:spcBef>
                <a:spcPts val="400"/>
              </a:spcBef>
              <a:spcAft>
                <a:spcPts val="400"/>
              </a:spcAft>
              <a:buFont typeface="Arial" panose="020B0604020202020204" pitchFamily="34" charset="0"/>
              <a:buChar char="•"/>
            </a:pPr>
            <a:r>
              <a:rPr lang="en-US" sz="1200" dirty="0"/>
              <a:t>Tips for providing good mouth care</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3</a:t>
            </a:fld>
            <a:endParaRPr lang="en-GB"/>
          </a:p>
        </p:txBody>
      </p:sp>
    </p:spTree>
    <p:extLst>
      <p:ext uri="{BB962C8B-B14F-4D97-AF65-F5344CB8AC3E}">
        <p14:creationId xmlns:p14="http://schemas.microsoft.com/office/powerpoint/2010/main" val="3129707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solidFill>
                  <a:schemeClr val="bg1"/>
                </a:solidFill>
                <a:cs typeface="Arial" panose="020B0604020202020204" pitchFamily="34" charset="0"/>
              </a:rPr>
              <a:t>Mouth care for those who are care-resistive or living with dementia</a:t>
            </a:r>
            <a:endParaRPr lang="en-US" dirty="0"/>
          </a:p>
          <a:p>
            <a:r>
              <a:rPr lang="en-US" dirty="0"/>
              <a:t>Mouth care is an essential aspect of care for people who may be resistant to mouth care interventions. It should be considered part of an individual’s routine daily care</a:t>
            </a:r>
          </a:p>
          <a:p>
            <a:r>
              <a:rPr lang="en-US" dirty="0"/>
              <a:t>Access to dental care and preventive measures should be instigated early to ensure comfort and prevent more serious problems and treatment complications</a:t>
            </a:r>
          </a:p>
          <a:p>
            <a:r>
              <a:rPr lang="en-US" dirty="0"/>
              <a:t>Good mouth care and good oral health and independence are linked. </a:t>
            </a:r>
          </a:p>
          <a:p>
            <a:r>
              <a:rPr lang="en-US" dirty="0"/>
              <a:t>Loss of function (physical or cognitive) can impact on people’s ability to care for their mouth and rapidly increase the risk of dental disease </a:t>
            </a:r>
          </a:p>
          <a:p>
            <a:endParaRPr lang="en-US" dirty="0"/>
          </a:p>
          <a:p>
            <a:pPr marL="0" indent="0">
              <a:buNone/>
            </a:pPr>
            <a:r>
              <a:rPr lang="en-US" dirty="0"/>
              <a:t>The risk of dental disease increases quickly when someone is diagnosed with:</a:t>
            </a:r>
          </a:p>
          <a:p>
            <a:r>
              <a:rPr lang="en-US" dirty="0"/>
              <a:t>	- dementia</a:t>
            </a:r>
          </a:p>
          <a:p>
            <a:r>
              <a:rPr lang="en-US" dirty="0"/>
              <a:t>	- a degenerative illness</a:t>
            </a:r>
          </a:p>
          <a:p>
            <a:r>
              <a:rPr lang="en-US" dirty="0"/>
              <a:t>	- suffered a stroke</a:t>
            </a:r>
          </a:p>
          <a:p>
            <a:r>
              <a:rPr lang="en-US" dirty="0"/>
              <a:t>	- autism</a:t>
            </a:r>
          </a:p>
          <a:p>
            <a:r>
              <a:rPr lang="en-US" dirty="0"/>
              <a:t>	- acquired a brain injury</a:t>
            </a:r>
          </a:p>
          <a:p>
            <a:r>
              <a:rPr lang="en-US" dirty="0"/>
              <a:t>	- has a mental health condition </a:t>
            </a:r>
          </a:p>
          <a:p>
            <a:r>
              <a:rPr lang="en-US" dirty="0"/>
              <a:t>	- a severe learning difficulty</a:t>
            </a:r>
          </a:p>
          <a:p>
            <a:endParaRPr lang="en-US"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4</a:t>
            </a:fld>
            <a:endParaRPr lang="en-GB"/>
          </a:p>
        </p:txBody>
      </p:sp>
    </p:spTree>
    <p:extLst>
      <p:ext uri="{BB962C8B-B14F-4D97-AF65-F5344CB8AC3E}">
        <p14:creationId xmlns:p14="http://schemas.microsoft.com/office/powerpoint/2010/main" val="33570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daily mouth care is essential for wellbeing and will help to reduce hospital admissions</a:t>
            </a:r>
          </a:p>
          <a:p>
            <a:r>
              <a:rPr lang="en-US" dirty="0"/>
              <a:t>People with good oral health stay independent for longer and recover from episodes of frailty more quickly</a:t>
            </a:r>
          </a:p>
          <a:p>
            <a:r>
              <a:rPr lang="en-US" dirty="0"/>
              <a:t>Poor oral health impacts on dignity, general health and wellbeing and quality of life, causing pain and discomfort, mood and behaviour changes, speech problems, the ability to smile, communicate, eat, swallow and can impact on self-confidence </a:t>
            </a:r>
          </a:p>
          <a:p>
            <a:endParaRPr lang="en-US" dirty="0"/>
          </a:p>
          <a:p>
            <a:r>
              <a:rPr lang="en-US" dirty="0"/>
              <a:t>Poor oral health is also linked with aspiration pneumonia, diabetes, coronary heart disease, strokes and peripheral vascular disease</a:t>
            </a:r>
          </a:p>
          <a:p>
            <a:endParaRPr lang="en-US"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5</a:t>
            </a:fld>
            <a:endParaRPr lang="en-GB"/>
          </a:p>
        </p:txBody>
      </p:sp>
    </p:spTree>
    <p:extLst>
      <p:ext uri="{BB962C8B-B14F-4D97-AF65-F5344CB8AC3E}">
        <p14:creationId xmlns:p14="http://schemas.microsoft.com/office/powerpoint/2010/main" val="91918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Consent and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cs typeface="Arial" panose="020B0604020202020204" pitchFamily="34" charset="0"/>
              </a:rPr>
              <a:t>All care staff must have a working knowledge of the Mental Capacity Act 2005 and their local policies and procedures in relation to capacity and consent. </a:t>
            </a:r>
            <a:endParaRPr lang="en-US" dirty="0"/>
          </a:p>
          <a:p>
            <a:r>
              <a:rPr lang="en-US" dirty="0"/>
              <a:t>It is important that capacity and consent is considered and recorded when conducting a mouth care assessment and an individual mouth care plan.  </a:t>
            </a:r>
          </a:p>
          <a:p>
            <a:r>
              <a:rPr lang="en-US" dirty="0"/>
              <a:t>Capacity and consent should be reviewed on a continuous basis and record individual mouth care needs or preferences.</a:t>
            </a:r>
          </a:p>
          <a:p>
            <a:r>
              <a:rPr lang="en-US" dirty="0"/>
              <a:t>Dementia and other degenerative conditions can affect the ability to consent. They are broadly progressive and often there are good and bad days.  This means that capacity can fluctuate day by day, an individual may lack capacity at one point in time but may be able to give consent another time.</a:t>
            </a:r>
          </a:p>
          <a:p>
            <a:endParaRPr lang="en-US"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6</a:t>
            </a:fld>
            <a:endParaRPr lang="en-GB"/>
          </a:p>
        </p:txBody>
      </p:sp>
    </p:spTree>
    <p:extLst>
      <p:ext uri="{BB962C8B-B14F-4D97-AF65-F5344CB8AC3E}">
        <p14:creationId xmlns:p14="http://schemas.microsoft.com/office/powerpoint/2010/main" val="36570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Capacity Act 2005</a:t>
            </a:r>
          </a:p>
          <a:p>
            <a:r>
              <a:rPr lang="en-US" dirty="0"/>
              <a:t>Is designed to protect and empower people whose condition or illness impedes their ability to make decisions about their own care and treatment.  It applies to those aged 16 and over in England and Wales.</a:t>
            </a:r>
          </a:p>
          <a:p>
            <a:endParaRPr lang="en-US" dirty="0"/>
          </a:p>
          <a:p>
            <a:r>
              <a:rPr lang="en-US" dirty="0"/>
              <a:t>If a health or social care professional suspects an individual lacks capacity to decide, then they should follow the Mental Capacity Act 2005 and consider the legislation in relation to Deprivation of Liberty Safeguards and/or Lasting Power of Attorney.</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7</a:t>
            </a:fld>
            <a:endParaRPr lang="en-GB"/>
          </a:p>
        </p:txBody>
      </p:sp>
    </p:spTree>
    <p:extLst>
      <p:ext uri="{BB962C8B-B14F-4D97-AF65-F5344CB8AC3E}">
        <p14:creationId xmlns:p14="http://schemas.microsoft.com/office/powerpoint/2010/main" val="4863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Deprivation of Liberty Safeguards</a:t>
            </a:r>
          </a:p>
          <a:p>
            <a:endParaRPr lang="en-US" dirty="0"/>
          </a:p>
          <a:p>
            <a:r>
              <a:rPr lang="en-US" dirty="0"/>
              <a:t>The Deprivation of Liberty Safeguards are part of the Mental Capacity Act 2005.  They aim to ensure that people who receive care and treatment in care homes, hospitals, supported living or other looked after settings do not have their freedom inappropriately restricted. </a:t>
            </a:r>
          </a:p>
          <a:p>
            <a:r>
              <a:rPr lang="en-US" dirty="0"/>
              <a:t>Where someone lacks capacity to decide about their care and treatment a Deprivation of Liberty Safeguard may be applied so that others can make a decision for them, in their ‘best interest’ to keep them from harm.  </a:t>
            </a:r>
          </a:p>
          <a:p>
            <a:endParaRPr lang="en-US" dirty="0"/>
          </a:p>
          <a:p>
            <a:r>
              <a:rPr lang="en-US" dirty="0"/>
              <a:t>Unlawful deprivation of liberty is a breach of a person’s human rights.</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8</a:t>
            </a:fld>
            <a:endParaRPr lang="en-GB"/>
          </a:p>
        </p:txBody>
      </p:sp>
    </p:spTree>
    <p:extLst>
      <p:ext uri="{BB962C8B-B14F-4D97-AF65-F5344CB8AC3E}">
        <p14:creationId xmlns:p14="http://schemas.microsoft.com/office/powerpoint/2010/main" val="350811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Lasting Power of Attorney, one that takes care of assets and financial affairs and the other health and welfare. Lasting Power of Attorney is a legal arrangement that the individual has authorised prior to any loss of capacity.</a:t>
            </a:r>
          </a:p>
          <a:p>
            <a:endParaRPr lang="en-US" dirty="0"/>
          </a:p>
          <a:p>
            <a:r>
              <a:rPr lang="en-US" dirty="0"/>
              <a:t>Lasting Power of Attorney for health and welfare enables a nominated family member or friend to legally make decisions on behalf of the individual regarding day to day care and wellbeing, these include, personal care and provision, medical and palliative care.</a:t>
            </a:r>
          </a:p>
          <a:p>
            <a:endParaRPr lang="en-US" dirty="0"/>
          </a:p>
          <a:p>
            <a:r>
              <a:rPr lang="en-US" dirty="0"/>
              <a:t>Adults who lack capacity and are not exempt from charges may have a nominated Lasting Power of Attorney for their assets and financial affairs, who will take responsibility for any dental charges.</a:t>
            </a:r>
          </a:p>
          <a:p>
            <a:endParaRPr lang="en-GB" dirty="0"/>
          </a:p>
        </p:txBody>
      </p:sp>
      <p:sp>
        <p:nvSpPr>
          <p:cNvPr id="4" name="Slide Number Placeholder 3"/>
          <p:cNvSpPr>
            <a:spLocks noGrp="1"/>
          </p:cNvSpPr>
          <p:nvPr>
            <p:ph type="sldNum" sz="quarter" idx="10"/>
          </p:nvPr>
        </p:nvSpPr>
        <p:spPr/>
        <p:txBody>
          <a:bodyPr/>
          <a:lstStyle/>
          <a:p>
            <a:fld id="{88554DFE-24C8-4007-8254-F0349DE17172}" type="slidenum">
              <a:rPr lang="en-GB" smtClean="0"/>
              <a:t>9</a:t>
            </a:fld>
            <a:endParaRPr lang="en-GB"/>
          </a:p>
        </p:txBody>
      </p:sp>
    </p:spTree>
    <p:extLst>
      <p:ext uri="{BB962C8B-B14F-4D97-AF65-F5344CB8AC3E}">
        <p14:creationId xmlns:p14="http://schemas.microsoft.com/office/powerpoint/2010/main" val="2174830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92072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50235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74383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711009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7525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24108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4D0347-439E-4719-AEFF-48E72F3B412C}"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299259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4D0347-439E-4719-AEFF-48E72F3B412C}"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55088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D0347-439E-4719-AEFF-48E72F3B412C}"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20334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11064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0578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D0347-439E-4719-AEFF-48E72F3B412C}" type="datetimeFigureOut">
              <a:rPr lang="en-GB" smtClean="0"/>
              <a:t>09/02/2024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08AA-747B-4AE6-88A3-C6172BBCD574}" type="slidenum">
              <a:rPr lang="en-GB" smtClean="0"/>
              <a:t>‹#›</a:t>
            </a:fld>
            <a:endParaRPr lang="en-GB"/>
          </a:p>
        </p:txBody>
      </p:sp>
    </p:spTree>
    <p:extLst>
      <p:ext uri="{BB962C8B-B14F-4D97-AF65-F5344CB8AC3E}">
        <p14:creationId xmlns:p14="http://schemas.microsoft.com/office/powerpoint/2010/main" val="304641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13.jp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jpg"/><Relationship Id="rId5" Type="http://schemas.openxmlformats.org/officeDocument/2006/relationships/image" Target="../media/image8.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DWT@hee.nhs.uk" TargetMode="External"/><Relationship Id="rId5" Type="http://schemas.openxmlformats.org/officeDocument/2006/relationships/image" Target="../media/image3.jpeg"/><Relationship Id="rId4" Type="http://schemas.openxmlformats.org/officeDocument/2006/relationships/notesSlide" Target="../notesSlides/notesSlide2.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4.xml"/><Relationship Id="rId7" Type="http://schemas.openxmlformats.org/officeDocument/2006/relationships/diagramLayout" Target="../diagrams/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8.jpg"/><Relationship Id="rId10" Type="http://schemas.microsoft.com/office/2007/relationships/diagramDrawing" Target="../diagrams/drawing1.xml"/><Relationship Id="rId4" Type="http://schemas.openxmlformats.org/officeDocument/2006/relationships/notesSlide" Target="../notesSlides/notesSlide22.xml"/><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4.xml"/><Relationship Id="rId7" Type="http://schemas.openxmlformats.org/officeDocument/2006/relationships/diagramLayout" Target="../diagrams/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8.jpg"/><Relationship Id="rId10" Type="http://schemas.microsoft.com/office/2007/relationships/diagramDrawing" Target="../diagrams/drawing2.xml"/><Relationship Id="rId4" Type="http://schemas.openxmlformats.org/officeDocument/2006/relationships/notesSlide" Target="../notesSlides/notesSlide23.xml"/><Relationship Id="rId9"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9.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0.jpe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27.xml"/><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descr="Close-up of agave">
            <a:extLst>
              <a:ext uri="{FF2B5EF4-FFF2-40B4-BE49-F238E27FC236}">
                <a16:creationId xmlns:a16="http://schemas.microsoft.com/office/drawing/2014/main" id="{7789AFDC-8976-4204-9B78-D7286774D759}"/>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3" b="3441"/>
          <a:stretch/>
        </p:blipFill>
        <p:spPr>
          <a:xfrm>
            <a:off x="1000" y="0"/>
            <a:ext cx="9473046" cy="6858000"/>
          </a:xfrm>
          <a:prstGeom prst="rect">
            <a:avLst/>
          </a:prstGeom>
        </p:spPr>
      </p:pic>
      <p:sp>
        <p:nvSpPr>
          <p:cNvPr id="78" name="Rectangle 77">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D0BF17-F2B9-4CCD-9EB3-785807EC40E4}"/>
              </a:ext>
            </a:extLst>
          </p:cNvPr>
          <p:cNvSpPr>
            <a:spLocks noGrp="1"/>
          </p:cNvSpPr>
          <p:nvPr>
            <p:ph type="ctrTitle"/>
          </p:nvPr>
        </p:nvSpPr>
        <p:spPr>
          <a:xfrm>
            <a:off x="298604" y="1147314"/>
            <a:ext cx="6179834" cy="3165886"/>
          </a:xfrm>
        </p:spPr>
        <p:txBody>
          <a:bodyPr>
            <a:normAutofit fontScale="90000"/>
          </a:bodyPr>
          <a:lstStyle/>
          <a:p>
            <a:r>
              <a:rPr lang="en-US" sz="3100" b="1" dirty="0">
                <a:solidFill>
                  <a:schemeClr val="accent3">
                    <a:lumMod val="60000"/>
                    <a:lumOff val="40000"/>
                  </a:schemeClr>
                </a:solidFill>
              </a:rPr>
              <a:t>MOUTH CARE MATTERS IN THE COMMUNITY</a:t>
            </a:r>
            <a:br>
              <a:rPr lang="en-US" sz="2800" b="1" dirty="0">
                <a:solidFill>
                  <a:schemeClr val="accent4"/>
                </a:solidFill>
              </a:rPr>
            </a:br>
            <a:br>
              <a:rPr lang="en-US" sz="2800" dirty="0">
                <a:solidFill>
                  <a:schemeClr val="accent4"/>
                </a:solidFill>
              </a:rPr>
            </a:br>
            <a:r>
              <a:rPr lang="en-US" b="1" dirty="0">
                <a:solidFill>
                  <a:schemeClr val="accent4"/>
                </a:solidFill>
              </a:rPr>
              <a:t>Mouth care for people who are care-resistive and/or living with dementia</a:t>
            </a:r>
            <a:br>
              <a:rPr lang="en-US" dirty="0">
                <a:solidFill>
                  <a:schemeClr val="accent4"/>
                </a:solidFill>
              </a:rPr>
            </a:br>
            <a:r>
              <a:rPr lang="en-GB" dirty="0"/>
              <a:t>		</a:t>
            </a:r>
            <a:br>
              <a:rPr lang="en-US" dirty="0">
                <a:solidFill>
                  <a:schemeClr val="accent4"/>
                </a:solidFill>
              </a:rPr>
            </a:br>
            <a:r>
              <a:rPr lang="en-US" b="1" dirty="0">
                <a:solidFill>
                  <a:schemeClr val="accent4"/>
                </a:solidFill>
              </a:rPr>
              <a:t>Section 5</a:t>
            </a:r>
            <a:br>
              <a:rPr lang="en-US" sz="2800" dirty="0">
                <a:solidFill>
                  <a:schemeClr val="accent4"/>
                </a:solidFill>
              </a:rPr>
            </a:br>
            <a:endParaRPr lang="en-GB" sz="2800" dirty="0">
              <a:solidFill>
                <a:schemeClr val="accent4"/>
              </a:solidFill>
            </a:endParaRPr>
          </a:p>
        </p:txBody>
      </p:sp>
      <p:cxnSp>
        <p:nvCxnSpPr>
          <p:cNvPr id="80" name="Straight Connector 79">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3681408"/>
            <a:ext cx="85153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D96E3855-42B8-DF4E-A373-BC4966195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1814415"/>
      </p:ext>
    </p:extLst>
  </p:cSld>
  <p:clrMapOvr>
    <a:masterClrMapping/>
  </p:clrMapOvr>
  <mc:AlternateContent xmlns:mc="http://schemas.openxmlformats.org/markup-compatibility/2006" xmlns:p14="http://schemas.microsoft.com/office/powerpoint/2010/main">
    <mc:Choice Requires="p14">
      <p:transition spd="slow" p14:dur="2000" advTm="26326"/>
    </mc:Choice>
    <mc:Fallback xmlns="">
      <p:transition spd="slow" advTm="26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igh angle view of various buttons on a table">
            <a:extLst>
              <a:ext uri="{FF2B5EF4-FFF2-40B4-BE49-F238E27FC236}">
                <a16:creationId xmlns:a16="http://schemas.microsoft.com/office/drawing/2014/main" id="{5757E853-D4AF-4F78-B50A-98583942AF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82" t="1080" r="27923" b="1"/>
          <a:stretch/>
        </p:blipFill>
        <p:spPr>
          <a:xfrm>
            <a:off x="2642617" y="10"/>
            <a:ext cx="6501384" cy="6857990"/>
          </a:xfrm>
          <a:prstGeom prst="rect">
            <a:avLst/>
          </a:prstGeom>
        </p:spPr>
      </p:pic>
      <p:sp>
        <p:nvSpPr>
          <p:cNvPr id="35" name="Rectangle 3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030D6E-D85A-4119-BCE1-1563E366BB86}"/>
              </a:ext>
            </a:extLst>
          </p:cNvPr>
          <p:cNvSpPr>
            <a:spLocks noGrp="1"/>
          </p:cNvSpPr>
          <p:nvPr>
            <p:ph idx="1"/>
          </p:nvPr>
        </p:nvSpPr>
        <p:spPr>
          <a:xfrm>
            <a:off x="150812" y="1475466"/>
            <a:ext cx="3588068" cy="4577460"/>
          </a:xfrm>
          <a:solidFill>
            <a:schemeClr val="bg1"/>
          </a:solidFill>
        </p:spPr>
        <p:txBody>
          <a:bodyPr anchor="t">
            <a:normAutofit/>
          </a:bodyPr>
          <a:lstStyle/>
          <a:p>
            <a:pPr marL="0" indent="0">
              <a:buNone/>
            </a:pPr>
            <a:endParaRPr lang="en-GB" sz="1500" b="1" dirty="0">
              <a:latin typeface="Arial" panose="020B0604020202020204" pitchFamily="34" charset="0"/>
              <a:cs typeface="Arial" panose="020B0604020202020204" pitchFamily="34" charset="0"/>
            </a:endParaRPr>
          </a:p>
          <a:p>
            <a:pPr marL="0" indent="0">
              <a:buNone/>
            </a:pPr>
            <a:r>
              <a:rPr lang="en-GB" sz="2400" dirty="0">
                <a:cs typeface="Arial" panose="020B0604020202020204" pitchFamily="34" charset="0"/>
              </a:rPr>
              <a:t>All care establishments must be committed to an environment that promotes equality and embraces diversity in its performance as a service provider and adhere to legal requirements in relation to the Equality Act 2010 and associated protected characteristics.  </a:t>
            </a:r>
          </a:p>
          <a:p>
            <a:pPr marL="0" indent="0">
              <a:buNone/>
            </a:pPr>
            <a:endParaRPr lang="en-GB" sz="1500" dirty="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pPr marL="0" indent="0">
              <a:buNone/>
            </a:pPr>
            <a:endParaRPr lang="en-GB" sz="1500" b="1" dirty="0">
              <a:latin typeface="Arial" panose="020B0604020202020204" pitchFamily="34" charset="0"/>
              <a:cs typeface="Arial" panose="020B0604020202020204" pitchFamily="34" charset="0"/>
            </a:endParaRPr>
          </a:p>
          <a:p>
            <a:endParaRPr lang="en-GB" sz="1500" dirty="0"/>
          </a:p>
        </p:txBody>
      </p:sp>
      <p:sp>
        <p:nvSpPr>
          <p:cNvPr id="7" name="Title 6">
            <a:extLst>
              <a:ext uri="{FF2B5EF4-FFF2-40B4-BE49-F238E27FC236}">
                <a16:creationId xmlns:a16="http://schemas.microsoft.com/office/drawing/2014/main" id="{A7404AB8-28C1-49A6-B039-F07AA8C19878}"/>
              </a:ext>
            </a:extLst>
          </p:cNvPr>
          <p:cNvSpPr>
            <a:spLocks noGrp="1"/>
          </p:cNvSpPr>
          <p:nvPr>
            <p:ph type="title"/>
          </p:nvPr>
        </p:nvSpPr>
        <p:spPr>
          <a:xfrm>
            <a:off x="150812" y="175382"/>
            <a:ext cx="4821047" cy="1124712"/>
          </a:xfrm>
          <a:solidFill>
            <a:schemeClr val="accent4">
              <a:lumMod val="60000"/>
              <a:lumOff val="40000"/>
            </a:schemeClr>
          </a:solidFill>
        </p:spPr>
        <p:txBody>
          <a:bodyPr anchor="ctr">
            <a:normAutofit/>
          </a:bodyPr>
          <a:lstStyle/>
          <a:p>
            <a:r>
              <a:rPr lang="en-US" sz="3200" b="1" dirty="0">
                <a:solidFill>
                  <a:schemeClr val="bg1"/>
                </a:solidFill>
              </a:rPr>
              <a:t>Equality and diversity</a:t>
            </a:r>
            <a:endParaRPr lang="en-GB" sz="3200" b="1" dirty="0">
              <a:solidFill>
                <a:schemeClr val="bg1"/>
              </a:solidFill>
            </a:endParaRPr>
          </a:p>
        </p:txBody>
      </p:sp>
      <p:pic>
        <p:nvPicPr>
          <p:cNvPr id="6" name="Audio 5">
            <a:hlinkClick r:id="" action="ppaction://media"/>
            <a:extLst>
              <a:ext uri="{FF2B5EF4-FFF2-40B4-BE49-F238E27FC236}">
                <a16:creationId xmlns:a16="http://schemas.microsoft.com/office/drawing/2014/main" id="{F2E2DE43-9EE1-D547-9EB5-3B11156FD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60531638"/>
      </p:ext>
    </p:extLst>
  </p:cSld>
  <p:clrMapOvr>
    <a:masterClrMapping/>
  </p:clrMapOvr>
  <mc:AlternateContent xmlns:mc="http://schemas.openxmlformats.org/markup-compatibility/2006" xmlns:p14="http://schemas.microsoft.com/office/powerpoint/2010/main">
    <mc:Choice Requires="p14">
      <p:transition spd="slow" p14:dur="2000" advTm="47578"/>
    </mc:Choice>
    <mc:Fallback xmlns="">
      <p:transition spd="slow" advTm="4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7E10A2-0D39-4883-B5C9-1C63791DD232}"/>
              </a:ext>
            </a:extLst>
          </p:cNvPr>
          <p:cNvSpPr>
            <a:spLocks noGrp="1"/>
          </p:cNvSpPr>
          <p:nvPr>
            <p:ph type="title"/>
          </p:nvPr>
        </p:nvSpPr>
        <p:spPr>
          <a:xfrm>
            <a:off x="95495" y="101074"/>
            <a:ext cx="8151351" cy="875174"/>
          </a:xfrm>
          <a:solidFill>
            <a:schemeClr val="accent4">
              <a:lumMod val="60000"/>
              <a:lumOff val="40000"/>
            </a:schemeClr>
          </a:solidFill>
        </p:spPr>
        <p:txBody>
          <a:bodyPr>
            <a:noAutofit/>
          </a:bodyPr>
          <a:lstStyle/>
          <a:p>
            <a:pPr algn="l"/>
            <a:r>
              <a:rPr lang="en-US" sz="3200" b="1" dirty="0">
                <a:solidFill>
                  <a:schemeClr val="bg1"/>
                </a:solidFill>
                <a:cs typeface="Arial" panose="020B0604020202020204" pitchFamily="34" charset="0"/>
              </a:rPr>
              <a:t>Identifying who may have mouth problems</a:t>
            </a:r>
          </a:p>
        </p:txBody>
      </p:sp>
      <p:sp>
        <p:nvSpPr>
          <p:cNvPr id="3" name="Content Placeholder 2">
            <a:extLst>
              <a:ext uri="{FF2B5EF4-FFF2-40B4-BE49-F238E27FC236}">
                <a16:creationId xmlns:a16="http://schemas.microsoft.com/office/drawing/2014/main" id="{9262E7CA-5442-4C61-8303-570632AAE5AC}"/>
              </a:ext>
            </a:extLst>
          </p:cNvPr>
          <p:cNvSpPr>
            <a:spLocks noGrp="1"/>
          </p:cNvSpPr>
          <p:nvPr>
            <p:ph idx="1"/>
          </p:nvPr>
        </p:nvSpPr>
        <p:spPr>
          <a:xfrm>
            <a:off x="107108" y="1001468"/>
            <a:ext cx="8941397" cy="3746720"/>
          </a:xfrm>
        </p:spPr>
        <p:txBody>
          <a:bodyPr vert="horz" lIns="91440" tIns="45720" rIns="91440" bIns="45720" rtlCol="0">
            <a:normAutofit fontScale="92500" lnSpcReduction="10000"/>
          </a:bodyPr>
          <a:lstStyle/>
          <a:p>
            <a:pPr marL="0" indent="0">
              <a:spcBef>
                <a:spcPts val="300"/>
              </a:spcBef>
              <a:spcAft>
                <a:spcPts val="300"/>
              </a:spcAft>
              <a:buNone/>
            </a:pPr>
            <a:r>
              <a:rPr lang="en-US" sz="2000" dirty="0"/>
              <a:t>This may be difficult when people are unable to effectively communicate                           and/or lack capacity.</a:t>
            </a:r>
            <a:endParaRPr lang="en-GB" sz="2000" dirty="0"/>
          </a:p>
          <a:p>
            <a:pPr marL="0" indent="0">
              <a:spcBef>
                <a:spcPts val="300"/>
              </a:spcBef>
              <a:spcAft>
                <a:spcPts val="300"/>
              </a:spcAft>
              <a:buNone/>
            </a:pPr>
            <a:r>
              <a:rPr lang="en-GB" sz="2000" dirty="0"/>
              <a:t>You may observe the following behaviour changes, signs and symptoms:</a:t>
            </a:r>
          </a:p>
          <a:p>
            <a:pPr marL="0" indent="0">
              <a:spcBef>
                <a:spcPts val="300"/>
              </a:spcBef>
              <a:spcAft>
                <a:spcPts val="300"/>
              </a:spcAft>
              <a:buNone/>
            </a:pPr>
            <a:endParaRPr lang="en-GB" sz="2000" dirty="0"/>
          </a:p>
          <a:p>
            <a:pPr lvl="2">
              <a:spcBef>
                <a:spcPts val="300"/>
              </a:spcBef>
              <a:spcAft>
                <a:spcPts val="300"/>
              </a:spcAft>
            </a:pPr>
            <a:r>
              <a:rPr lang="en-GB" sz="2000" dirty="0">
                <a:cs typeface="Arial" panose="020B0604020202020204" pitchFamily="34" charset="0"/>
              </a:rPr>
              <a:t>Aggression</a:t>
            </a:r>
          </a:p>
          <a:p>
            <a:pPr lvl="2">
              <a:spcBef>
                <a:spcPts val="300"/>
              </a:spcBef>
              <a:spcAft>
                <a:spcPts val="300"/>
              </a:spcAft>
            </a:pPr>
            <a:r>
              <a:rPr lang="en-GB" sz="2000" dirty="0">
                <a:cs typeface="Arial" panose="020B0604020202020204" pitchFamily="34" charset="0"/>
              </a:rPr>
              <a:t>Refusal to eat and drink</a:t>
            </a:r>
          </a:p>
          <a:p>
            <a:pPr lvl="2">
              <a:spcBef>
                <a:spcPts val="300"/>
              </a:spcBef>
              <a:spcAft>
                <a:spcPts val="300"/>
              </a:spcAft>
            </a:pPr>
            <a:r>
              <a:rPr lang="en-GB" sz="2000" dirty="0">
                <a:cs typeface="Arial" panose="020B0604020202020204" pitchFamily="34" charset="0"/>
              </a:rPr>
              <a:t>Pulling of the ear or face</a:t>
            </a:r>
          </a:p>
          <a:p>
            <a:pPr lvl="2">
              <a:spcBef>
                <a:spcPts val="300"/>
              </a:spcBef>
              <a:spcAft>
                <a:spcPts val="300"/>
              </a:spcAft>
            </a:pPr>
            <a:r>
              <a:rPr lang="en-GB" sz="2000" dirty="0">
                <a:cs typeface="Arial" panose="020B0604020202020204" pitchFamily="34" charset="0"/>
              </a:rPr>
              <a:t>Head banging</a:t>
            </a:r>
          </a:p>
          <a:p>
            <a:pPr lvl="2">
              <a:spcBef>
                <a:spcPts val="300"/>
              </a:spcBef>
              <a:spcAft>
                <a:spcPts val="300"/>
              </a:spcAft>
            </a:pPr>
            <a:r>
              <a:rPr lang="en-GB" sz="2000" dirty="0">
                <a:cs typeface="Arial" panose="020B0604020202020204" pitchFamily="34" charset="0"/>
              </a:rPr>
              <a:t>Drooling</a:t>
            </a:r>
          </a:p>
          <a:p>
            <a:pPr lvl="2">
              <a:spcBef>
                <a:spcPts val="300"/>
              </a:spcBef>
              <a:spcAft>
                <a:spcPts val="300"/>
              </a:spcAft>
            </a:pPr>
            <a:r>
              <a:rPr lang="en-GB" sz="2000" dirty="0">
                <a:cs typeface="Arial" panose="020B0604020202020204" pitchFamily="34" charset="0"/>
              </a:rPr>
              <a:t>Grinding</a:t>
            </a:r>
          </a:p>
          <a:p>
            <a:pPr lvl="2">
              <a:spcBef>
                <a:spcPts val="300"/>
              </a:spcBef>
              <a:spcAft>
                <a:spcPts val="300"/>
              </a:spcAft>
            </a:pPr>
            <a:r>
              <a:rPr lang="en-GB" sz="2000" dirty="0">
                <a:cs typeface="Arial" panose="020B0604020202020204" pitchFamily="34" charset="0"/>
              </a:rPr>
              <a:t>Temperature</a:t>
            </a:r>
          </a:p>
          <a:p>
            <a:pPr lvl="2">
              <a:spcBef>
                <a:spcPts val="300"/>
              </a:spcBef>
              <a:spcAft>
                <a:spcPts val="300"/>
              </a:spcAft>
            </a:pPr>
            <a:endParaRPr lang="en-GB" sz="2000" dirty="0">
              <a:cs typeface="Arial" panose="020B0604020202020204" pitchFamily="34" charset="0"/>
            </a:endParaRPr>
          </a:p>
          <a:p>
            <a:pPr>
              <a:lnSpc>
                <a:spcPct val="90000"/>
              </a:lnSpc>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1" name="Isosceles Triangle 5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61C74D01-C246-4FD9-BB0D-992DA551353F}"/>
              </a:ext>
            </a:extLst>
          </p:cNvPr>
          <p:cNvPicPr/>
          <p:nvPr/>
        </p:nvPicPr>
        <p:blipFill rotWithShape="1">
          <a:blip r:embed="rId6"/>
          <a:srcRect l="17933" t="9657" r="3786" b="8103"/>
          <a:stretch/>
        </p:blipFill>
        <p:spPr>
          <a:xfrm rot="21292280">
            <a:off x="5670655" y="2249389"/>
            <a:ext cx="2768262" cy="4392599"/>
          </a:xfrm>
          <a:prstGeom prst="rect">
            <a:avLst/>
          </a:prstGeom>
        </p:spPr>
      </p:pic>
      <p:grpSp>
        <p:nvGrpSpPr>
          <p:cNvPr id="55" name="Group 5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56" name="Rectangle 5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9D10D12C-2994-C147-A008-45061A3ED7E5}"/>
              </a:ext>
            </a:extLst>
          </p:cNvPr>
          <p:cNvSpPr/>
          <p:nvPr/>
        </p:nvSpPr>
        <p:spPr>
          <a:xfrm>
            <a:off x="95495" y="4646721"/>
            <a:ext cx="4858463" cy="1862048"/>
          </a:xfrm>
          <a:prstGeom prst="rect">
            <a:avLst/>
          </a:prstGeom>
        </p:spPr>
        <p:txBody>
          <a:bodyPr wrap="square">
            <a:spAutoFit/>
          </a:bodyPr>
          <a:lstStyle/>
          <a:p>
            <a:pPr marL="1144800" lvl="2" indent="-230400">
              <a:spcBef>
                <a:spcPts val="300"/>
              </a:spcBef>
              <a:spcAft>
                <a:spcPts val="300"/>
              </a:spcAft>
              <a:buFont typeface="Arial" panose="020B0604020202020204" pitchFamily="34" charset="0"/>
              <a:buChar char="•"/>
            </a:pPr>
            <a:r>
              <a:rPr lang="en-GB" sz="2000" dirty="0">
                <a:cs typeface="Arial" panose="020B0604020202020204" pitchFamily="34" charset="0"/>
              </a:rPr>
              <a:t>Swollen or bleeding gums</a:t>
            </a:r>
          </a:p>
          <a:p>
            <a:pPr marL="1144800" lvl="2" indent="-230400">
              <a:spcBef>
                <a:spcPts val="300"/>
              </a:spcBef>
              <a:spcAft>
                <a:spcPts val="300"/>
              </a:spcAft>
              <a:buFont typeface="Arial" panose="020B0604020202020204" pitchFamily="34" charset="0"/>
              <a:buChar char="•"/>
            </a:pPr>
            <a:r>
              <a:rPr lang="en-GB" sz="2000" dirty="0">
                <a:cs typeface="Arial" panose="020B0604020202020204" pitchFamily="34" charset="0"/>
              </a:rPr>
              <a:t>Odour or bad breath</a:t>
            </a:r>
          </a:p>
          <a:p>
            <a:pPr marL="1144800" lvl="2" indent="-230400">
              <a:spcBef>
                <a:spcPts val="300"/>
              </a:spcBef>
              <a:spcAft>
                <a:spcPts val="300"/>
              </a:spcAft>
              <a:buFont typeface="Arial" panose="020B0604020202020204" pitchFamily="34" charset="0"/>
              <a:buChar char="•"/>
            </a:pPr>
            <a:r>
              <a:rPr lang="en-GB" sz="2000" dirty="0">
                <a:cs typeface="Arial" panose="020B0604020202020204" pitchFamily="34" charset="0"/>
              </a:rPr>
              <a:t>Pimple/yellow spot at the side                                                                                  of the tooth which may ooze</a:t>
            </a:r>
          </a:p>
          <a:p>
            <a:pPr marL="1144800" lvl="2" indent="-230400">
              <a:spcBef>
                <a:spcPts val="300"/>
              </a:spcBef>
              <a:spcAft>
                <a:spcPts val="300"/>
              </a:spcAft>
              <a:buFont typeface="Arial" panose="020B0604020202020204" pitchFamily="34" charset="0"/>
              <a:buChar char="•"/>
            </a:pPr>
            <a:r>
              <a:rPr lang="en-GB" sz="2000" dirty="0">
                <a:cs typeface="Arial" panose="020B0604020202020204" pitchFamily="34" charset="0"/>
              </a:rPr>
              <a:t>Swelling of the face</a:t>
            </a:r>
          </a:p>
        </p:txBody>
      </p:sp>
      <p:pic>
        <p:nvPicPr>
          <p:cNvPr id="7" name="Audio 6">
            <a:hlinkClick r:id="" action="ppaction://media"/>
            <a:extLst>
              <a:ext uri="{FF2B5EF4-FFF2-40B4-BE49-F238E27FC236}">
                <a16:creationId xmlns:a16="http://schemas.microsoft.com/office/drawing/2014/main" id="{187E66C3-5115-104B-8C1E-0C5EE5AF90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01243441"/>
      </p:ext>
    </p:extLst>
  </p:cSld>
  <p:clrMapOvr>
    <a:masterClrMapping/>
  </p:clrMapOvr>
  <mc:AlternateContent xmlns:mc="http://schemas.openxmlformats.org/markup-compatibility/2006" xmlns:p14="http://schemas.microsoft.com/office/powerpoint/2010/main">
    <mc:Choice Requires="p14">
      <p:transition spd="slow" p14:dur="2000" advTm="45620"/>
    </mc:Choice>
    <mc:Fallback xmlns="">
      <p:transition spd="slow" advTm="4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C1B8ED-2E51-4045-AE3D-5A061CB92294}"/>
              </a:ext>
            </a:extLst>
          </p:cNvPr>
          <p:cNvSpPr>
            <a:spLocks noGrp="1"/>
          </p:cNvSpPr>
          <p:nvPr>
            <p:ph type="title"/>
          </p:nvPr>
        </p:nvSpPr>
        <p:spPr>
          <a:xfrm>
            <a:off x="208780" y="138228"/>
            <a:ext cx="4769620" cy="995680"/>
          </a:xfrm>
          <a:solidFill>
            <a:schemeClr val="accent4">
              <a:lumMod val="60000"/>
              <a:lumOff val="40000"/>
            </a:schemeClr>
          </a:solidFill>
        </p:spPr>
        <p:txBody>
          <a:bodyPr anchor="ctr">
            <a:normAutofit/>
          </a:bodyPr>
          <a:lstStyle/>
          <a:p>
            <a:pPr algn="l"/>
            <a:r>
              <a:rPr lang="en-US" sz="3200" b="1" dirty="0">
                <a:solidFill>
                  <a:schemeClr val="bg1"/>
                </a:solidFill>
                <a:cs typeface="Arial"/>
              </a:rPr>
              <a:t>Good communication</a:t>
            </a:r>
            <a:r>
              <a:rPr lang="en-US" sz="3200" b="1" dirty="0">
                <a:solidFill>
                  <a:schemeClr val="bg1"/>
                </a:solidFill>
                <a:latin typeface="+mn-lt"/>
                <a:cs typeface="Arial"/>
              </a:rPr>
              <a:t> </a:t>
            </a:r>
            <a:endParaRPr lang="en-US" sz="3200" b="1" dirty="0">
              <a:solidFill>
                <a:schemeClr val="bg1"/>
              </a:solidFill>
              <a:latin typeface="+mn-lt"/>
              <a:cs typeface="Arial" panose="020B0604020202020204" pitchFamily="34" charset="0"/>
            </a:endParaRPr>
          </a:p>
        </p:txBody>
      </p:sp>
      <p:sp>
        <p:nvSpPr>
          <p:cNvPr id="6" name="Content Placeholder 2">
            <a:extLst>
              <a:ext uri="{FF2B5EF4-FFF2-40B4-BE49-F238E27FC236}">
                <a16:creationId xmlns:a16="http://schemas.microsoft.com/office/drawing/2014/main" id="{8C3CEC0B-8AA8-411E-B19E-A0CF594C996E}"/>
              </a:ext>
            </a:extLst>
          </p:cNvPr>
          <p:cNvSpPr>
            <a:spLocks noGrp="1"/>
          </p:cNvSpPr>
          <p:nvPr>
            <p:ph idx="1"/>
          </p:nvPr>
        </p:nvSpPr>
        <p:spPr>
          <a:xfrm>
            <a:off x="208781" y="1272136"/>
            <a:ext cx="4617038" cy="2517741"/>
          </a:xfrm>
        </p:spPr>
        <p:txBody>
          <a:bodyPr>
            <a:normAutofit/>
          </a:bodyPr>
          <a:lstStyle/>
          <a:p>
            <a:pPr marL="0" indent="0">
              <a:lnSpc>
                <a:spcPct val="110000"/>
              </a:lnSpc>
              <a:spcBef>
                <a:spcPts val="600"/>
              </a:spcBef>
              <a:spcAft>
                <a:spcPts val="600"/>
              </a:spcAft>
              <a:buNone/>
            </a:pPr>
            <a:r>
              <a:rPr lang="en-US" sz="1800" dirty="0">
                <a:cs typeface="Arial" panose="020B0604020202020204" pitchFamily="34" charset="0"/>
              </a:rPr>
              <a:t>Help the person develop capacity to consent and be actively involved and informed:</a:t>
            </a:r>
          </a:p>
          <a:p>
            <a:pPr>
              <a:lnSpc>
                <a:spcPct val="110000"/>
              </a:lnSpc>
              <a:spcBef>
                <a:spcPts val="600"/>
              </a:spcBef>
              <a:spcAft>
                <a:spcPts val="600"/>
              </a:spcAft>
            </a:pPr>
            <a:r>
              <a:rPr lang="en-GB" sz="1800" dirty="0">
                <a:cs typeface="Arial" panose="020B0604020202020204" pitchFamily="34" charset="0"/>
              </a:rPr>
              <a:t>using accessible information</a:t>
            </a:r>
          </a:p>
          <a:p>
            <a:pPr>
              <a:lnSpc>
                <a:spcPct val="110000"/>
              </a:lnSpc>
              <a:spcBef>
                <a:spcPts val="600"/>
              </a:spcBef>
              <a:spcAft>
                <a:spcPts val="600"/>
              </a:spcAft>
            </a:pPr>
            <a:r>
              <a:rPr lang="en-GB" sz="1800" dirty="0">
                <a:cs typeface="Arial" panose="020B0604020202020204" pitchFamily="34" charset="0"/>
              </a:rPr>
              <a:t>extra time to explain</a:t>
            </a:r>
          </a:p>
          <a:p>
            <a:pPr>
              <a:lnSpc>
                <a:spcPct val="110000"/>
              </a:lnSpc>
              <a:spcBef>
                <a:spcPts val="600"/>
              </a:spcBef>
              <a:spcAft>
                <a:spcPts val="600"/>
              </a:spcAft>
            </a:pPr>
            <a:r>
              <a:rPr lang="en-GB" sz="1800" dirty="0">
                <a:cs typeface="Arial" panose="020B0604020202020204" pitchFamily="34" charset="0"/>
              </a:rPr>
              <a:t>engaging with carers, family and friends</a:t>
            </a:r>
          </a:p>
          <a:p>
            <a:pPr marL="0" indent="0">
              <a:lnSpc>
                <a:spcPct val="90000"/>
              </a:lnSpc>
              <a:buNone/>
            </a:pPr>
            <a:endParaRPr lang="en-GB" sz="800" b="1" dirty="0">
              <a:latin typeface="Arial" panose="020B0604020202020204" pitchFamily="34" charset="0"/>
              <a:cs typeface="Arial" panose="020B0604020202020204" pitchFamily="34" charset="0"/>
            </a:endParaRPr>
          </a:p>
          <a:p>
            <a:pPr marL="0" indent="0">
              <a:lnSpc>
                <a:spcPct val="90000"/>
              </a:lnSpc>
              <a:buNone/>
            </a:pPr>
            <a:endParaRPr lang="en-GB" sz="800" b="1" dirty="0">
              <a:latin typeface="Arial" panose="020B0604020202020204" pitchFamily="34" charset="0"/>
              <a:cs typeface="Arial" panose="020B0604020202020204" pitchFamily="34" charset="0"/>
            </a:endParaRPr>
          </a:p>
          <a:p>
            <a:pPr marL="0" indent="0">
              <a:lnSpc>
                <a:spcPct val="90000"/>
              </a:lnSpc>
              <a:buNone/>
            </a:pPr>
            <a:endParaRPr lang="en-GB" sz="800" b="1" dirty="0">
              <a:latin typeface="Arial" panose="020B0604020202020204" pitchFamily="34" charset="0"/>
              <a:cs typeface="Arial" panose="020B0604020202020204" pitchFamily="34" charset="0"/>
            </a:endParaRPr>
          </a:p>
          <a:p>
            <a:pPr marL="0" indent="0">
              <a:lnSpc>
                <a:spcPct val="90000"/>
              </a:lnSpc>
              <a:buNone/>
            </a:pPr>
            <a:endParaRPr lang="en-GB" sz="1500" b="1" dirty="0">
              <a:latin typeface="Arial" panose="020B0604020202020204" pitchFamily="34" charset="0"/>
              <a:cs typeface="Arial" panose="020B0604020202020204" pitchFamily="34" charset="0"/>
            </a:endParaRPr>
          </a:p>
          <a:p>
            <a:pPr>
              <a:lnSpc>
                <a:spcPct val="90000"/>
              </a:lnSpc>
            </a:pPr>
            <a:endParaRPr lang="en-GB" sz="800" dirty="0"/>
          </a:p>
        </p:txBody>
      </p:sp>
      <p:sp>
        <p:nvSpPr>
          <p:cNvPr id="3" name="TextBox 2">
            <a:extLst>
              <a:ext uri="{FF2B5EF4-FFF2-40B4-BE49-F238E27FC236}">
                <a16:creationId xmlns:a16="http://schemas.microsoft.com/office/drawing/2014/main" id="{6D457AEF-059A-493E-84D8-BB6B087A55DC}"/>
              </a:ext>
            </a:extLst>
          </p:cNvPr>
          <p:cNvSpPr txBox="1"/>
          <p:nvPr/>
        </p:nvSpPr>
        <p:spPr>
          <a:xfrm>
            <a:off x="102762" y="5981108"/>
            <a:ext cx="5489655" cy="738664"/>
          </a:xfrm>
          <a:prstGeom prst="rect">
            <a:avLst/>
          </a:prstGeom>
          <a:noFill/>
        </p:spPr>
        <p:txBody>
          <a:bodyPr wrap="square" rtlCol="0">
            <a:spAutoFit/>
          </a:bodyPr>
          <a:lstStyle/>
          <a:p>
            <a:r>
              <a:rPr lang="en-GB" sz="1400" b="1" dirty="0"/>
              <a:t>Further information</a:t>
            </a:r>
          </a:p>
          <a:p>
            <a:r>
              <a:rPr lang="en-GB" sz="1400" dirty="0"/>
              <a:t>NHS accessible information standard                                                 </a:t>
            </a:r>
            <a:r>
              <a:rPr lang="en-GB" sz="1400" dirty="0">
                <a:solidFill>
                  <a:schemeClr val="accent1"/>
                </a:solidFill>
              </a:rPr>
              <a:t>https://</a:t>
            </a:r>
            <a:r>
              <a:rPr lang="en-GB" sz="1400" dirty="0" err="1">
                <a:solidFill>
                  <a:schemeClr val="accent1"/>
                </a:solidFill>
              </a:rPr>
              <a:t>www.england.nhs.uk</a:t>
            </a:r>
            <a:r>
              <a:rPr lang="en-GB" sz="1400" dirty="0">
                <a:solidFill>
                  <a:schemeClr val="accent1"/>
                </a:solidFill>
              </a:rPr>
              <a:t>/</a:t>
            </a:r>
            <a:r>
              <a:rPr lang="en-GB" sz="1400" dirty="0" err="1">
                <a:solidFill>
                  <a:schemeClr val="accent1"/>
                </a:solidFill>
              </a:rPr>
              <a:t>ourwork</a:t>
            </a:r>
            <a:r>
              <a:rPr lang="en-GB" sz="1400" dirty="0">
                <a:solidFill>
                  <a:schemeClr val="accent1"/>
                </a:solidFill>
              </a:rPr>
              <a:t>/patients/accessibleinfo-2/</a:t>
            </a:r>
          </a:p>
        </p:txBody>
      </p:sp>
      <p:pic>
        <p:nvPicPr>
          <p:cNvPr id="1026" name="Picture 2" descr="Dementia Care: Communication Techniques for Professionals - Family First  Home Companions New York">
            <a:extLst>
              <a:ext uri="{FF2B5EF4-FFF2-40B4-BE49-F238E27FC236}">
                <a16:creationId xmlns:a16="http://schemas.microsoft.com/office/drawing/2014/main" id="{8A11A888-5370-0649-AD3A-AB47D8FC2A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9803" y="1389413"/>
            <a:ext cx="4301909" cy="40613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8C4346-0B4A-974D-B298-C415AA246B86}"/>
              </a:ext>
            </a:extLst>
          </p:cNvPr>
          <p:cNvSpPr/>
          <p:nvPr/>
        </p:nvSpPr>
        <p:spPr>
          <a:xfrm>
            <a:off x="208780" y="3431467"/>
            <a:ext cx="4572000" cy="2517741"/>
          </a:xfrm>
          <a:prstGeom prst="rect">
            <a:avLst/>
          </a:prstGeom>
        </p:spPr>
        <p:txBody>
          <a:bodyPr>
            <a:spAutoFit/>
          </a:bodyPr>
          <a:lstStyle/>
          <a:p>
            <a:pPr>
              <a:lnSpc>
                <a:spcPct val="110000"/>
              </a:lnSpc>
              <a:spcBef>
                <a:spcPts val="600"/>
              </a:spcBef>
              <a:spcAft>
                <a:spcPts val="600"/>
              </a:spcAft>
            </a:pPr>
            <a:r>
              <a:rPr lang="en-GB" dirty="0">
                <a:cs typeface="Arial" panose="020B0604020202020204" pitchFamily="34" charset="0"/>
              </a:rPr>
              <a:t>Making a ‘Best interest’ decision, the person conducting the mouth care assessment and proposing the mouth care plan needs to ensure that:</a:t>
            </a:r>
          </a:p>
          <a:p>
            <a:pPr marL="285750" indent="-285750">
              <a:lnSpc>
                <a:spcPct val="110000"/>
              </a:lnSpc>
              <a:spcBef>
                <a:spcPts val="600"/>
              </a:spcBef>
              <a:spcAft>
                <a:spcPts val="600"/>
              </a:spcAft>
              <a:buFont typeface="Arial" panose="020B0604020202020204" pitchFamily="34" charset="0"/>
              <a:buChar char="•"/>
            </a:pPr>
            <a:r>
              <a:rPr lang="en-GB" dirty="0">
                <a:cs typeface="Arial" panose="020B0604020202020204" pitchFamily="34" charset="0"/>
              </a:rPr>
              <a:t>the reasons are accurately documented</a:t>
            </a:r>
          </a:p>
          <a:p>
            <a:pPr marL="285750" indent="-285750">
              <a:lnSpc>
                <a:spcPct val="110000"/>
              </a:lnSpc>
              <a:spcBef>
                <a:spcPts val="600"/>
              </a:spcBef>
              <a:spcAft>
                <a:spcPts val="600"/>
              </a:spcAft>
              <a:buFont typeface="Arial" panose="020B0604020202020204" pitchFamily="34" charset="0"/>
              <a:buChar char="•"/>
            </a:pPr>
            <a:r>
              <a:rPr lang="en-GB" dirty="0">
                <a:cs typeface="Arial" panose="020B0604020202020204" pitchFamily="34" charset="0"/>
              </a:rPr>
              <a:t>with details of any other person(s) who may have to be consulted and involved</a:t>
            </a:r>
          </a:p>
        </p:txBody>
      </p:sp>
      <p:pic>
        <p:nvPicPr>
          <p:cNvPr id="5" name="Audio 4">
            <a:hlinkClick r:id="" action="ppaction://media"/>
            <a:extLst>
              <a:ext uri="{FF2B5EF4-FFF2-40B4-BE49-F238E27FC236}">
                <a16:creationId xmlns:a16="http://schemas.microsoft.com/office/drawing/2014/main" id="{40AFA81F-122C-B64C-B956-30423E5984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29292941"/>
      </p:ext>
    </p:extLst>
  </p:cSld>
  <p:clrMapOvr>
    <a:masterClrMapping/>
  </p:clrMapOvr>
  <mc:AlternateContent xmlns:mc="http://schemas.openxmlformats.org/markup-compatibility/2006" xmlns:p14="http://schemas.microsoft.com/office/powerpoint/2010/main">
    <mc:Choice Requires="p14">
      <p:transition spd="slow" p14:dur="2000" advTm="102651"/>
    </mc:Choice>
    <mc:Fallback xmlns="">
      <p:transition spd="slow" advTm="10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5DF7-CEE1-4263-AAAB-7FFF5D2FF9C6}"/>
              </a:ext>
            </a:extLst>
          </p:cNvPr>
          <p:cNvSpPr>
            <a:spLocks noGrp="1"/>
          </p:cNvSpPr>
          <p:nvPr>
            <p:ph type="title"/>
          </p:nvPr>
        </p:nvSpPr>
        <p:spPr>
          <a:xfrm>
            <a:off x="881263" y="3877164"/>
            <a:ext cx="6954441" cy="2452687"/>
          </a:xfrm>
        </p:spPr>
        <p:txBody>
          <a:bodyPr anchor="ctr">
            <a:normAutofit fontScale="90000"/>
          </a:bodyPr>
          <a:lstStyle/>
          <a:p>
            <a:br>
              <a:rPr lang="en-GB" b="1" dirty="0">
                <a:latin typeface="+mn-lt"/>
              </a:rPr>
            </a:br>
            <a:br>
              <a:rPr lang="en-GB" b="1" dirty="0">
                <a:latin typeface="+mn-lt"/>
              </a:rPr>
            </a:br>
            <a:r>
              <a:rPr lang="en-GB" b="1" dirty="0">
                <a:latin typeface="+mn-lt"/>
              </a:rPr>
              <a:t>Case Study 1</a:t>
            </a:r>
            <a:br>
              <a:rPr lang="en-GB" b="1" dirty="0">
                <a:latin typeface="+mn-lt"/>
              </a:rPr>
            </a:br>
            <a:r>
              <a:rPr lang="en-GB" b="1" dirty="0">
                <a:latin typeface="+mn-lt"/>
              </a:rPr>
              <a:t>Mr Jones</a:t>
            </a:r>
          </a:p>
        </p:txBody>
      </p:sp>
      <p:pic>
        <p:nvPicPr>
          <p:cNvPr id="23" name="Picture 22" descr="City lights focused in magnifying glass">
            <a:extLst>
              <a:ext uri="{FF2B5EF4-FFF2-40B4-BE49-F238E27FC236}">
                <a16:creationId xmlns:a16="http://schemas.microsoft.com/office/drawing/2014/main" id="{7BF7CCD3-9B1D-46D2-93E3-D41DD84E1088}"/>
              </a:ext>
            </a:extLst>
          </p:cNvPr>
          <p:cNvPicPr>
            <a:picLocks noChangeAspect="1"/>
          </p:cNvPicPr>
          <p:nvPr/>
        </p:nvPicPr>
        <p:blipFill rotWithShape="1">
          <a:blip r:embed="rId6">
            <a:extLst>
              <a:ext uri="{28A0092B-C50C-407E-A947-70E740481C1C}">
                <a14:useLocalDpi xmlns:a14="http://schemas.microsoft.com/office/drawing/2010/main" val="0"/>
              </a:ext>
            </a:extLst>
          </a:blip>
          <a:srcRect t="24272" b="14935"/>
          <a:stretch/>
        </p:blipFill>
        <p:spPr>
          <a:xfrm>
            <a:off x="-30283" y="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 name="TextBox 12">
            <a:extLst>
              <a:ext uri="{FF2B5EF4-FFF2-40B4-BE49-F238E27FC236}">
                <a16:creationId xmlns:a16="http://schemas.microsoft.com/office/drawing/2014/main" id="{FE6D7394-2CE1-4EA9-99AE-00BF8F17A44E}"/>
              </a:ext>
            </a:extLst>
          </p:cNvPr>
          <p:cNvSpPr txBox="1"/>
          <p:nvPr/>
        </p:nvSpPr>
        <p:spPr>
          <a:xfrm>
            <a:off x="30303" y="2619248"/>
            <a:ext cx="4572000" cy="369332"/>
          </a:xfrm>
          <a:prstGeom prst="rect">
            <a:avLst/>
          </a:prstGeom>
          <a:noFill/>
        </p:spPr>
        <p:txBody>
          <a:bodyPr wrap="square">
            <a:spAutoFit/>
          </a:bodyPr>
          <a:lstStyle/>
          <a:p>
            <a:endParaRPr lang="en-US" dirty="0"/>
          </a:p>
        </p:txBody>
      </p:sp>
      <p:sp>
        <p:nvSpPr>
          <p:cNvPr id="5" name="Title 1">
            <a:extLst>
              <a:ext uri="{FF2B5EF4-FFF2-40B4-BE49-F238E27FC236}">
                <a16:creationId xmlns:a16="http://schemas.microsoft.com/office/drawing/2014/main" id="{A5BCDA7F-D394-40EC-B9A4-2777D6987FBD}"/>
              </a:ext>
            </a:extLst>
          </p:cNvPr>
          <p:cNvSpPr txBox="1">
            <a:spLocks/>
          </p:cNvSpPr>
          <p:nvPr/>
        </p:nvSpPr>
        <p:spPr>
          <a:xfrm>
            <a:off x="1880557" y="3623093"/>
            <a:ext cx="4891179" cy="1052424"/>
          </a:xfrm>
          <a:prstGeom prst="rect">
            <a:avLst/>
          </a:prstGeom>
          <a:solidFill>
            <a:schemeClr val="accent4">
              <a:lumMod val="60000"/>
              <a:lumOff val="4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cs typeface="Arial"/>
              </a:rPr>
              <a:t>    Dementia case studies</a:t>
            </a:r>
            <a:endParaRPr lang="en-US" sz="3200" b="1" dirty="0">
              <a:solidFill>
                <a:schemeClr val="bg1"/>
              </a:solidFill>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6DE1C426-FA3D-914F-AB63-B7E175A739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52278700"/>
      </p:ext>
    </p:extLst>
  </p:cSld>
  <p:clrMapOvr>
    <a:masterClrMapping/>
  </p:clrMapOvr>
  <mc:AlternateContent xmlns:mc="http://schemas.openxmlformats.org/markup-compatibility/2006" xmlns:p14="http://schemas.microsoft.com/office/powerpoint/2010/main">
    <mc:Choice Requires="p14">
      <p:transition spd="slow" p14:dur="2000" advTm="32401"/>
    </mc:Choice>
    <mc:Fallback xmlns="">
      <p:transition spd="slow" advTm="3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2D97-E408-45C4-83DA-F6B503A75ED4}"/>
              </a:ext>
            </a:extLst>
          </p:cNvPr>
          <p:cNvSpPr>
            <a:spLocks noGrp="1"/>
          </p:cNvSpPr>
          <p:nvPr>
            <p:ph type="title"/>
          </p:nvPr>
        </p:nvSpPr>
        <p:spPr>
          <a:xfrm>
            <a:off x="266196" y="362214"/>
            <a:ext cx="4305803" cy="1262504"/>
          </a:xfrm>
          <a:solidFill>
            <a:schemeClr val="accent4">
              <a:lumMod val="60000"/>
              <a:lumOff val="40000"/>
            </a:schemeClr>
          </a:solidFill>
        </p:spPr>
        <p:txBody>
          <a:bodyPr>
            <a:normAutofit/>
          </a:bodyPr>
          <a:lstStyle/>
          <a:p>
            <a:pPr>
              <a:spcBef>
                <a:spcPts val="600"/>
              </a:spcBef>
              <a:spcAft>
                <a:spcPts val="600"/>
              </a:spcAft>
            </a:pPr>
            <a:r>
              <a:rPr lang="en-US" sz="3200" b="1" dirty="0">
                <a:solidFill>
                  <a:schemeClr val="bg1"/>
                </a:solidFill>
              </a:rPr>
              <a:t>Assessment                       &amp; care plan</a:t>
            </a:r>
            <a:endParaRPr lang="en-GB" sz="3200" b="1" dirty="0">
              <a:solidFill>
                <a:schemeClr val="bg1"/>
              </a:solidFill>
            </a:endParaRP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E97EA4-0F0B-4B2E-8CBB-3D880EFE04F6}"/>
              </a:ext>
            </a:extLst>
          </p:cNvPr>
          <p:cNvSpPr>
            <a:spLocks noGrp="1"/>
          </p:cNvSpPr>
          <p:nvPr>
            <p:ph idx="1"/>
          </p:nvPr>
        </p:nvSpPr>
        <p:spPr>
          <a:xfrm>
            <a:off x="266196" y="1855306"/>
            <a:ext cx="4305803" cy="2930450"/>
          </a:xfrm>
          <a:solidFill>
            <a:schemeClr val="bg1"/>
          </a:solidFill>
        </p:spPr>
        <p:txBody>
          <a:bodyPr>
            <a:normAutofit fontScale="92500" lnSpcReduction="10000"/>
          </a:bodyPr>
          <a:lstStyle/>
          <a:p>
            <a:pPr marL="0" indent="0">
              <a:lnSpc>
                <a:spcPct val="90000"/>
              </a:lnSpc>
              <a:buNone/>
            </a:pPr>
            <a:r>
              <a:rPr lang="en-US" sz="2400" dirty="0"/>
              <a:t>On admission to the nursing home :</a:t>
            </a:r>
          </a:p>
          <a:p>
            <a:pPr marL="0" indent="0">
              <a:lnSpc>
                <a:spcPct val="90000"/>
              </a:lnSpc>
              <a:buNone/>
            </a:pPr>
            <a:endParaRPr lang="en-US" sz="1100" dirty="0"/>
          </a:p>
          <a:p>
            <a:pPr>
              <a:lnSpc>
                <a:spcPct val="90000"/>
              </a:lnSpc>
            </a:pPr>
            <a:r>
              <a:rPr lang="en-US" sz="2400" dirty="0"/>
              <a:t>an assessment was completed </a:t>
            </a:r>
          </a:p>
          <a:p>
            <a:pPr>
              <a:lnSpc>
                <a:spcPct val="90000"/>
              </a:lnSpc>
            </a:pPr>
            <a:r>
              <a:rPr lang="en-US" sz="2400" dirty="0"/>
              <a:t>a care plan was implemented</a:t>
            </a:r>
          </a:p>
          <a:p>
            <a:pPr>
              <a:lnSpc>
                <a:spcPct val="90000"/>
              </a:lnSpc>
            </a:pPr>
            <a:r>
              <a:rPr lang="en-US" sz="2400" dirty="0"/>
              <a:t>Mr Jones was referred to a dietitian and a psychiatrist</a:t>
            </a:r>
          </a:p>
          <a:p>
            <a:pPr marL="0" indent="0">
              <a:lnSpc>
                <a:spcPct val="90000"/>
              </a:lnSpc>
              <a:buNone/>
            </a:pPr>
            <a:endParaRPr lang="en-US" sz="2400" dirty="0">
              <a:solidFill>
                <a:schemeClr val="accent4">
                  <a:lumMod val="75000"/>
                </a:schemeClr>
              </a:solidFill>
            </a:endParaRPr>
          </a:p>
          <a:p>
            <a:pPr marL="0" indent="0" algn="ctr">
              <a:lnSpc>
                <a:spcPct val="110000"/>
              </a:lnSpc>
              <a:buNone/>
            </a:pPr>
            <a:r>
              <a:rPr lang="en-US" sz="2400" b="1" dirty="0">
                <a:solidFill>
                  <a:schemeClr val="accent4">
                    <a:lumMod val="75000"/>
                  </a:schemeClr>
                </a:solidFill>
              </a:rPr>
              <a:t>The assessment failed to include mouth care needs and priorities </a:t>
            </a:r>
          </a:p>
          <a:p>
            <a:pPr marL="0" indent="0">
              <a:lnSpc>
                <a:spcPct val="110000"/>
              </a:lnSpc>
              <a:buNone/>
            </a:pPr>
            <a:endParaRPr lang="en-US" sz="1100" dirty="0">
              <a:solidFill>
                <a:schemeClr val="accent4">
                  <a:lumMod val="75000"/>
                </a:schemeClr>
              </a:solidFill>
            </a:endParaRPr>
          </a:p>
          <a:p>
            <a:pPr>
              <a:lnSpc>
                <a:spcPct val="90000"/>
              </a:lnSpc>
            </a:pPr>
            <a:endParaRPr lang="en-GB" sz="1200" dirty="0"/>
          </a:p>
        </p:txBody>
      </p:sp>
      <p:pic>
        <p:nvPicPr>
          <p:cNvPr id="5" name="Picture 4">
            <a:extLst>
              <a:ext uri="{FF2B5EF4-FFF2-40B4-BE49-F238E27FC236}">
                <a16:creationId xmlns:a16="http://schemas.microsoft.com/office/drawing/2014/main" id="{8A8E208E-AD03-44DF-AD9B-61E90B3BF28C}"/>
              </a:ext>
            </a:extLst>
          </p:cNvPr>
          <p:cNvPicPr>
            <a:picLocks noChangeAspect="1"/>
          </p:cNvPicPr>
          <p:nvPr/>
        </p:nvPicPr>
        <p:blipFill rotWithShape="1">
          <a:blip r:embed="rId6"/>
          <a:srcRect l="24694" r="19555" b="-1"/>
          <a:stretch/>
        </p:blipFill>
        <p:spPr>
          <a:xfrm>
            <a:off x="5149970" y="10"/>
            <a:ext cx="3994029"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Rectangle 3">
            <a:extLst>
              <a:ext uri="{FF2B5EF4-FFF2-40B4-BE49-F238E27FC236}">
                <a16:creationId xmlns:a16="http://schemas.microsoft.com/office/drawing/2014/main" id="{AE18B81B-7B9F-5E4B-A806-2686009E0888}"/>
              </a:ext>
            </a:extLst>
          </p:cNvPr>
          <p:cNvSpPr/>
          <p:nvPr/>
        </p:nvSpPr>
        <p:spPr>
          <a:xfrm>
            <a:off x="266196" y="4932473"/>
            <a:ext cx="4572000" cy="1563313"/>
          </a:xfrm>
          <a:prstGeom prst="rect">
            <a:avLst/>
          </a:prstGeom>
        </p:spPr>
        <p:txBody>
          <a:bodyPr>
            <a:spAutoFit/>
          </a:bodyPr>
          <a:lstStyle/>
          <a:p>
            <a:pPr>
              <a:lnSpc>
                <a:spcPct val="110000"/>
              </a:lnSpc>
            </a:pPr>
            <a:r>
              <a:rPr lang="en-US" sz="2200" dirty="0">
                <a:solidFill>
                  <a:schemeClr val="accent4">
                    <a:lumMod val="75000"/>
                  </a:schemeClr>
                </a:solidFill>
              </a:rPr>
              <a:t>Mr. Jones wore full upper and lower dentures. He told the staff that he was able to manage and clean his dentures himself</a:t>
            </a:r>
          </a:p>
        </p:txBody>
      </p:sp>
      <p:pic>
        <p:nvPicPr>
          <p:cNvPr id="6" name="Audio 5">
            <a:hlinkClick r:id="" action="ppaction://media"/>
            <a:extLst>
              <a:ext uri="{FF2B5EF4-FFF2-40B4-BE49-F238E27FC236}">
                <a16:creationId xmlns:a16="http://schemas.microsoft.com/office/drawing/2014/main" id="{DBA95A55-BF42-624E-943D-B6524DA4E3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04613656"/>
      </p:ext>
    </p:extLst>
  </p:cSld>
  <p:clrMapOvr>
    <a:masterClrMapping/>
  </p:clrMapOvr>
  <mc:AlternateContent xmlns:mc="http://schemas.openxmlformats.org/markup-compatibility/2006" xmlns:p14="http://schemas.microsoft.com/office/powerpoint/2010/main">
    <mc:Choice Requires="p14">
      <p:transition spd="slow" p14:dur="2000" advTm="32041"/>
    </mc:Choice>
    <mc:Fallback xmlns="">
      <p:transition spd="slow" advTm="3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2D97-E408-45C4-83DA-F6B503A75ED4}"/>
              </a:ext>
            </a:extLst>
          </p:cNvPr>
          <p:cNvSpPr>
            <a:spLocks noGrp="1"/>
          </p:cNvSpPr>
          <p:nvPr>
            <p:ph type="title"/>
          </p:nvPr>
        </p:nvSpPr>
        <p:spPr>
          <a:xfrm>
            <a:off x="253218" y="365125"/>
            <a:ext cx="5008895" cy="718087"/>
          </a:xfrm>
          <a:solidFill>
            <a:schemeClr val="accent4">
              <a:lumMod val="60000"/>
              <a:lumOff val="40000"/>
            </a:schemeClr>
          </a:solidFill>
        </p:spPr>
        <p:txBody>
          <a:bodyPr>
            <a:normAutofit/>
          </a:bodyPr>
          <a:lstStyle/>
          <a:p>
            <a:r>
              <a:rPr lang="en-US" sz="3200" b="1" dirty="0">
                <a:solidFill>
                  <a:schemeClr val="bg1"/>
                </a:solidFill>
              </a:rPr>
              <a:t>Impact</a:t>
            </a:r>
            <a:endParaRPr lang="en-GB" sz="3200" b="1" dirty="0">
              <a:solidFill>
                <a:schemeClr val="bg1"/>
              </a:solidFill>
            </a:endParaRP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E97EA4-0F0B-4B2E-8CBB-3D880EFE04F6}"/>
              </a:ext>
            </a:extLst>
          </p:cNvPr>
          <p:cNvSpPr>
            <a:spLocks noGrp="1"/>
          </p:cNvSpPr>
          <p:nvPr>
            <p:ph idx="1"/>
          </p:nvPr>
        </p:nvSpPr>
        <p:spPr>
          <a:xfrm>
            <a:off x="166954" y="1213297"/>
            <a:ext cx="5388458" cy="3097447"/>
          </a:xfrm>
          <a:solidFill>
            <a:schemeClr val="bg1"/>
          </a:solidFill>
        </p:spPr>
        <p:txBody>
          <a:bodyPr>
            <a:normAutofit fontScale="25000" lnSpcReduction="20000"/>
          </a:bodyPr>
          <a:lstStyle/>
          <a:p>
            <a:pPr>
              <a:lnSpc>
                <a:spcPct val="120000"/>
              </a:lnSpc>
            </a:pPr>
            <a:r>
              <a:rPr lang="en-US" sz="6400" dirty="0"/>
              <a:t>During lunch time one day Mr Jones appeared to be distressed and began choking and stopped breathing</a:t>
            </a:r>
          </a:p>
          <a:p>
            <a:pPr>
              <a:lnSpc>
                <a:spcPct val="120000"/>
              </a:lnSpc>
            </a:pPr>
            <a:endParaRPr lang="en-US" dirty="0"/>
          </a:p>
          <a:p>
            <a:pPr>
              <a:lnSpc>
                <a:spcPct val="120000"/>
              </a:lnSpc>
            </a:pPr>
            <a:r>
              <a:rPr lang="en-US" sz="6400" dirty="0"/>
              <a:t>The care staff were unable to establish why</a:t>
            </a:r>
          </a:p>
          <a:p>
            <a:pPr>
              <a:lnSpc>
                <a:spcPct val="120000"/>
              </a:lnSpc>
            </a:pPr>
            <a:endParaRPr lang="en-US" dirty="0"/>
          </a:p>
          <a:p>
            <a:pPr>
              <a:lnSpc>
                <a:spcPct val="120000"/>
              </a:lnSpc>
            </a:pPr>
            <a:r>
              <a:rPr lang="en-US" sz="6400" dirty="0"/>
              <a:t>Mr Jones collapsed and the care staff where unable to revive him</a:t>
            </a:r>
          </a:p>
          <a:p>
            <a:pPr>
              <a:lnSpc>
                <a:spcPct val="120000"/>
              </a:lnSpc>
            </a:pPr>
            <a:endParaRPr lang="en-US" dirty="0"/>
          </a:p>
          <a:p>
            <a:pPr>
              <a:lnSpc>
                <a:spcPct val="120000"/>
              </a:lnSpc>
            </a:pPr>
            <a:r>
              <a:rPr lang="en-US" sz="6400" dirty="0"/>
              <a:t>The paramedics pronounced him dead at the scene</a:t>
            </a:r>
          </a:p>
          <a:p>
            <a:pPr>
              <a:lnSpc>
                <a:spcPct val="120000"/>
              </a:lnSpc>
            </a:pPr>
            <a:endParaRPr lang="en-US" dirty="0"/>
          </a:p>
          <a:p>
            <a:pPr>
              <a:lnSpc>
                <a:spcPct val="120000"/>
              </a:lnSpc>
            </a:pPr>
            <a:r>
              <a:rPr lang="en-US" sz="6400" dirty="0"/>
              <a:t>The coroner’s report concluded that Mr Jones’s airway was occluded by his dentures which didn’t fit correctly, due to his significant weight loss</a:t>
            </a:r>
          </a:p>
          <a:p>
            <a:pPr marL="0" indent="0">
              <a:lnSpc>
                <a:spcPct val="120000"/>
              </a:lnSpc>
              <a:buNone/>
            </a:pPr>
            <a:endParaRPr lang="en-US" sz="2600" dirty="0"/>
          </a:p>
          <a:p>
            <a:pPr marL="0" indent="0">
              <a:lnSpc>
                <a:spcPct val="90000"/>
              </a:lnSpc>
              <a:buNone/>
            </a:pPr>
            <a:endParaRPr lang="en-GB" sz="1200" dirty="0"/>
          </a:p>
        </p:txBody>
      </p:sp>
      <p:pic>
        <p:nvPicPr>
          <p:cNvPr id="5" name="Picture 4">
            <a:extLst>
              <a:ext uri="{FF2B5EF4-FFF2-40B4-BE49-F238E27FC236}">
                <a16:creationId xmlns:a16="http://schemas.microsoft.com/office/drawing/2014/main" id="{8A8E208E-AD03-44DF-AD9B-61E90B3BF28C}"/>
              </a:ext>
            </a:extLst>
          </p:cNvPr>
          <p:cNvPicPr>
            <a:picLocks noChangeAspect="1"/>
          </p:cNvPicPr>
          <p:nvPr/>
        </p:nvPicPr>
        <p:blipFill rotWithShape="1">
          <a:blip r:embed="rId6"/>
          <a:srcRect l="24694" r="19555" b="-1"/>
          <a:stretch/>
        </p:blipFill>
        <p:spPr>
          <a:xfrm>
            <a:off x="5469147" y="10"/>
            <a:ext cx="3674852"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Rectangle 3">
            <a:extLst>
              <a:ext uri="{FF2B5EF4-FFF2-40B4-BE49-F238E27FC236}">
                <a16:creationId xmlns:a16="http://schemas.microsoft.com/office/drawing/2014/main" id="{75B6457B-C3F0-4F43-8B97-AB1493B21D7A}"/>
              </a:ext>
            </a:extLst>
          </p:cNvPr>
          <p:cNvSpPr/>
          <p:nvPr/>
        </p:nvSpPr>
        <p:spPr>
          <a:xfrm>
            <a:off x="253218" y="4310744"/>
            <a:ext cx="5595492" cy="2212272"/>
          </a:xfrm>
          <a:prstGeom prst="rect">
            <a:avLst/>
          </a:prstGeom>
        </p:spPr>
        <p:txBody>
          <a:bodyPr wrap="square">
            <a:spAutoFit/>
          </a:bodyPr>
          <a:lstStyle/>
          <a:p>
            <a:pPr>
              <a:lnSpc>
                <a:spcPct val="120000"/>
              </a:lnSpc>
            </a:pPr>
            <a:r>
              <a:rPr lang="en-US" sz="1600" b="1" dirty="0">
                <a:solidFill>
                  <a:srgbClr val="7030A0"/>
                </a:solidFill>
              </a:rPr>
              <a:t>If a full mouth care assessment had been conducted on admission it would have identified that Mr. Jones’s dentures did not fit, a remedial plan and a referral to a dentist would have been made</a:t>
            </a:r>
          </a:p>
          <a:p>
            <a:pPr>
              <a:lnSpc>
                <a:spcPct val="120000"/>
              </a:lnSpc>
            </a:pPr>
            <a:endParaRPr lang="en-US" sz="1600" b="1" dirty="0"/>
          </a:p>
          <a:p>
            <a:pPr>
              <a:lnSpc>
                <a:spcPct val="120000"/>
              </a:lnSpc>
            </a:pPr>
            <a:r>
              <a:rPr lang="en-US" b="1" dirty="0"/>
              <a:t>This could have potentially prevented the death of </a:t>
            </a:r>
          </a:p>
          <a:p>
            <a:pPr>
              <a:lnSpc>
                <a:spcPct val="120000"/>
              </a:lnSpc>
            </a:pPr>
            <a:r>
              <a:rPr lang="en-US" b="1" dirty="0"/>
              <a:t>Mr. Jones</a:t>
            </a:r>
          </a:p>
        </p:txBody>
      </p:sp>
      <p:pic>
        <p:nvPicPr>
          <p:cNvPr id="6" name="Audio 5">
            <a:hlinkClick r:id="" action="ppaction://media"/>
            <a:extLst>
              <a:ext uri="{FF2B5EF4-FFF2-40B4-BE49-F238E27FC236}">
                <a16:creationId xmlns:a16="http://schemas.microsoft.com/office/drawing/2014/main" id="{81CEEF05-0811-E44F-808E-142EBB64DF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99090767"/>
      </p:ext>
    </p:extLst>
  </p:cSld>
  <p:clrMapOvr>
    <a:masterClrMapping/>
  </p:clrMapOvr>
  <mc:AlternateContent xmlns:mc="http://schemas.openxmlformats.org/markup-compatibility/2006" xmlns:p14="http://schemas.microsoft.com/office/powerpoint/2010/main">
    <mc:Choice Requires="p14">
      <p:transition spd="slow" p14:dur="2000" advTm="50201"/>
    </mc:Choice>
    <mc:Fallback xmlns="">
      <p:transition spd="slow" advTm="5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5DF7-CEE1-4263-AAAB-7FFF5D2FF9C6}"/>
              </a:ext>
            </a:extLst>
          </p:cNvPr>
          <p:cNvSpPr>
            <a:spLocks noGrp="1"/>
          </p:cNvSpPr>
          <p:nvPr>
            <p:ph type="title"/>
          </p:nvPr>
        </p:nvSpPr>
        <p:spPr>
          <a:xfrm>
            <a:off x="881263" y="3877164"/>
            <a:ext cx="6954441" cy="2452687"/>
          </a:xfrm>
        </p:spPr>
        <p:txBody>
          <a:bodyPr anchor="ctr">
            <a:normAutofit fontScale="90000"/>
          </a:bodyPr>
          <a:lstStyle/>
          <a:p>
            <a:br>
              <a:rPr lang="en-GB" b="1" dirty="0">
                <a:latin typeface="+mn-lt"/>
              </a:rPr>
            </a:br>
            <a:br>
              <a:rPr lang="en-GB" b="1" dirty="0">
                <a:latin typeface="+mn-lt"/>
              </a:rPr>
            </a:br>
            <a:r>
              <a:rPr lang="en-GB" b="1" dirty="0">
                <a:latin typeface="+mn-lt"/>
              </a:rPr>
              <a:t>Case Study 2</a:t>
            </a:r>
            <a:br>
              <a:rPr lang="en-GB" b="1" dirty="0">
                <a:latin typeface="+mn-lt"/>
              </a:rPr>
            </a:br>
            <a:r>
              <a:rPr lang="en-GB" b="1" dirty="0">
                <a:latin typeface="+mn-lt"/>
              </a:rPr>
              <a:t>Maisie</a:t>
            </a:r>
          </a:p>
        </p:txBody>
      </p:sp>
      <p:pic>
        <p:nvPicPr>
          <p:cNvPr id="23" name="Picture 22" descr="City lights focused in magnifying glass">
            <a:extLst>
              <a:ext uri="{FF2B5EF4-FFF2-40B4-BE49-F238E27FC236}">
                <a16:creationId xmlns:a16="http://schemas.microsoft.com/office/drawing/2014/main" id="{7BF7CCD3-9B1D-46D2-93E3-D41DD84E1088}"/>
              </a:ext>
            </a:extLst>
          </p:cNvPr>
          <p:cNvPicPr>
            <a:picLocks noChangeAspect="1"/>
          </p:cNvPicPr>
          <p:nvPr/>
        </p:nvPicPr>
        <p:blipFill rotWithShape="1">
          <a:blip r:embed="rId5">
            <a:extLst>
              <a:ext uri="{28A0092B-C50C-407E-A947-70E740481C1C}">
                <a14:useLocalDpi xmlns:a14="http://schemas.microsoft.com/office/drawing/2010/main" val="0"/>
              </a:ext>
            </a:extLst>
          </a:blip>
          <a:srcRect t="24272" b="14935"/>
          <a:stretch/>
        </p:blipFill>
        <p:spPr>
          <a:xfrm>
            <a:off x="-30283" y="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 name="TextBox 12">
            <a:extLst>
              <a:ext uri="{FF2B5EF4-FFF2-40B4-BE49-F238E27FC236}">
                <a16:creationId xmlns:a16="http://schemas.microsoft.com/office/drawing/2014/main" id="{FE6D7394-2CE1-4EA9-99AE-00BF8F17A44E}"/>
              </a:ext>
            </a:extLst>
          </p:cNvPr>
          <p:cNvSpPr txBox="1"/>
          <p:nvPr/>
        </p:nvSpPr>
        <p:spPr>
          <a:xfrm>
            <a:off x="30303" y="2619248"/>
            <a:ext cx="4572000" cy="369332"/>
          </a:xfrm>
          <a:prstGeom prst="rect">
            <a:avLst/>
          </a:prstGeom>
          <a:noFill/>
        </p:spPr>
        <p:txBody>
          <a:bodyPr wrap="square">
            <a:spAutoFit/>
          </a:bodyPr>
          <a:lstStyle/>
          <a:p>
            <a:endParaRPr lang="en-US" dirty="0"/>
          </a:p>
        </p:txBody>
      </p:sp>
      <p:sp>
        <p:nvSpPr>
          <p:cNvPr id="5" name="Title 1">
            <a:extLst>
              <a:ext uri="{FF2B5EF4-FFF2-40B4-BE49-F238E27FC236}">
                <a16:creationId xmlns:a16="http://schemas.microsoft.com/office/drawing/2014/main" id="{A5BCDA7F-D394-40EC-B9A4-2777D6987FBD}"/>
              </a:ext>
            </a:extLst>
          </p:cNvPr>
          <p:cNvSpPr txBox="1">
            <a:spLocks/>
          </p:cNvSpPr>
          <p:nvPr/>
        </p:nvSpPr>
        <p:spPr>
          <a:xfrm>
            <a:off x="1880557" y="3623093"/>
            <a:ext cx="4891179" cy="1052424"/>
          </a:xfrm>
          <a:prstGeom prst="rect">
            <a:avLst/>
          </a:prstGeom>
          <a:solidFill>
            <a:schemeClr val="accent4">
              <a:lumMod val="60000"/>
              <a:lumOff val="4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mn-lt"/>
                <a:cs typeface="Arial"/>
              </a:rPr>
              <a:t>  </a:t>
            </a:r>
            <a:r>
              <a:rPr lang="en-US" sz="3200" b="1" dirty="0">
                <a:solidFill>
                  <a:schemeClr val="bg1"/>
                </a:solidFill>
                <a:latin typeface="+mn-lt"/>
                <a:cs typeface="Arial"/>
              </a:rPr>
              <a:t>Dementia case studies</a:t>
            </a:r>
            <a:endParaRPr lang="en-US" sz="3200" b="1" dirty="0">
              <a:solidFill>
                <a:schemeClr val="bg1"/>
              </a:solidFill>
              <a:latin typeface="+mn-lt"/>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F5609036-CC6D-AF4D-84DE-B6EF166EF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4175847"/>
      </p:ext>
    </p:extLst>
  </p:cSld>
  <p:clrMapOvr>
    <a:masterClrMapping/>
  </p:clrMapOvr>
  <mc:AlternateContent xmlns:mc="http://schemas.openxmlformats.org/markup-compatibility/2006" xmlns:p14="http://schemas.microsoft.com/office/powerpoint/2010/main">
    <mc:Choice Requires="p14">
      <p:transition spd="slow" p14:dur="2000" advTm="15467"/>
    </mc:Choice>
    <mc:Fallback xmlns="">
      <p:transition spd="slow" advTm="1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705DF7-CEE1-4263-AAAB-7FFF5D2FF9C6}"/>
              </a:ext>
            </a:extLst>
          </p:cNvPr>
          <p:cNvSpPr>
            <a:spLocks noGrp="1"/>
          </p:cNvSpPr>
          <p:nvPr>
            <p:ph type="title"/>
          </p:nvPr>
        </p:nvSpPr>
        <p:spPr>
          <a:xfrm>
            <a:off x="371061" y="321734"/>
            <a:ext cx="4856547" cy="1030500"/>
          </a:xfrm>
          <a:solidFill>
            <a:schemeClr val="accent4">
              <a:lumMod val="60000"/>
              <a:lumOff val="40000"/>
            </a:schemeClr>
          </a:solidFill>
        </p:spPr>
        <p:txBody>
          <a:bodyPr>
            <a:noAutofit/>
          </a:bodyPr>
          <a:lstStyle/>
          <a:p>
            <a:r>
              <a:rPr lang="en-GB" sz="3200" b="1" dirty="0">
                <a:solidFill>
                  <a:schemeClr val="bg1"/>
                </a:solidFill>
              </a:rPr>
              <a:t>Assessment &amp; care plan </a:t>
            </a:r>
          </a:p>
        </p:txBody>
      </p:sp>
      <p:sp>
        <p:nvSpPr>
          <p:cNvPr id="3" name="Content Placeholder 2">
            <a:extLst>
              <a:ext uri="{FF2B5EF4-FFF2-40B4-BE49-F238E27FC236}">
                <a16:creationId xmlns:a16="http://schemas.microsoft.com/office/drawing/2014/main" id="{30B519A7-F99B-4127-B85C-E6EC68B1DB44}"/>
              </a:ext>
            </a:extLst>
          </p:cNvPr>
          <p:cNvSpPr>
            <a:spLocks noGrp="1"/>
          </p:cNvSpPr>
          <p:nvPr>
            <p:ph idx="1"/>
          </p:nvPr>
        </p:nvSpPr>
        <p:spPr>
          <a:xfrm>
            <a:off x="416312" y="1591156"/>
            <a:ext cx="5168390" cy="4477003"/>
          </a:xfrm>
        </p:spPr>
        <p:txBody>
          <a:bodyPr>
            <a:normAutofit/>
          </a:bodyPr>
          <a:lstStyle/>
          <a:p>
            <a:pPr>
              <a:spcBef>
                <a:spcPts val="600"/>
              </a:spcBef>
              <a:spcAft>
                <a:spcPts val="600"/>
              </a:spcAft>
            </a:pPr>
            <a:r>
              <a:rPr lang="en-GB" sz="2000" dirty="0">
                <a:cs typeface="Arial" panose="020B0604020202020204" pitchFamily="34" charset="0"/>
              </a:rPr>
              <a:t>Masie’s  independence had reduced recently, she had lost weight and was becoming increasingly confused. </a:t>
            </a:r>
          </a:p>
          <a:p>
            <a:pPr marL="0" indent="0">
              <a:spcBef>
                <a:spcPts val="600"/>
              </a:spcBef>
              <a:spcAft>
                <a:spcPts val="600"/>
              </a:spcAft>
              <a:buNone/>
            </a:pPr>
            <a:endParaRPr lang="en-GB" sz="2000" dirty="0">
              <a:cs typeface="Arial" panose="020B0604020202020204" pitchFamily="34" charset="0"/>
            </a:endParaRPr>
          </a:p>
          <a:p>
            <a:pPr>
              <a:spcBef>
                <a:spcPts val="600"/>
              </a:spcBef>
              <a:spcAft>
                <a:spcPts val="600"/>
              </a:spcAft>
            </a:pPr>
            <a:r>
              <a:rPr lang="en-GB" sz="2000" dirty="0">
                <a:cs typeface="Arial" panose="020B0604020202020204" pitchFamily="34" charset="0"/>
              </a:rPr>
              <a:t>When she was admitted to the care home the assessment showed that she had a partial denture which she kept in overnight.  This had resulted in oral thrush.  </a:t>
            </a:r>
          </a:p>
          <a:p>
            <a:pPr marL="0" indent="0">
              <a:spcBef>
                <a:spcPts val="600"/>
              </a:spcBef>
              <a:spcAft>
                <a:spcPts val="600"/>
              </a:spcAft>
              <a:buNone/>
            </a:pPr>
            <a:endParaRPr lang="en-GB" sz="2000" dirty="0">
              <a:cs typeface="Arial" panose="020B0604020202020204" pitchFamily="34" charset="0"/>
            </a:endParaRPr>
          </a:p>
          <a:p>
            <a:pPr>
              <a:spcBef>
                <a:spcPts val="600"/>
              </a:spcBef>
              <a:spcAft>
                <a:spcPts val="600"/>
              </a:spcAft>
            </a:pPr>
            <a:r>
              <a:rPr lang="en-US" sz="2000" dirty="0">
                <a:cs typeface="Arial" panose="020B0604020202020204" pitchFamily="34" charset="0"/>
              </a:rPr>
              <a:t>Her dementia meant that she often forgot to brush her teeth.  She was reluctant to eat as her mouth was dry and sore.</a:t>
            </a:r>
          </a:p>
        </p:txBody>
      </p:sp>
      <p:sp>
        <p:nvSpPr>
          <p:cNvPr id="46" name="Isosceles Triangle 4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rry close up of a person&#10;&#10;Description automatically generated">
            <a:extLst>
              <a:ext uri="{FF2B5EF4-FFF2-40B4-BE49-F238E27FC236}">
                <a16:creationId xmlns:a16="http://schemas.microsoft.com/office/drawing/2014/main" id="{350DE861-739B-40AA-8BBD-2ACBA817DFE1}"/>
              </a:ext>
            </a:extLst>
          </p:cNvPr>
          <p:cNvPicPr>
            <a:picLocks noChangeAspect="1"/>
          </p:cNvPicPr>
          <p:nvPr/>
        </p:nvPicPr>
        <p:blipFill rotWithShape="1">
          <a:blip r:embed="rId5"/>
          <a:srcRect l="46782" r="15125" b="-1"/>
          <a:stretch/>
        </p:blipFill>
        <p:spPr>
          <a:xfrm>
            <a:off x="6097404" y="10"/>
            <a:ext cx="3046596" cy="6857990"/>
          </a:xfrm>
          <a:prstGeom prst="rect">
            <a:avLst/>
          </a:prstGeom>
        </p:spPr>
      </p:pic>
      <p:grpSp>
        <p:nvGrpSpPr>
          <p:cNvPr id="50" name="Group 4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51" name="Rectangle 5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Audio 4">
            <a:hlinkClick r:id="" action="ppaction://media"/>
            <a:extLst>
              <a:ext uri="{FF2B5EF4-FFF2-40B4-BE49-F238E27FC236}">
                <a16:creationId xmlns:a16="http://schemas.microsoft.com/office/drawing/2014/main" id="{721C87E5-1362-4340-9EE8-CFB5BD15B8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68697933"/>
      </p:ext>
    </p:extLst>
  </p:cSld>
  <p:clrMapOvr>
    <a:masterClrMapping/>
  </p:clrMapOvr>
  <mc:AlternateContent xmlns:mc="http://schemas.openxmlformats.org/markup-compatibility/2006" xmlns:p14="http://schemas.microsoft.com/office/powerpoint/2010/main">
    <mc:Choice Requires="p14">
      <p:transition spd="slow" p14:dur="2000" advTm="40748"/>
    </mc:Choice>
    <mc:Fallback xmlns="">
      <p:transition spd="slow" advTm="4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BF2767-6ACE-4E9D-9940-D8F73B3C9FA4}"/>
              </a:ext>
            </a:extLst>
          </p:cNvPr>
          <p:cNvPicPr/>
          <p:nvPr/>
        </p:nvPicPr>
        <p:blipFill rotWithShape="1">
          <a:blip r:embed="rId6" cstate="print">
            <a:extLst>
              <a:ext uri="{28A0092B-C50C-407E-A947-70E740481C1C}">
                <a14:useLocalDpi xmlns:a14="http://schemas.microsoft.com/office/drawing/2010/main" val="0"/>
              </a:ext>
            </a:extLst>
          </a:blip>
          <a:srcRect l="9092" r="57241"/>
          <a:stretch/>
        </p:blipFill>
        <p:spPr bwMode="auto">
          <a:xfrm>
            <a:off x="20" y="10"/>
            <a:ext cx="9143980" cy="6857990"/>
          </a:xfrm>
          <a:prstGeom prst="rect">
            <a:avLst/>
          </a:prstGeom>
          <a:noFill/>
        </p:spPr>
      </p:pic>
      <p:sp>
        <p:nvSpPr>
          <p:cNvPr id="20" name="Rectangle 1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7404"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E699DC-2086-473C-AE16-AF64C290419A}"/>
              </a:ext>
            </a:extLst>
          </p:cNvPr>
          <p:cNvSpPr>
            <a:spLocks noGrp="1"/>
          </p:cNvSpPr>
          <p:nvPr>
            <p:ph type="title"/>
          </p:nvPr>
        </p:nvSpPr>
        <p:spPr>
          <a:xfrm>
            <a:off x="482600" y="321735"/>
            <a:ext cx="5168389" cy="696868"/>
          </a:xfrm>
          <a:solidFill>
            <a:schemeClr val="accent4">
              <a:lumMod val="60000"/>
              <a:lumOff val="40000"/>
            </a:schemeClr>
          </a:solidFill>
        </p:spPr>
        <p:txBody>
          <a:bodyPr>
            <a:normAutofit/>
          </a:bodyPr>
          <a:lstStyle/>
          <a:p>
            <a:r>
              <a:rPr lang="en-GB" sz="3200" b="1" dirty="0">
                <a:solidFill>
                  <a:schemeClr val="bg1"/>
                </a:solidFill>
                <a:cs typeface="Calibri"/>
              </a:rPr>
              <a:t>Impact</a:t>
            </a:r>
            <a:endParaRPr lang="en-GB" sz="3200" dirty="0">
              <a:solidFill>
                <a:schemeClr val="bg1"/>
              </a:solidFill>
            </a:endParaRPr>
          </a:p>
        </p:txBody>
      </p:sp>
      <p:sp>
        <p:nvSpPr>
          <p:cNvPr id="3" name="Content Placeholder 2">
            <a:extLst>
              <a:ext uri="{FF2B5EF4-FFF2-40B4-BE49-F238E27FC236}">
                <a16:creationId xmlns:a16="http://schemas.microsoft.com/office/drawing/2014/main" id="{71454649-C6C5-4386-8A6A-F5DF62D22DA7}"/>
              </a:ext>
            </a:extLst>
          </p:cNvPr>
          <p:cNvSpPr>
            <a:spLocks noGrp="1"/>
          </p:cNvSpPr>
          <p:nvPr>
            <p:ph idx="1"/>
          </p:nvPr>
        </p:nvSpPr>
        <p:spPr>
          <a:xfrm>
            <a:off x="337925" y="1363000"/>
            <a:ext cx="5510783" cy="3238497"/>
          </a:xfrm>
        </p:spPr>
        <p:txBody>
          <a:bodyPr>
            <a:noAutofit/>
          </a:bodyPr>
          <a:lstStyle/>
          <a:p>
            <a:pPr marL="0" indent="0">
              <a:lnSpc>
                <a:spcPct val="120000"/>
              </a:lnSpc>
              <a:buNone/>
            </a:pPr>
            <a:r>
              <a:rPr lang="en-GB" sz="1600" dirty="0">
                <a:cs typeface="Arial" panose="020B0604020202020204" pitchFamily="34" charset="0"/>
              </a:rPr>
              <a:t>The care staff cleaned the denture and left it out overnight</a:t>
            </a:r>
          </a:p>
          <a:p>
            <a:pPr marL="0" indent="0">
              <a:lnSpc>
                <a:spcPct val="120000"/>
              </a:lnSpc>
              <a:buNone/>
            </a:pPr>
            <a:endParaRPr lang="en-GB" sz="800" dirty="0">
              <a:cs typeface="Arial" panose="020B0604020202020204" pitchFamily="34" charset="0"/>
            </a:endParaRPr>
          </a:p>
          <a:p>
            <a:pPr marL="0" indent="0">
              <a:lnSpc>
                <a:spcPct val="120000"/>
              </a:lnSpc>
              <a:buNone/>
            </a:pPr>
            <a:r>
              <a:rPr lang="en-GB" sz="1600" dirty="0">
                <a:cs typeface="Arial" panose="020B0604020202020204" pitchFamily="34" charset="0"/>
              </a:rPr>
              <a:t>They organised an antifungal treatment which cleared her oral thrush</a:t>
            </a:r>
          </a:p>
          <a:p>
            <a:pPr marL="0" indent="0">
              <a:lnSpc>
                <a:spcPct val="120000"/>
              </a:lnSpc>
              <a:buNone/>
            </a:pPr>
            <a:endParaRPr lang="en-GB" sz="800" dirty="0">
              <a:cs typeface="Arial" panose="020B0604020202020204" pitchFamily="34" charset="0"/>
            </a:endParaRPr>
          </a:p>
          <a:p>
            <a:pPr marL="0" indent="0">
              <a:lnSpc>
                <a:spcPct val="120000"/>
              </a:lnSpc>
              <a:buNone/>
            </a:pPr>
            <a:r>
              <a:rPr lang="en-GB" sz="1600" dirty="0">
                <a:cs typeface="Arial" panose="020B0604020202020204" pitchFamily="34" charset="0"/>
              </a:rPr>
              <a:t>They worked with Maisie to find the best time of day to clean her teeth</a:t>
            </a:r>
          </a:p>
          <a:p>
            <a:pPr marL="0" indent="0">
              <a:lnSpc>
                <a:spcPct val="120000"/>
              </a:lnSpc>
              <a:buNone/>
            </a:pPr>
            <a:endParaRPr lang="en-GB" sz="800" dirty="0">
              <a:cs typeface="Arial" panose="020B0604020202020204" pitchFamily="34" charset="0"/>
            </a:endParaRPr>
          </a:p>
          <a:p>
            <a:pPr marL="0" indent="0">
              <a:lnSpc>
                <a:spcPct val="120000"/>
              </a:lnSpc>
              <a:buNone/>
            </a:pPr>
            <a:r>
              <a:rPr lang="en-GB" sz="1600" dirty="0">
                <a:cs typeface="Arial" panose="020B0604020202020204" pitchFamily="34" charset="0"/>
              </a:rPr>
              <a:t>A saliva substitute, high fluoride toothpaste and lip moisturiser made her mouth more comfortable and helped her to eat</a:t>
            </a:r>
          </a:p>
        </p:txBody>
      </p:sp>
      <p:grpSp>
        <p:nvGrpSpPr>
          <p:cNvPr id="22" name="Group 2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23" name="Rectangle 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07D50A0-04C4-C84D-A9A6-8F0AD92057F6}"/>
              </a:ext>
            </a:extLst>
          </p:cNvPr>
          <p:cNvSpPr/>
          <p:nvPr/>
        </p:nvSpPr>
        <p:spPr>
          <a:xfrm>
            <a:off x="337924" y="4395358"/>
            <a:ext cx="5759479" cy="1845442"/>
          </a:xfrm>
          <a:prstGeom prst="rect">
            <a:avLst/>
          </a:prstGeom>
        </p:spPr>
        <p:txBody>
          <a:bodyPr wrap="square">
            <a:spAutoFit/>
          </a:bodyPr>
          <a:lstStyle/>
          <a:p>
            <a:pPr>
              <a:lnSpc>
                <a:spcPct val="120000"/>
              </a:lnSpc>
            </a:pPr>
            <a:r>
              <a:rPr lang="en-GB" sz="1600" dirty="0">
                <a:cs typeface="Arial" panose="020B0604020202020204" pitchFamily="34" charset="0"/>
              </a:rPr>
              <a:t>A month later Maisie was:</a:t>
            </a:r>
          </a:p>
          <a:p>
            <a:pPr marL="285750" indent="-285750">
              <a:lnSpc>
                <a:spcPct val="120000"/>
              </a:lnSpc>
              <a:buFont typeface="Arial" panose="020B0604020202020204" pitchFamily="34" charset="0"/>
              <a:buChar char="•"/>
            </a:pPr>
            <a:r>
              <a:rPr lang="en-GB" sz="1600" dirty="0">
                <a:cs typeface="Arial" panose="020B0604020202020204" pitchFamily="34" charset="0"/>
              </a:rPr>
              <a:t>more comfortable</a:t>
            </a:r>
          </a:p>
          <a:p>
            <a:pPr marL="285750" indent="-285750">
              <a:lnSpc>
                <a:spcPct val="120000"/>
              </a:lnSpc>
              <a:buFont typeface="Arial" panose="020B0604020202020204" pitchFamily="34" charset="0"/>
              <a:buChar char="•"/>
            </a:pPr>
            <a:r>
              <a:rPr lang="en-GB" sz="1600" dirty="0">
                <a:cs typeface="Arial" panose="020B0604020202020204" pitchFamily="34" charset="0"/>
              </a:rPr>
              <a:t>enjoying her food</a:t>
            </a:r>
          </a:p>
          <a:p>
            <a:pPr marL="285750" indent="-285750">
              <a:lnSpc>
                <a:spcPct val="120000"/>
              </a:lnSpc>
              <a:buFont typeface="Arial" panose="020B0604020202020204" pitchFamily="34" charset="0"/>
              <a:buChar char="•"/>
            </a:pPr>
            <a:r>
              <a:rPr lang="en-GB" sz="1600" dirty="0">
                <a:cs typeface="Arial" panose="020B0604020202020204" pitchFamily="34" charset="0"/>
              </a:rPr>
              <a:t>putting on weight</a:t>
            </a:r>
          </a:p>
          <a:p>
            <a:pPr marL="285750" indent="-285750">
              <a:lnSpc>
                <a:spcPct val="120000"/>
              </a:lnSpc>
              <a:buFont typeface="Arial" panose="020B0604020202020204" pitchFamily="34" charset="0"/>
              <a:buChar char="•"/>
            </a:pPr>
            <a:endParaRPr lang="en-GB" sz="1600" dirty="0">
              <a:cs typeface="Arial" panose="020B0604020202020204" pitchFamily="34" charset="0"/>
            </a:endParaRPr>
          </a:p>
          <a:p>
            <a:pPr>
              <a:lnSpc>
                <a:spcPct val="120000"/>
              </a:lnSpc>
            </a:pPr>
            <a:r>
              <a:rPr lang="en-GB" sz="1600" dirty="0">
                <a:cs typeface="Arial" panose="020B0604020202020204" pitchFamily="34" charset="0"/>
              </a:rPr>
              <a:t>Her family noticed that she was happier and more sociable</a:t>
            </a:r>
          </a:p>
        </p:txBody>
      </p:sp>
      <p:pic>
        <p:nvPicPr>
          <p:cNvPr id="5" name="Audio 4">
            <a:hlinkClick r:id="" action="ppaction://media"/>
            <a:extLst>
              <a:ext uri="{FF2B5EF4-FFF2-40B4-BE49-F238E27FC236}">
                <a16:creationId xmlns:a16="http://schemas.microsoft.com/office/drawing/2014/main" id="{A674DF26-4424-614F-98A2-49811DCBD7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289177548"/>
      </p:ext>
    </p:extLst>
  </p:cSld>
  <p:clrMapOvr>
    <a:masterClrMapping/>
  </p:clrMapOvr>
  <mc:AlternateContent xmlns:mc="http://schemas.openxmlformats.org/markup-compatibility/2006" xmlns:p14="http://schemas.microsoft.com/office/powerpoint/2010/main">
    <mc:Choice Requires="p14">
      <p:transition spd="slow" p14:dur="2000" advTm="40884"/>
    </mc:Choice>
    <mc:Fallback xmlns="">
      <p:transition spd="slow" advTm="4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Heads of various toothbrushes">
            <a:extLst>
              <a:ext uri="{FF2B5EF4-FFF2-40B4-BE49-F238E27FC236}">
                <a16:creationId xmlns:a16="http://schemas.microsoft.com/office/drawing/2014/main" id="{E636D9C1-D29C-48F3-9A4B-C25F0E51D4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37" r="-2" b="-2"/>
          <a:stretch/>
        </p:blipFill>
        <p:spPr>
          <a:xfrm>
            <a:off x="3662268" y="10"/>
            <a:ext cx="5481732" cy="349299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6" name="Picture 15" descr="Colorful heart shaped papers on white background">
            <a:extLst>
              <a:ext uri="{FF2B5EF4-FFF2-40B4-BE49-F238E27FC236}">
                <a16:creationId xmlns:a16="http://schemas.microsoft.com/office/drawing/2014/main" id="{A56F7A5D-35AC-463C-A27E-5F362E3AC1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27" r="-2" b="5607"/>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3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BEFFB7C-E9C3-4C95-9226-1E6BD3195B09}"/>
              </a:ext>
            </a:extLst>
          </p:cNvPr>
          <p:cNvSpPr>
            <a:spLocks noGrp="1"/>
          </p:cNvSpPr>
          <p:nvPr>
            <p:ph idx="4294967295"/>
          </p:nvPr>
        </p:nvSpPr>
        <p:spPr>
          <a:xfrm>
            <a:off x="336042" y="2095699"/>
            <a:ext cx="3624602" cy="4081263"/>
          </a:xfrm>
          <a:solidFill>
            <a:schemeClr val="bg1"/>
          </a:solidFill>
        </p:spPr>
        <p:txBody>
          <a:bodyPr vert="horz" lIns="91440" tIns="45720" rIns="91440" bIns="45720" rtlCol="0">
            <a:normAutofit/>
          </a:bodyPr>
          <a:lstStyle/>
          <a:p>
            <a:pPr marL="0" indent="0">
              <a:lnSpc>
                <a:spcPct val="90000"/>
              </a:lnSpc>
              <a:buNone/>
            </a:pPr>
            <a:r>
              <a:rPr lang="en-US" sz="2800" b="1" dirty="0"/>
              <a:t>Good Practice</a:t>
            </a:r>
          </a:p>
          <a:p>
            <a:pPr marL="0" indent="0">
              <a:lnSpc>
                <a:spcPct val="90000"/>
              </a:lnSpc>
              <a:buNone/>
            </a:pPr>
            <a:r>
              <a:rPr lang="en-US" sz="2800" dirty="0"/>
              <a:t>Engage carers, family and friends who may wish to be involved with all aspects of the mouth care assessment and the development and implementation of an individual mouth care.</a:t>
            </a:r>
          </a:p>
          <a:p>
            <a:pPr marL="0" indent="-228600">
              <a:lnSpc>
                <a:spcPct val="90000"/>
              </a:lnSpc>
            </a:pPr>
            <a:endParaRPr lang="en-US" sz="1700" dirty="0"/>
          </a:p>
        </p:txBody>
      </p:sp>
      <p:sp>
        <p:nvSpPr>
          <p:cNvPr id="2" name="Title 1">
            <a:extLst>
              <a:ext uri="{FF2B5EF4-FFF2-40B4-BE49-F238E27FC236}">
                <a16:creationId xmlns:a16="http://schemas.microsoft.com/office/drawing/2014/main" id="{D6C1B8ED-2E51-4045-AE3D-5A061CB92294}"/>
              </a:ext>
            </a:extLst>
          </p:cNvPr>
          <p:cNvSpPr>
            <a:spLocks noGrp="1"/>
          </p:cNvSpPr>
          <p:nvPr>
            <p:ph type="title" idx="4294967295"/>
          </p:nvPr>
        </p:nvSpPr>
        <p:spPr>
          <a:xfrm>
            <a:off x="0" y="122840"/>
            <a:ext cx="9144000" cy="1029304"/>
          </a:xfrm>
          <a:solidFill>
            <a:schemeClr val="accent4">
              <a:lumMod val="60000"/>
              <a:lumOff val="40000"/>
            </a:schemeClr>
          </a:solidFill>
        </p:spPr>
        <p:txBody>
          <a:bodyPr vert="horz" lIns="91440" tIns="45720" rIns="91440" bIns="45720" rtlCol="0" anchor="ctr">
            <a:normAutofit/>
          </a:bodyPr>
          <a:lstStyle/>
          <a:p>
            <a:pPr algn="l">
              <a:lnSpc>
                <a:spcPct val="90000"/>
              </a:lnSpc>
            </a:pPr>
            <a:r>
              <a:rPr lang="en-US" sz="3100" b="1" dirty="0">
                <a:solidFill>
                  <a:schemeClr val="bg1"/>
                </a:solidFill>
              </a:rPr>
              <a:t>  </a:t>
            </a:r>
            <a:r>
              <a:rPr lang="en-US" sz="3100" b="1" kern="1200" dirty="0">
                <a:solidFill>
                  <a:schemeClr val="bg1"/>
                </a:solidFill>
                <a:latin typeface="+mj-lt"/>
                <a:ea typeface="+mj-ea"/>
                <a:cs typeface="+mj-cs"/>
              </a:rPr>
              <a:t>Package of care involving carers, family and friends</a:t>
            </a:r>
          </a:p>
        </p:txBody>
      </p:sp>
      <p:pic>
        <p:nvPicPr>
          <p:cNvPr id="4" name="Audio 3">
            <a:hlinkClick r:id="" action="ppaction://media"/>
            <a:extLst>
              <a:ext uri="{FF2B5EF4-FFF2-40B4-BE49-F238E27FC236}">
                <a16:creationId xmlns:a16="http://schemas.microsoft.com/office/drawing/2014/main" id="{B196F289-272C-F14C-8EFB-6CC70D77B0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7978771"/>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spd="slow" advTm="2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0" y="-27384"/>
            <a:ext cx="9144000" cy="1140697"/>
          </a:xfrm>
          <a:prstGeom prst="rect">
            <a:avLst/>
          </a:prstGeom>
          <a:solidFill>
            <a:schemeClr val="tx2">
              <a:lumMod val="40000"/>
              <a:lumOff val="60000"/>
            </a:schemeClr>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slide set has been produced by the following partner organisations for use within the Northwest 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178" y="1381689"/>
            <a:ext cx="2922947" cy="8572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6">
            <a:extLst>
              <a:ext uri="{FF2B5EF4-FFF2-40B4-BE49-F238E27FC236}">
                <a16:creationId xmlns:a16="http://schemas.microsoft.com/office/drawing/2014/main" id="{D38684C3-8FEE-4631-815F-E4087203A77B}"/>
              </a:ext>
            </a:extLst>
          </p:cNvPr>
          <p:cNvGraphicFramePr>
            <a:graphicFrameLocks noGrp="1"/>
          </p:cNvGraphicFramePr>
          <p:nvPr>
            <p:extLst>
              <p:ext uri="{D42A27DB-BD31-4B8C-83A1-F6EECF244321}">
                <p14:modId xmlns:p14="http://schemas.microsoft.com/office/powerpoint/2010/main" val="413215935"/>
              </p:ext>
            </p:extLst>
          </p:nvPr>
        </p:nvGraphicFramePr>
        <p:xfrm>
          <a:off x="1" y="3489198"/>
          <a:ext cx="9143999" cy="3368801"/>
        </p:xfrm>
        <a:graphic>
          <a:graphicData uri="http://schemas.openxmlformats.org/drawingml/2006/table">
            <a:tbl>
              <a:tblPr firstRow="1" bandRow="1">
                <a:tableStyleId>{93296810-A885-4BE3-A3E7-6D5BEEA58F35}</a:tableStyleId>
              </a:tblPr>
              <a:tblGrid>
                <a:gridCol w="1496730">
                  <a:extLst>
                    <a:ext uri="{9D8B030D-6E8A-4147-A177-3AD203B41FA5}">
                      <a16:colId xmlns:a16="http://schemas.microsoft.com/office/drawing/2014/main" val="3461900111"/>
                    </a:ext>
                  </a:extLst>
                </a:gridCol>
                <a:gridCol w="7647269">
                  <a:extLst>
                    <a:ext uri="{9D8B030D-6E8A-4147-A177-3AD203B41FA5}">
                      <a16:colId xmlns:a16="http://schemas.microsoft.com/office/drawing/2014/main" val="274119567"/>
                    </a:ext>
                  </a:extLst>
                </a:gridCol>
              </a:tblGrid>
              <a:tr h="377761">
                <a:tc gridSpan="2">
                  <a:txBody>
                    <a:bodyPr/>
                    <a:lstStyle/>
                    <a:p>
                      <a:r>
                        <a:rPr lang="en-US" dirty="0"/>
                        <a:t>Mouth Care Matters - SECTION 5</a:t>
                      </a:r>
                      <a:endParaRPr lang="en-GB" dirty="0"/>
                    </a:p>
                  </a:txBody>
                  <a:tcPr>
                    <a:solidFill>
                      <a:schemeClr val="tx2">
                        <a:lumMod val="40000"/>
                        <a:lumOff val="60000"/>
                      </a:schemeClr>
                    </a:solidFill>
                  </a:tcPr>
                </a:tc>
                <a:tc hMerge="1">
                  <a:txBody>
                    <a:bodyPr/>
                    <a:lstStyle/>
                    <a:p>
                      <a:endParaRPr lang="en-GB" dirty="0"/>
                    </a:p>
                  </a:txBody>
                  <a:tcPr/>
                </a:tc>
                <a:extLst>
                  <a:ext uri="{0D108BD9-81ED-4DB2-BD59-A6C34878D82A}">
                    <a16:rowId xmlns:a16="http://schemas.microsoft.com/office/drawing/2014/main" val="2374823534"/>
                  </a:ext>
                </a:extLst>
              </a:tr>
              <a:tr h="931466">
                <a:tc>
                  <a:txBody>
                    <a:bodyPr/>
                    <a:lstStyle/>
                    <a:p>
                      <a:r>
                        <a:rPr lang="en-US" dirty="0"/>
                        <a:t>Editor(s)</a:t>
                      </a:r>
                      <a:endParaRPr lang="en-GB"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Health Education England – Queries /comments should be emailed to </a:t>
                      </a:r>
                      <a:r>
                        <a:rPr lang="en-US" sz="1800" dirty="0">
                          <a:hlinkClick r:id="rId6"/>
                        </a:rPr>
                        <a:t>DWT@hee.nhs.uk</a:t>
                      </a:r>
                      <a:r>
                        <a:rPr lang="en-US" sz="1800" dirty="0"/>
                        <a:t> </a:t>
                      </a:r>
                      <a:endParaRPr lang="en-GB" sz="1800" dirty="0"/>
                    </a:p>
                    <a:p>
                      <a:endParaRPr lang="en-GB" dirty="0"/>
                    </a:p>
                  </a:txBody>
                  <a:tcPr>
                    <a:solidFill>
                      <a:schemeClr val="bg1">
                        <a:lumMod val="85000"/>
                      </a:schemeClr>
                    </a:solidFill>
                  </a:tcPr>
                </a:tc>
                <a:extLst>
                  <a:ext uri="{0D108BD9-81ED-4DB2-BD59-A6C34878D82A}">
                    <a16:rowId xmlns:a16="http://schemas.microsoft.com/office/drawing/2014/main" val="1580799212"/>
                  </a:ext>
                </a:extLst>
              </a:tr>
              <a:tr h="652026">
                <a:tc>
                  <a:txBody>
                    <a:bodyPr/>
                    <a:lstStyle/>
                    <a:p>
                      <a:r>
                        <a:rPr lang="en-US" dirty="0"/>
                        <a:t>Contributors</a:t>
                      </a:r>
                      <a:endParaRPr lang="en-GB"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Lesley Gough, Lynne Smith, Vicky Brand, Sue Hodgkiss, Helen Parsley and Emma Stonier</a:t>
                      </a:r>
                    </a:p>
                  </a:txBody>
                  <a:tcPr>
                    <a:noFill/>
                  </a:tcPr>
                </a:tc>
                <a:extLst>
                  <a:ext uri="{0D108BD9-81ED-4DB2-BD59-A6C34878D82A}">
                    <a16:rowId xmlns:a16="http://schemas.microsoft.com/office/drawing/2014/main" val="3770631790"/>
                  </a:ext>
                </a:extLst>
              </a:tr>
              <a:tr h="377761">
                <a:tc>
                  <a:txBody>
                    <a:bodyPr/>
                    <a:lstStyle/>
                    <a:p>
                      <a:r>
                        <a:rPr lang="en-US" dirty="0"/>
                        <a:t>Version</a:t>
                      </a:r>
                      <a:endParaRPr lang="en-GB" dirty="0"/>
                    </a:p>
                  </a:txBody>
                  <a:tcPr>
                    <a:solidFill>
                      <a:schemeClr val="bg1">
                        <a:lumMod val="85000"/>
                      </a:schemeClr>
                    </a:solidFill>
                  </a:tcPr>
                </a:tc>
                <a:tc>
                  <a:txBody>
                    <a:bodyPr/>
                    <a:lstStyle/>
                    <a:p>
                      <a:r>
                        <a:rPr lang="en-US" dirty="0"/>
                        <a:t>2</a:t>
                      </a:r>
                      <a:endParaRPr lang="en-GB" dirty="0"/>
                    </a:p>
                  </a:txBody>
                  <a:tcPr>
                    <a:solidFill>
                      <a:schemeClr val="bg1">
                        <a:lumMod val="85000"/>
                      </a:schemeClr>
                    </a:solidFill>
                  </a:tcPr>
                </a:tc>
                <a:extLst>
                  <a:ext uri="{0D108BD9-81ED-4DB2-BD59-A6C34878D82A}">
                    <a16:rowId xmlns:a16="http://schemas.microsoft.com/office/drawing/2014/main" val="1940705967"/>
                  </a:ext>
                </a:extLst>
              </a:tr>
              <a:tr h="377761">
                <a:tc>
                  <a:txBody>
                    <a:bodyPr/>
                    <a:lstStyle/>
                    <a:p>
                      <a:r>
                        <a:rPr lang="en-US" dirty="0"/>
                        <a:t>Issue date</a:t>
                      </a:r>
                      <a:endParaRPr lang="en-GB" dirty="0"/>
                    </a:p>
                  </a:txBody>
                  <a:tcPr>
                    <a:noFill/>
                  </a:tcPr>
                </a:tc>
                <a:tc>
                  <a:txBody>
                    <a:bodyPr/>
                    <a:lstStyle/>
                    <a:p>
                      <a:r>
                        <a:rPr lang="en-US" dirty="0"/>
                        <a:t>October 2020</a:t>
                      </a:r>
                      <a:endParaRPr lang="en-GB" dirty="0"/>
                    </a:p>
                  </a:txBody>
                  <a:tcPr>
                    <a:noFill/>
                  </a:tcPr>
                </a:tc>
                <a:extLst>
                  <a:ext uri="{0D108BD9-81ED-4DB2-BD59-A6C34878D82A}">
                    <a16:rowId xmlns:a16="http://schemas.microsoft.com/office/drawing/2014/main" val="1523369925"/>
                  </a:ext>
                </a:extLst>
              </a:tr>
              <a:tr h="652026">
                <a:tc>
                  <a:txBody>
                    <a:bodyPr/>
                    <a:lstStyle/>
                    <a:p>
                      <a:r>
                        <a:rPr lang="en-US" dirty="0"/>
                        <a:t>1</a:t>
                      </a:r>
                      <a:r>
                        <a:rPr lang="en-US" baseline="30000" dirty="0"/>
                        <a:t>st</a:t>
                      </a:r>
                      <a:r>
                        <a:rPr lang="en-US" dirty="0"/>
                        <a:t> Review</a:t>
                      </a:r>
                    </a:p>
                    <a:p>
                      <a:r>
                        <a:rPr lang="en-US" dirty="0"/>
                        <a:t>Next review</a:t>
                      </a:r>
                      <a:endParaRPr lang="en-GB" dirty="0"/>
                    </a:p>
                  </a:txBody>
                  <a:tcPr>
                    <a:solidFill>
                      <a:schemeClr val="bg1">
                        <a:lumMod val="85000"/>
                      </a:schemeClr>
                    </a:solidFill>
                  </a:tcPr>
                </a:tc>
                <a:tc>
                  <a:txBody>
                    <a:bodyPr/>
                    <a:lstStyle/>
                    <a:p>
                      <a:r>
                        <a:rPr lang="en-GB" dirty="0"/>
                        <a:t>October 2023</a:t>
                      </a:r>
                    </a:p>
                    <a:p>
                      <a:r>
                        <a:rPr lang="en-GB" dirty="0"/>
                        <a:t>October 2025</a:t>
                      </a:r>
                    </a:p>
                  </a:txBody>
                  <a:tcPr>
                    <a:solidFill>
                      <a:schemeClr val="bg1">
                        <a:lumMod val="85000"/>
                      </a:schemeClr>
                    </a:solidFill>
                  </a:tcPr>
                </a:tc>
                <a:extLst>
                  <a:ext uri="{0D108BD9-81ED-4DB2-BD59-A6C34878D82A}">
                    <a16:rowId xmlns:a16="http://schemas.microsoft.com/office/drawing/2014/main" val="3404108588"/>
                  </a:ext>
                </a:extLst>
              </a:tr>
            </a:tbl>
          </a:graphicData>
        </a:graphic>
      </p:graphicFrame>
      <p:sp>
        <p:nvSpPr>
          <p:cNvPr id="2" name="Rectangle 1">
            <a:extLst>
              <a:ext uri="{FF2B5EF4-FFF2-40B4-BE49-F238E27FC236}">
                <a16:creationId xmlns:a16="http://schemas.microsoft.com/office/drawing/2014/main" id="{90B424D5-9DCE-8744-B7ED-0B03261A3FED}"/>
              </a:ext>
            </a:extLst>
          </p:cNvPr>
          <p:cNvSpPr/>
          <p:nvPr/>
        </p:nvSpPr>
        <p:spPr>
          <a:xfrm>
            <a:off x="113341" y="2221733"/>
            <a:ext cx="8660793" cy="1200329"/>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5" name="Audio 4">
            <a:hlinkClick r:id="" action="ppaction://media"/>
            <a:extLst>
              <a:ext uri="{FF2B5EF4-FFF2-40B4-BE49-F238E27FC236}">
                <a16:creationId xmlns:a16="http://schemas.microsoft.com/office/drawing/2014/main" id="{B915D3DC-0329-8044-8D84-C172178E95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pic>
        <p:nvPicPr>
          <p:cNvPr id="7" name="Picture 6" descr="A blue and white logo&#10;&#10;Description automatically generated">
            <a:extLst>
              <a:ext uri="{FF2B5EF4-FFF2-40B4-BE49-F238E27FC236}">
                <a16:creationId xmlns:a16="http://schemas.microsoft.com/office/drawing/2014/main" id="{73E736C8-B748-5134-C4BA-AB5C2BA8F6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4541" y="1207431"/>
            <a:ext cx="1260678" cy="1195188"/>
          </a:xfrm>
          <a:prstGeom prst="rect">
            <a:avLst/>
          </a:prstGeom>
        </p:spPr>
      </p:pic>
      <p:pic>
        <p:nvPicPr>
          <p:cNvPr id="8" name="Picture 7" descr="A blue and white logo&#10;&#10;Description automatically generated">
            <a:extLst>
              <a:ext uri="{FF2B5EF4-FFF2-40B4-BE49-F238E27FC236}">
                <a16:creationId xmlns:a16="http://schemas.microsoft.com/office/drawing/2014/main" id="{26A96A6C-D69A-ABFE-F26F-DCADF3E4E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4805" y="1258767"/>
            <a:ext cx="1273995" cy="962966"/>
          </a:xfrm>
          <a:prstGeom prst="rect">
            <a:avLst/>
          </a:prstGeom>
        </p:spPr>
      </p:pic>
    </p:spTree>
    <p:extLst>
      <p:ext uri="{BB962C8B-B14F-4D97-AF65-F5344CB8AC3E}">
        <p14:creationId xmlns:p14="http://schemas.microsoft.com/office/powerpoint/2010/main" val="399340626"/>
      </p:ext>
    </p:extLst>
  </p:cSld>
  <p:clrMapOvr>
    <a:masterClrMapping/>
  </p:clrMapOvr>
  <mc:AlternateContent xmlns:mc="http://schemas.openxmlformats.org/markup-compatibility/2006" xmlns:p14="http://schemas.microsoft.com/office/powerpoint/2010/main">
    <mc:Choice Requires="p14">
      <p:transition spd="slow" p14:dur="2000" advTm="11532"/>
    </mc:Choice>
    <mc:Fallback xmlns="">
      <p:transition spd="slow" advTm="1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C1B8ED-2E51-4045-AE3D-5A061CB92294}"/>
              </a:ext>
            </a:extLst>
          </p:cNvPr>
          <p:cNvSpPr>
            <a:spLocks noGrp="1"/>
          </p:cNvSpPr>
          <p:nvPr>
            <p:ph type="title"/>
          </p:nvPr>
        </p:nvSpPr>
        <p:spPr>
          <a:xfrm>
            <a:off x="129877" y="112462"/>
            <a:ext cx="7543132" cy="1135737"/>
          </a:xfrm>
          <a:solidFill>
            <a:schemeClr val="accent4">
              <a:lumMod val="60000"/>
              <a:lumOff val="40000"/>
            </a:schemeClr>
          </a:solidFill>
        </p:spPr>
        <p:txBody>
          <a:bodyPr>
            <a:noAutofit/>
          </a:bodyPr>
          <a:lstStyle/>
          <a:p>
            <a:pPr algn="l"/>
            <a:r>
              <a:rPr lang="en-US" sz="3200" b="1" dirty="0">
                <a:solidFill>
                  <a:schemeClr val="bg1"/>
                </a:solidFill>
              </a:rPr>
              <a:t>Facilitating access to dental care</a:t>
            </a:r>
            <a:endParaRPr lang="en-GB" sz="3200" b="1" dirty="0">
              <a:solidFill>
                <a:schemeClr val="bg1"/>
              </a:solidFill>
            </a:endParaRPr>
          </a:p>
        </p:txBody>
      </p:sp>
      <p:sp>
        <p:nvSpPr>
          <p:cNvPr id="3" name="Content Placeholder 2">
            <a:extLst>
              <a:ext uri="{FF2B5EF4-FFF2-40B4-BE49-F238E27FC236}">
                <a16:creationId xmlns:a16="http://schemas.microsoft.com/office/drawing/2014/main" id="{ABEFFB7C-E9C3-4C95-9226-1E6BD3195B09}"/>
              </a:ext>
            </a:extLst>
          </p:cNvPr>
          <p:cNvSpPr>
            <a:spLocks noGrp="1"/>
          </p:cNvSpPr>
          <p:nvPr>
            <p:ph idx="1"/>
          </p:nvPr>
        </p:nvSpPr>
        <p:spPr>
          <a:xfrm>
            <a:off x="213214" y="1248200"/>
            <a:ext cx="5958986" cy="5639578"/>
          </a:xfrm>
        </p:spPr>
        <p:txBody>
          <a:bodyPr vert="horz" lIns="91440" tIns="45720" rIns="91440" bIns="45720" rtlCol="0">
            <a:normAutofit/>
          </a:bodyPr>
          <a:lstStyle/>
          <a:p>
            <a:pPr marL="0" indent="0">
              <a:lnSpc>
                <a:spcPct val="120000"/>
              </a:lnSpc>
              <a:spcBef>
                <a:spcPts val="600"/>
              </a:spcBef>
              <a:spcAft>
                <a:spcPts val="600"/>
              </a:spcAft>
              <a:buNone/>
            </a:pPr>
            <a:r>
              <a:rPr lang="en-GB" sz="2800" b="1" dirty="0">
                <a:solidFill>
                  <a:schemeClr val="accent4"/>
                </a:solidFill>
                <a:cs typeface="Arial" panose="020B0604020202020204" pitchFamily="34" charset="0"/>
              </a:rPr>
              <a:t>Key points:</a:t>
            </a:r>
          </a:p>
          <a:p>
            <a:pPr>
              <a:lnSpc>
                <a:spcPct val="110000"/>
              </a:lnSpc>
            </a:pPr>
            <a:r>
              <a:rPr lang="en-GB" sz="2000" dirty="0">
                <a:cs typeface="Arial" panose="020B0604020202020204" pitchFamily="34" charset="0"/>
              </a:rPr>
              <a:t>Everyone should see a dentist for a routine dental check-up at least once a year, even if they have no teeth</a:t>
            </a:r>
          </a:p>
          <a:p>
            <a:pPr>
              <a:lnSpc>
                <a:spcPct val="110000"/>
              </a:lnSpc>
            </a:pPr>
            <a:endParaRPr lang="en-GB" sz="800" dirty="0">
              <a:cs typeface="Arial" panose="020B0604020202020204" pitchFamily="34" charset="0"/>
            </a:endParaRPr>
          </a:p>
          <a:p>
            <a:pPr>
              <a:lnSpc>
                <a:spcPct val="110000"/>
              </a:lnSpc>
              <a:spcBef>
                <a:spcPts val="600"/>
              </a:spcBef>
              <a:spcAft>
                <a:spcPts val="600"/>
              </a:spcAft>
            </a:pPr>
            <a:r>
              <a:rPr lang="en-GB" sz="2000" dirty="0">
                <a:cs typeface="Arial" panose="020B0604020202020204" pitchFamily="34" charset="0"/>
              </a:rPr>
              <a:t>Preventive oral care optimises comfort and prevents more serious dental problems</a:t>
            </a:r>
          </a:p>
          <a:p>
            <a:pPr>
              <a:lnSpc>
                <a:spcPct val="110000"/>
              </a:lnSpc>
            </a:pPr>
            <a:r>
              <a:rPr lang="en-GB" sz="2000" dirty="0"/>
              <a:t>Care staff should know how to access routine and urgent dental care services locally</a:t>
            </a:r>
          </a:p>
          <a:p>
            <a:pPr>
              <a:lnSpc>
                <a:spcPct val="110000"/>
              </a:lnSpc>
            </a:pPr>
            <a:endParaRPr lang="en-GB" sz="800" dirty="0"/>
          </a:p>
          <a:p>
            <a:pPr>
              <a:lnSpc>
                <a:spcPct val="110000"/>
              </a:lnSpc>
            </a:pPr>
            <a:r>
              <a:rPr lang="en-GB" sz="2000" dirty="0"/>
              <a:t>The type of dental care that can be provided effectively on a domiciliary basis is restricted</a:t>
            </a:r>
          </a:p>
          <a:p>
            <a:pPr>
              <a:lnSpc>
                <a:spcPct val="110000"/>
              </a:lnSpc>
            </a:pPr>
            <a:endParaRPr lang="en-GB" sz="800" dirty="0"/>
          </a:p>
          <a:p>
            <a:pPr>
              <a:lnSpc>
                <a:spcPct val="110000"/>
              </a:lnSpc>
            </a:pPr>
            <a:r>
              <a:rPr lang="en-GB" sz="2000" dirty="0"/>
              <a:t>Support from carers, family, or friends may be needed to enable individuals to access care at a local dental practice or clinic</a:t>
            </a:r>
            <a:endParaRPr lang="en-GB" sz="2000" b="1" dirty="0">
              <a:solidFill>
                <a:schemeClr val="accent4"/>
              </a:solidFill>
              <a:cs typeface="Arial" panose="020B0604020202020204" pitchFamily="34" charset="0"/>
            </a:endParaRPr>
          </a:p>
          <a:p>
            <a:pPr marL="0" indent="0">
              <a:lnSpc>
                <a:spcPct val="90000"/>
              </a:lnSpc>
              <a:buNone/>
            </a:pPr>
            <a:endParaRPr lang="en-GB" sz="1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1BAD602-062A-4BFF-B08F-A7374376BCE3}"/>
              </a:ext>
            </a:extLst>
          </p:cNvPr>
          <p:cNvPicPr>
            <a:picLocks noChangeAspect="1"/>
          </p:cNvPicPr>
          <p:nvPr/>
        </p:nvPicPr>
        <p:blipFill rotWithShape="1">
          <a:blip r:embed="rId5"/>
          <a:srcRect l="12105" r="49914"/>
          <a:stretch/>
        </p:blipFill>
        <p:spPr>
          <a:xfrm>
            <a:off x="5833044" y="1976277"/>
            <a:ext cx="3310955"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CF2928F-D82B-EF4F-8924-FFD2286318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81878042"/>
      </p:ext>
    </p:extLst>
  </p:cSld>
  <p:clrMapOvr>
    <a:masterClrMapping/>
  </p:clrMapOvr>
  <mc:AlternateContent xmlns:mc="http://schemas.openxmlformats.org/markup-compatibility/2006" xmlns:p14="http://schemas.microsoft.com/office/powerpoint/2010/main">
    <mc:Choice Requires="p14">
      <p:transition spd="slow" p14:dur="2000" advTm="51324"/>
    </mc:Choice>
    <mc:Fallback xmlns="">
      <p:transition spd="slow" advTm="5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6F03-14B4-4FCD-8E43-F73E60D17C3C}"/>
              </a:ext>
            </a:extLst>
          </p:cNvPr>
          <p:cNvSpPr>
            <a:spLocks noGrp="1"/>
          </p:cNvSpPr>
          <p:nvPr>
            <p:ph type="title"/>
          </p:nvPr>
        </p:nvSpPr>
        <p:spPr>
          <a:xfrm>
            <a:off x="172720" y="160337"/>
            <a:ext cx="8747760" cy="875983"/>
          </a:xfrm>
          <a:solidFill>
            <a:schemeClr val="accent4">
              <a:lumMod val="60000"/>
              <a:lumOff val="40000"/>
            </a:schemeClr>
          </a:solidFill>
        </p:spPr>
        <p:txBody>
          <a:bodyPr>
            <a:normAutofit/>
          </a:bodyPr>
          <a:lstStyle/>
          <a:p>
            <a:pPr algn="l"/>
            <a:r>
              <a:rPr lang="en-US" sz="3200" b="1" dirty="0">
                <a:solidFill>
                  <a:schemeClr val="bg1"/>
                </a:solidFill>
                <a:latin typeface="Arial" panose="020B0604020202020204" pitchFamily="34" charset="0"/>
                <a:cs typeface="Arial" panose="020B0604020202020204" pitchFamily="34" charset="0"/>
              </a:rPr>
              <a:t>NHS dental care costs</a:t>
            </a:r>
            <a:endParaRPr lang="en-GB" sz="3200" b="1" dirty="0">
              <a:solidFill>
                <a:schemeClr val="bg1"/>
              </a:solidFill>
            </a:endParaRPr>
          </a:p>
        </p:txBody>
      </p:sp>
      <p:sp>
        <p:nvSpPr>
          <p:cNvPr id="3" name="Content Placeholder 2">
            <a:extLst>
              <a:ext uri="{FF2B5EF4-FFF2-40B4-BE49-F238E27FC236}">
                <a16:creationId xmlns:a16="http://schemas.microsoft.com/office/drawing/2014/main" id="{2C2CFB2A-8AF7-4CA2-910D-B34B461399EC}"/>
              </a:ext>
            </a:extLst>
          </p:cNvPr>
          <p:cNvSpPr>
            <a:spLocks noGrp="1"/>
          </p:cNvSpPr>
          <p:nvPr>
            <p:ph sz="half" idx="1"/>
          </p:nvPr>
        </p:nvSpPr>
        <p:spPr>
          <a:xfrm>
            <a:off x="248920" y="1166018"/>
            <a:ext cx="4038600" cy="4525963"/>
          </a:xfrm>
        </p:spPr>
        <p:txBody>
          <a:bodyPr>
            <a:normAutofit fontScale="25000" lnSpcReduction="20000"/>
          </a:bodyPr>
          <a:lstStyle/>
          <a:p>
            <a:pPr marL="0" indent="0">
              <a:lnSpc>
                <a:spcPct val="120000"/>
              </a:lnSpc>
              <a:buNone/>
            </a:pPr>
            <a:endParaRPr lang="en-GB" sz="4500" dirty="0">
              <a:solidFill>
                <a:schemeClr val="accent1"/>
              </a:solidFill>
              <a:latin typeface="Arial" panose="020B0604020202020204" pitchFamily="34" charset="0"/>
              <a:cs typeface="Arial" panose="020B0604020202020204" pitchFamily="34" charset="0"/>
            </a:endParaRPr>
          </a:p>
          <a:p>
            <a:pPr marL="0" indent="0">
              <a:lnSpc>
                <a:spcPct val="120000"/>
              </a:lnSpc>
              <a:buNone/>
            </a:pPr>
            <a:endParaRPr lang="en-GB" sz="4500" dirty="0">
              <a:solidFill>
                <a:schemeClr val="accent1"/>
              </a:solidFill>
              <a:latin typeface="Arial" panose="020B0604020202020204" pitchFamily="34" charset="0"/>
              <a:cs typeface="Arial" panose="020B0604020202020204" pitchFamily="34" charset="0"/>
            </a:endParaRPr>
          </a:p>
          <a:p>
            <a:endParaRPr lang="en-GB" dirty="0"/>
          </a:p>
        </p:txBody>
      </p:sp>
      <p:sp>
        <p:nvSpPr>
          <p:cNvPr id="4" name="Content Placeholder 3">
            <a:extLst>
              <a:ext uri="{FF2B5EF4-FFF2-40B4-BE49-F238E27FC236}">
                <a16:creationId xmlns:a16="http://schemas.microsoft.com/office/drawing/2014/main" id="{6ACEC78E-4F1C-46D3-AD17-83B9C2FEA855}"/>
              </a:ext>
            </a:extLst>
          </p:cNvPr>
          <p:cNvSpPr>
            <a:spLocks noGrp="1"/>
          </p:cNvSpPr>
          <p:nvPr>
            <p:ph sz="half" idx="2"/>
          </p:nvPr>
        </p:nvSpPr>
        <p:spPr>
          <a:xfrm>
            <a:off x="248919" y="1295716"/>
            <a:ext cx="4323081" cy="5401947"/>
          </a:xfrm>
        </p:spPr>
        <p:txBody>
          <a:bodyPr>
            <a:normAutofit fontScale="25000" lnSpcReduction="20000"/>
          </a:bodyPr>
          <a:lstStyle/>
          <a:p>
            <a:pPr marL="0" indent="0">
              <a:lnSpc>
                <a:spcPct val="120000"/>
              </a:lnSpc>
              <a:spcBef>
                <a:spcPts val="600"/>
              </a:spcBef>
              <a:spcAft>
                <a:spcPts val="600"/>
              </a:spcAft>
              <a:buNone/>
            </a:pPr>
            <a:r>
              <a:rPr lang="en-US" sz="8000" dirty="0"/>
              <a:t>NHS dental care has patient charges, that apply for all adults</a:t>
            </a:r>
          </a:p>
          <a:p>
            <a:pPr marL="0" indent="0">
              <a:lnSpc>
                <a:spcPct val="120000"/>
              </a:lnSpc>
              <a:spcBef>
                <a:spcPts val="600"/>
              </a:spcBef>
              <a:spcAft>
                <a:spcPts val="600"/>
              </a:spcAft>
              <a:buNone/>
            </a:pPr>
            <a:r>
              <a:rPr lang="en-US" sz="8000" dirty="0"/>
              <a:t>Help with costs and exemptions may be available</a:t>
            </a:r>
          </a:p>
          <a:p>
            <a:pPr marL="0" indent="0">
              <a:lnSpc>
                <a:spcPct val="120000"/>
              </a:lnSpc>
              <a:spcBef>
                <a:spcPts val="600"/>
              </a:spcBef>
              <a:spcAft>
                <a:spcPts val="600"/>
              </a:spcAft>
              <a:buNone/>
            </a:pPr>
            <a:r>
              <a:rPr lang="en-US" sz="8000" dirty="0"/>
              <a:t>Adults who have fully funded care packages can have help with charges (complete HC1 (SC) before dental  examination, a certificate will be issued if the person doesn’t need to pay)</a:t>
            </a:r>
          </a:p>
          <a:p>
            <a:pPr marL="0" indent="0">
              <a:lnSpc>
                <a:spcPct val="120000"/>
              </a:lnSpc>
              <a:spcBef>
                <a:spcPts val="600"/>
              </a:spcBef>
              <a:spcAft>
                <a:spcPts val="600"/>
              </a:spcAft>
              <a:buNone/>
            </a:pPr>
            <a:r>
              <a:rPr lang="en-US" sz="8000" dirty="0"/>
              <a:t>Adults who lack capacity and are not exempt from charges may have a nominated Lasting Power of Attorney for their assets and financial affairs, who will take responsibility for any dental charges </a:t>
            </a:r>
            <a:endParaRPr lang="en-US" sz="5500" dirty="0"/>
          </a:p>
          <a:p>
            <a:pPr marL="0" indent="0">
              <a:buNone/>
            </a:pPr>
            <a:endParaRPr lang="en-US" sz="5500" dirty="0"/>
          </a:p>
          <a:p>
            <a:pPr marL="0" indent="0">
              <a:buNone/>
            </a:pPr>
            <a:endParaRPr lang="en-US" sz="5500" dirty="0"/>
          </a:p>
          <a:p>
            <a:endParaRPr lang="en-GB" dirty="0"/>
          </a:p>
        </p:txBody>
      </p:sp>
      <p:pic>
        <p:nvPicPr>
          <p:cNvPr id="8" name="Picture 7">
            <a:extLst>
              <a:ext uri="{FF2B5EF4-FFF2-40B4-BE49-F238E27FC236}">
                <a16:creationId xmlns:a16="http://schemas.microsoft.com/office/drawing/2014/main" id="{CC5E6F62-84BC-421D-BBD9-8CFAC5613C63}"/>
              </a:ext>
            </a:extLst>
          </p:cNvPr>
          <p:cNvPicPr>
            <a:picLocks noChangeAspect="1"/>
          </p:cNvPicPr>
          <p:nvPr/>
        </p:nvPicPr>
        <p:blipFill>
          <a:blip r:embed="rId6"/>
          <a:stretch>
            <a:fillRect/>
          </a:stretch>
        </p:blipFill>
        <p:spPr>
          <a:xfrm>
            <a:off x="4943317" y="4129266"/>
            <a:ext cx="3864928" cy="22977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54672A0A-D932-4BC5-B944-3D3F2EF1256B}"/>
              </a:ext>
            </a:extLst>
          </p:cNvPr>
          <p:cNvSpPr txBox="1"/>
          <p:nvPr/>
        </p:nvSpPr>
        <p:spPr>
          <a:xfrm>
            <a:off x="4943317" y="1295716"/>
            <a:ext cx="3951763" cy="2523768"/>
          </a:xfrm>
          <a:prstGeom prst="rect">
            <a:avLst/>
          </a:prstGeom>
          <a:noFill/>
        </p:spPr>
        <p:txBody>
          <a:bodyPr wrap="square" rtlCol="0">
            <a:spAutoFit/>
          </a:bodyPr>
          <a:lstStyle/>
          <a:p>
            <a:r>
              <a:rPr lang="en-US" sz="2000" dirty="0"/>
              <a:t>To find out about exemptions search for help with NHS health costs at:     </a:t>
            </a:r>
          </a:p>
          <a:p>
            <a:endParaRPr lang="en-US" sz="2000" dirty="0">
              <a:solidFill>
                <a:schemeClr val="accent1"/>
              </a:solidFill>
            </a:endParaRPr>
          </a:p>
          <a:p>
            <a:r>
              <a:rPr lang="en-US" sz="2000" dirty="0">
                <a:solidFill>
                  <a:schemeClr val="accent1"/>
                </a:solidFill>
              </a:rPr>
              <a:t>www.nhs.uk </a:t>
            </a:r>
          </a:p>
          <a:p>
            <a:r>
              <a:rPr lang="en-US" sz="2000" dirty="0">
                <a:solidFill>
                  <a:schemeClr val="accent1"/>
                </a:solidFill>
              </a:rPr>
              <a:t>www.NHSBSA.nhs.uk </a:t>
            </a:r>
          </a:p>
          <a:p>
            <a:r>
              <a:rPr lang="en-US" sz="2000" dirty="0">
                <a:solidFill>
                  <a:schemeClr val="accent1"/>
                </a:solidFill>
              </a:rPr>
              <a:t>www.nhs.uk/NHSEngland/Healthcosts/Pages/Dentalcosts.aspx</a:t>
            </a:r>
          </a:p>
          <a:p>
            <a:endParaRPr lang="en-GB" dirty="0"/>
          </a:p>
        </p:txBody>
      </p:sp>
      <p:pic>
        <p:nvPicPr>
          <p:cNvPr id="6" name="Audio 5">
            <a:hlinkClick r:id="" action="ppaction://media"/>
            <a:extLst>
              <a:ext uri="{FF2B5EF4-FFF2-40B4-BE49-F238E27FC236}">
                <a16:creationId xmlns:a16="http://schemas.microsoft.com/office/drawing/2014/main" id="{CF89371E-198B-B043-9F35-9C6AA59E928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37122520"/>
      </p:ext>
    </p:extLst>
  </p:cSld>
  <p:clrMapOvr>
    <a:masterClrMapping/>
  </p:clrMapOvr>
  <mc:AlternateContent xmlns:mc="http://schemas.openxmlformats.org/markup-compatibility/2006" xmlns:p14="http://schemas.microsoft.com/office/powerpoint/2010/main">
    <mc:Choice Requires="p14">
      <p:transition spd="slow" p14:dur="2000" advTm="49243"/>
    </mc:Choice>
    <mc:Fallback xmlns="">
      <p:transition spd="slow" advTm="4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eads of various toothbrushes">
            <a:extLst>
              <a:ext uri="{FF2B5EF4-FFF2-40B4-BE49-F238E27FC236}">
                <a16:creationId xmlns:a16="http://schemas.microsoft.com/office/drawing/2014/main" id="{F903F2A6-EA7E-44E5-AB65-055A809B6AE1}"/>
              </a:ext>
            </a:extLst>
          </p:cNvPr>
          <p:cNvPicPr>
            <a:picLocks noChangeAspect="1"/>
          </p:cNvPicPr>
          <p:nvPr/>
        </p:nvPicPr>
        <p:blipFill rotWithShape="1">
          <a:blip r:embed="rId5">
            <a:alphaModFix amt="80000"/>
            <a:extLst>
              <a:ext uri="{28A0092B-C50C-407E-A947-70E740481C1C}">
                <a14:useLocalDpi xmlns:a14="http://schemas.microsoft.com/office/drawing/2010/main" val="0"/>
              </a:ext>
            </a:extLst>
          </a:blip>
          <a:srcRect l="4829" r="4105" b="1"/>
          <a:stretch/>
        </p:blipFill>
        <p:spPr>
          <a:xfrm>
            <a:off x="7095" y="0"/>
            <a:ext cx="9134617" cy="6858000"/>
          </a:xfrm>
          <a:prstGeom prst="rect">
            <a:avLst/>
          </a:prstGeom>
        </p:spPr>
      </p:pic>
      <p:sp>
        <p:nvSpPr>
          <p:cNvPr id="2" name="Title 1">
            <a:extLst>
              <a:ext uri="{FF2B5EF4-FFF2-40B4-BE49-F238E27FC236}">
                <a16:creationId xmlns:a16="http://schemas.microsoft.com/office/drawing/2014/main" id="{7C58C57B-084A-4879-9517-F2355186461E}"/>
              </a:ext>
            </a:extLst>
          </p:cNvPr>
          <p:cNvSpPr>
            <a:spLocks noGrp="1"/>
          </p:cNvSpPr>
          <p:nvPr>
            <p:ph type="title"/>
          </p:nvPr>
        </p:nvSpPr>
        <p:spPr>
          <a:xfrm>
            <a:off x="376859" y="291548"/>
            <a:ext cx="7623913" cy="645844"/>
          </a:xfrm>
          <a:solidFill>
            <a:schemeClr val="accent4">
              <a:lumMod val="60000"/>
              <a:lumOff val="40000"/>
            </a:schemeClr>
          </a:solidFill>
        </p:spPr>
        <p:txBody>
          <a:bodyPr vert="horz" lIns="91440" tIns="45720" rIns="91440" bIns="45720" rtlCol="0" anchor="b">
            <a:normAutofit/>
          </a:bodyPr>
          <a:lstStyle/>
          <a:p>
            <a:pPr algn="l">
              <a:lnSpc>
                <a:spcPct val="90000"/>
              </a:lnSpc>
            </a:pPr>
            <a:r>
              <a:rPr lang="en-US" sz="3200" b="1" dirty="0">
                <a:solidFill>
                  <a:schemeClr val="bg1"/>
                </a:solidFill>
              </a:rPr>
              <a:t>Tips for providing good mouth care</a:t>
            </a:r>
          </a:p>
        </p:txBody>
      </p:sp>
      <p:graphicFrame>
        <p:nvGraphicFramePr>
          <p:cNvPr id="22" name="Content Placeholder 17">
            <a:extLst>
              <a:ext uri="{FF2B5EF4-FFF2-40B4-BE49-F238E27FC236}">
                <a16:creationId xmlns:a16="http://schemas.microsoft.com/office/drawing/2014/main" id="{49975822-FF88-41B3-A8DA-234EFEDDCDD3}"/>
              </a:ext>
            </a:extLst>
          </p:cNvPr>
          <p:cNvGraphicFramePr>
            <a:graphicFrameLocks noGrp="1"/>
          </p:cNvGraphicFramePr>
          <p:nvPr>
            <p:ph sz="half" idx="1"/>
            <p:extLst>
              <p:ext uri="{D42A27DB-BD31-4B8C-83A1-F6EECF244321}">
                <p14:modId xmlns:p14="http://schemas.microsoft.com/office/powerpoint/2010/main" val="4167641770"/>
              </p:ext>
            </p:extLst>
          </p:nvPr>
        </p:nvGraphicFramePr>
        <p:xfrm>
          <a:off x="376858" y="937392"/>
          <a:ext cx="7623913" cy="36422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a:extLst>
              <a:ext uri="{FF2B5EF4-FFF2-40B4-BE49-F238E27FC236}">
                <a16:creationId xmlns:a16="http://schemas.microsoft.com/office/drawing/2014/main" id="{34BD326A-F94A-D44B-84A5-C441AD7996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89413733"/>
      </p:ext>
    </p:extLst>
  </p:cSld>
  <p:clrMapOvr>
    <a:masterClrMapping/>
  </p:clrMapOvr>
  <mc:AlternateContent xmlns:mc="http://schemas.openxmlformats.org/markup-compatibility/2006" xmlns:p14="http://schemas.microsoft.com/office/powerpoint/2010/main">
    <mc:Choice Requires="p14">
      <p:transition spd="slow" p14:dur="2000" advTm="42471"/>
    </mc:Choice>
    <mc:Fallback xmlns="">
      <p:transition spd="slow" advTm="4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eads of various toothbrushes">
            <a:extLst>
              <a:ext uri="{FF2B5EF4-FFF2-40B4-BE49-F238E27FC236}">
                <a16:creationId xmlns:a16="http://schemas.microsoft.com/office/drawing/2014/main" id="{F903F2A6-EA7E-44E5-AB65-055A809B6AE1}"/>
              </a:ext>
            </a:extLst>
          </p:cNvPr>
          <p:cNvPicPr>
            <a:picLocks noChangeAspect="1"/>
          </p:cNvPicPr>
          <p:nvPr/>
        </p:nvPicPr>
        <p:blipFill rotWithShape="1">
          <a:blip r:embed="rId5">
            <a:extLst>
              <a:ext uri="{28A0092B-C50C-407E-A947-70E740481C1C}">
                <a14:useLocalDpi xmlns:a14="http://schemas.microsoft.com/office/drawing/2010/main" val="0"/>
              </a:ext>
            </a:extLst>
          </a:blip>
          <a:srcRect l="21599" t="9091" r="20875"/>
          <a:stretch/>
        </p:blipFill>
        <p:spPr>
          <a:xfrm>
            <a:off x="2642616" y="10"/>
            <a:ext cx="6501384" cy="6857990"/>
          </a:xfrm>
          <a:prstGeom prst="rect">
            <a:avLst/>
          </a:prstGeom>
        </p:spPr>
      </p:pic>
      <p:sp>
        <p:nvSpPr>
          <p:cNvPr id="46" name="Rectangle 4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Rectangle 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17">
            <a:extLst>
              <a:ext uri="{FF2B5EF4-FFF2-40B4-BE49-F238E27FC236}">
                <a16:creationId xmlns:a16="http://schemas.microsoft.com/office/drawing/2014/main" id="{B5A5EFA8-59A9-433B-8A23-5D66A9C07014}"/>
              </a:ext>
            </a:extLst>
          </p:cNvPr>
          <p:cNvGraphicFramePr/>
          <p:nvPr>
            <p:extLst>
              <p:ext uri="{D42A27DB-BD31-4B8C-83A1-F6EECF244321}">
                <p14:modId xmlns:p14="http://schemas.microsoft.com/office/powerpoint/2010/main" val="1729384779"/>
              </p:ext>
            </p:extLst>
          </p:nvPr>
        </p:nvGraphicFramePr>
        <p:xfrm>
          <a:off x="-596347" y="1251366"/>
          <a:ext cx="8878956" cy="45536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itle 1">
            <a:extLst>
              <a:ext uri="{FF2B5EF4-FFF2-40B4-BE49-F238E27FC236}">
                <a16:creationId xmlns:a16="http://schemas.microsoft.com/office/drawing/2014/main" id="{7C58C57B-084A-4879-9517-F2355186461E}"/>
              </a:ext>
            </a:extLst>
          </p:cNvPr>
          <p:cNvSpPr>
            <a:spLocks noGrp="1"/>
          </p:cNvSpPr>
          <p:nvPr>
            <p:ph type="title"/>
          </p:nvPr>
        </p:nvSpPr>
        <p:spPr>
          <a:xfrm>
            <a:off x="360771" y="157103"/>
            <a:ext cx="8710457" cy="854574"/>
          </a:xfrm>
          <a:solidFill>
            <a:schemeClr val="accent4">
              <a:lumMod val="60000"/>
              <a:lumOff val="40000"/>
            </a:schemeClr>
          </a:solidFill>
        </p:spPr>
        <p:txBody>
          <a:bodyPr vert="horz" lIns="91440" tIns="45720" rIns="91440" bIns="45720" rtlCol="0" anchor="b">
            <a:normAutofit/>
          </a:bodyPr>
          <a:lstStyle/>
          <a:p>
            <a:pPr algn="l">
              <a:lnSpc>
                <a:spcPct val="90000"/>
              </a:lnSpc>
            </a:pPr>
            <a:r>
              <a:rPr lang="en-US" sz="3200" b="1" dirty="0">
                <a:solidFill>
                  <a:schemeClr val="bg1"/>
                </a:solidFill>
              </a:rPr>
              <a:t>Tips Cont.</a:t>
            </a:r>
          </a:p>
        </p:txBody>
      </p:sp>
      <p:pic>
        <p:nvPicPr>
          <p:cNvPr id="3" name="Audio 2">
            <a:hlinkClick r:id="" action="ppaction://media"/>
            <a:extLst>
              <a:ext uri="{FF2B5EF4-FFF2-40B4-BE49-F238E27FC236}">
                <a16:creationId xmlns:a16="http://schemas.microsoft.com/office/drawing/2014/main" id="{0F778474-6099-B546-9ED7-70779C075DC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38006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8695"/>
    </mc:Choice>
    <mc:Fallback xmlns="">
      <p:transition spd="slow" advTm="6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18E27C0-9484-4EFF-80B0-ACD166E426C3}"/>
              </a:ext>
            </a:extLst>
          </p:cNvPr>
          <p:cNvPicPr>
            <a:picLocks noGrp="1" noChangeAspect="1"/>
          </p:cNvPicPr>
          <p:nvPr>
            <p:ph idx="1"/>
          </p:nvPr>
        </p:nvPicPr>
        <p:blipFill>
          <a:blip r:embed="rId5"/>
          <a:stretch>
            <a:fillRect/>
          </a:stretch>
        </p:blipFill>
        <p:spPr>
          <a:xfrm>
            <a:off x="1598492" y="810883"/>
            <a:ext cx="5531177" cy="5890014"/>
          </a:xfrm>
          <a:prstGeom prst="rect">
            <a:avLst/>
          </a:prstGeom>
        </p:spPr>
      </p:pic>
      <p:sp>
        <p:nvSpPr>
          <p:cNvPr id="3" name="Title 1">
            <a:extLst>
              <a:ext uri="{FF2B5EF4-FFF2-40B4-BE49-F238E27FC236}">
                <a16:creationId xmlns:a16="http://schemas.microsoft.com/office/drawing/2014/main" id="{C472C0C7-C511-4D13-A4EB-ED283EA0EAF4}"/>
              </a:ext>
            </a:extLst>
          </p:cNvPr>
          <p:cNvSpPr>
            <a:spLocks noGrp="1"/>
          </p:cNvSpPr>
          <p:nvPr>
            <p:ph type="title"/>
          </p:nvPr>
        </p:nvSpPr>
        <p:spPr>
          <a:xfrm>
            <a:off x="508958" y="157103"/>
            <a:ext cx="7228936" cy="467789"/>
          </a:xfrm>
          <a:solidFill>
            <a:schemeClr val="accent4">
              <a:lumMod val="60000"/>
              <a:lumOff val="40000"/>
            </a:schemeClr>
          </a:solidFill>
        </p:spPr>
        <p:txBody>
          <a:bodyPr vert="horz" lIns="91440" tIns="45720" rIns="91440" bIns="45720" rtlCol="0" anchor="b">
            <a:noAutofit/>
          </a:bodyPr>
          <a:lstStyle/>
          <a:p>
            <a:pPr algn="l">
              <a:lnSpc>
                <a:spcPct val="90000"/>
              </a:lnSpc>
            </a:pPr>
            <a:r>
              <a:rPr lang="en-US" sz="3200" b="1" dirty="0">
                <a:solidFill>
                  <a:schemeClr val="bg1"/>
                </a:solidFill>
              </a:rPr>
              <a:t>Example prompt sheet</a:t>
            </a:r>
          </a:p>
        </p:txBody>
      </p:sp>
      <p:pic>
        <p:nvPicPr>
          <p:cNvPr id="2" name="Audio 1">
            <a:hlinkClick r:id="" action="ppaction://media"/>
            <a:extLst>
              <a:ext uri="{FF2B5EF4-FFF2-40B4-BE49-F238E27FC236}">
                <a16:creationId xmlns:a16="http://schemas.microsoft.com/office/drawing/2014/main" id="{3810AFBD-EBD2-1546-A0CC-73C4ED5EC5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71400624"/>
      </p:ext>
    </p:extLst>
  </p:cSld>
  <p:clrMapOvr>
    <a:masterClrMapping/>
  </p:clrMapOvr>
  <mc:AlternateContent xmlns:mc="http://schemas.openxmlformats.org/markup-compatibility/2006" xmlns:p14="http://schemas.microsoft.com/office/powerpoint/2010/main">
    <mc:Choice Requires="p14">
      <p:transition spd="slow" p14:dur="2000" advTm="17674"/>
    </mc:Choice>
    <mc:Fallback xmlns="">
      <p:transition spd="slow" advTm="1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8C57B-084A-4879-9517-F2355186461E}"/>
              </a:ext>
            </a:extLst>
          </p:cNvPr>
          <p:cNvSpPr>
            <a:spLocks noGrp="1"/>
          </p:cNvSpPr>
          <p:nvPr>
            <p:ph type="title"/>
          </p:nvPr>
        </p:nvSpPr>
        <p:spPr>
          <a:xfrm>
            <a:off x="641274" y="152116"/>
            <a:ext cx="7342474" cy="1135737"/>
          </a:xfrm>
          <a:solidFill>
            <a:schemeClr val="accent4">
              <a:lumMod val="60000"/>
              <a:lumOff val="40000"/>
            </a:schemeClr>
          </a:solidFill>
        </p:spPr>
        <p:txBody>
          <a:bodyPr vert="horz" lIns="91440" tIns="45720" rIns="91440" bIns="45720" rtlCol="0" anchor="ctr">
            <a:normAutofit/>
          </a:bodyPr>
          <a:lstStyle/>
          <a:p>
            <a:pPr>
              <a:lnSpc>
                <a:spcPct val="90000"/>
              </a:lnSpc>
            </a:pPr>
            <a:r>
              <a:rPr lang="en-US" sz="3200" b="1" dirty="0">
                <a:solidFill>
                  <a:schemeClr val="bg1"/>
                </a:solidFill>
              </a:rPr>
              <a:t>Dentures for those who are care-resistive and/or living with dementia</a:t>
            </a:r>
          </a:p>
        </p:txBody>
      </p:sp>
      <p:grpSp>
        <p:nvGrpSpPr>
          <p:cNvPr id="41" name="Group 40">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1040" y="0"/>
            <a:ext cx="822960" cy="1097280"/>
            <a:chOff x="11094720" y="0"/>
            <a:chExt cx="1097280" cy="1097280"/>
          </a:xfrm>
        </p:grpSpPr>
        <p:sp>
          <p:nvSpPr>
            <p:cNvPr id="42" name="Isosceles Triangle 4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6">
            <a:extLst>
              <a:ext uri="{FF2B5EF4-FFF2-40B4-BE49-F238E27FC236}">
                <a16:creationId xmlns:a16="http://schemas.microsoft.com/office/drawing/2014/main" id="{4D42F0DA-0101-44AB-87BA-901B4C1DF6AE}"/>
              </a:ext>
            </a:extLst>
          </p:cNvPr>
          <p:cNvSpPr>
            <a:spLocks noGrp="1"/>
          </p:cNvSpPr>
          <p:nvPr>
            <p:ph sz="half" idx="1"/>
          </p:nvPr>
        </p:nvSpPr>
        <p:spPr>
          <a:xfrm>
            <a:off x="641274" y="1439969"/>
            <a:ext cx="4606586" cy="3055738"/>
          </a:xfrm>
        </p:spPr>
        <p:txBody>
          <a:bodyPr vert="horz" lIns="91440" tIns="45720" rIns="91440" bIns="45720" rtlCol="0">
            <a:normAutofit fontScale="70000" lnSpcReduction="20000"/>
          </a:bodyPr>
          <a:lstStyle/>
          <a:p>
            <a:pPr marL="114300" indent="0">
              <a:lnSpc>
                <a:spcPct val="120000"/>
              </a:lnSpc>
              <a:spcBef>
                <a:spcPts val="600"/>
              </a:spcBef>
              <a:spcAft>
                <a:spcPts val="600"/>
              </a:spcAft>
              <a:buNone/>
            </a:pPr>
            <a:r>
              <a:rPr lang="en-US" dirty="0"/>
              <a:t>Many people with dementia may:</a:t>
            </a:r>
          </a:p>
          <a:p>
            <a:pPr marL="457200">
              <a:lnSpc>
                <a:spcPct val="120000"/>
              </a:lnSpc>
              <a:spcBef>
                <a:spcPts val="600"/>
              </a:spcBef>
              <a:spcAft>
                <a:spcPts val="600"/>
              </a:spcAft>
            </a:pPr>
            <a:r>
              <a:rPr lang="en-US" dirty="0"/>
              <a:t>reach a stage when they struggle to use their denture</a:t>
            </a:r>
          </a:p>
          <a:p>
            <a:pPr marL="457200">
              <a:lnSpc>
                <a:spcPct val="120000"/>
              </a:lnSpc>
              <a:spcBef>
                <a:spcPts val="600"/>
              </a:spcBef>
              <a:spcAft>
                <a:spcPts val="600"/>
              </a:spcAft>
            </a:pPr>
            <a:r>
              <a:rPr lang="en-US" dirty="0"/>
              <a:t>it may be in the individual’s ‘best interest’ that they are removed</a:t>
            </a:r>
          </a:p>
          <a:p>
            <a:pPr marL="457200">
              <a:lnSpc>
                <a:spcPct val="120000"/>
              </a:lnSpc>
              <a:spcBef>
                <a:spcPts val="600"/>
              </a:spcBef>
              <a:spcAft>
                <a:spcPts val="600"/>
              </a:spcAft>
            </a:pPr>
            <a:r>
              <a:rPr lang="en-US" dirty="0"/>
              <a:t>this needs to be discussed with carers, family and friends to avoid distress</a:t>
            </a:r>
          </a:p>
          <a:p>
            <a:pPr marL="114300" indent="0">
              <a:lnSpc>
                <a:spcPct val="120000"/>
              </a:lnSpc>
              <a:spcBef>
                <a:spcPts val="600"/>
              </a:spcBef>
              <a:spcAft>
                <a:spcPts val="600"/>
              </a:spcAft>
              <a:buNone/>
            </a:pPr>
            <a:endParaRPr lang="en-US" dirty="0"/>
          </a:p>
          <a:p>
            <a:pPr marL="114300" indent="0">
              <a:lnSpc>
                <a:spcPct val="90000"/>
              </a:lnSpc>
              <a:buNone/>
            </a:pPr>
            <a:endParaRPr lang="en-US" sz="2400" dirty="0"/>
          </a:p>
          <a:p>
            <a:pPr marL="114300" indent="0">
              <a:lnSpc>
                <a:spcPct val="90000"/>
              </a:lnSpc>
              <a:buNone/>
            </a:pPr>
            <a:endParaRPr lang="en-US" sz="2400" dirty="0"/>
          </a:p>
        </p:txBody>
      </p:sp>
      <p:sp>
        <p:nvSpPr>
          <p:cNvPr id="45" name="Isosceles Triangle 4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1D2252-49E7-4BC6-94B6-D60EBA14EC6F}"/>
              </a:ext>
            </a:extLst>
          </p:cNvPr>
          <p:cNvPicPr>
            <a:picLocks noChangeAspect="1"/>
          </p:cNvPicPr>
          <p:nvPr/>
        </p:nvPicPr>
        <p:blipFill>
          <a:blip r:embed="rId5"/>
          <a:stretch>
            <a:fillRect/>
          </a:stretch>
        </p:blipFill>
        <p:spPr>
          <a:xfrm>
            <a:off x="6046934" y="3293681"/>
            <a:ext cx="3310415" cy="3670110"/>
          </a:xfrm>
          <a:prstGeom prst="rect">
            <a:avLst/>
          </a:prstGeom>
        </p:spPr>
      </p:pic>
      <p:pic>
        <p:nvPicPr>
          <p:cNvPr id="5" name="Picture 4" descr="Image result for denture pot">
            <a:extLst>
              <a:ext uri="{FF2B5EF4-FFF2-40B4-BE49-F238E27FC236}">
                <a16:creationId xmlns:a16="http://schemas.microsoft.com/office/drawing/2014/main" id="{979E4C64-3260-4D9E-B550-6AEE8ADA9609}"/>
              </a:ext>
            </a:extLst>
          </p:cNvPr>
          <p:cNvPicPr/>
          <p:nvPr/>
        </p:nvPicPr>
        <p:blipFill rotWithShape="1">
          <a:blip r:embed="rId6" cstate="print">
            <a:alphaModFix/>
            <a:extLst>
              <a:ext uri="{28A0092B-C50C-407E-A947-70E740481C1C}">
                <a14:useLocalDpi xmlns:a14="http://schemas.microsoft.com/office/drawing/2010/main" val="0"/>
              </a:ext>
            </a:extLst>
          </a:blip>
          <a:srcRect l="13815" r="11546" b="-2"/>
          <a:stretch/>
        </p:blipFill>
        <p:spPr bwMode="auto">
          <a:xfrm>
            <a:off x="5814175" y="1308862"/>
            <a:ext cx="3532417" cy="2385392"/>
          </a:xfrm>
          <a:prstGeom prst="rect">
            <a:avLst/>
          </a:prstGeom>
          <a:noFill/>
          <a:effectLst>
            <a:softEdge rad="533400"/>
          </a:effectLst>
        </p:spPr>
      </p:pic>
      <p:sp>
        <p:nvSpPr>
          <p:cNvPr id="6" name="Rectangle 5">
            <a:extLst>
              <a:ext uri="{FF2B5EF4-FFF2-40B4-BE49-F238E27FC236}">
                <a16:creationId xmlns:a16="http://schemas.microsoft.com/office/drawing/2014/main" id="{AEBF928A-26A0-384B-8DA7-EF3787F54F32}"/>
              </a:ext>
            </a:extLst>
          </p:cNvPr>
          <p:cNvSpPr/>
          <p:nvPr/>
        </p:nvSpPr>
        <p:spPr>
          <a:xfrm>
            <a:off x="658567" y="4343288"/>
            <a:ext cx="4572000" cy="2068259"/>
          </a:xfrm>
          <a:prstGeom prst="rect">
            <a:avLst/>
          </a:prstGeom>
        </p:spPr>
        <p:txBody>
          <a:bodyPr>
            <a:spAutoFit/>
          </a:bodyPr>
          <a:lstStyle/>
          <a:p>
            <a:pPr marL="114300" indent="0">
              <a:lnSpc>
                <a:spcPct val="120000"/>
              </a:lnSpc>
              <a:spcBef>
                <a:spcPts val="600"/>
              </a:spcBef>
              <a:spcAft>
                <a:spcPts val="600"/>
              </a:spcAft>
              <a:buNone/>
            </a:pPr>
            <a:r>
              <a:rPr lang="en-US" sz="2000" dirty="0"/>
              <a:t>Relining old dentures can improve the fit providing a temporary solution.  </a:t>
            </a:r>
          </a:p>
          <a:p>
            <a:pPr marL="114300" indent="0">
              <a:lnSpc>
                <a:spcPct val="120000"/>
              </a:lnSpc>
              <a:spcBef>
                <a:spcPts val="600"/>
              </a:spcBef>
              <a:spcAft>
                <a:spcPts val="600"/>
              </a:spcAft>
              <a:buNone/>
            </a:pPr>
            <a:r>
              <a:rPr lang="en-US" sz="2000" dirty="0"/>
              <a:t>It can be very difficult for people with moderate or advanced dementia to adjust to a new denture. </a:t>
            </a:r>
          </a:p>
        </p:txBody>
      </p:sp>
      <p:pic>
        <p:nvPicPr>
          <p:cNvPr id="8" name="Audio 7">
            <a:hlinkClick r:id="" action="ppaction://media"/>
            <a:extLst>
              <a:ext uri="{FF2B5EF4-FFF2-40B4-BE49-F238E27FC236}">
                <a16:creationId xmlns:a16="http://schemas.microsoft.com/office/drawing/2014/main" id="{623B445A-BDC5-3048-BA60-19A30BCC43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0800399"/>
      </p:ext>
    </p:extLst>
  </p:cSld>
  <p:clrMapOvr>
    <a:masterClrMapping/>
  </p:clrMapOvr>
  <mc:AlternateContent xmlns:mc="http://schemas.openxmlformats.org/markup-compatibility/2006" xmlns:p14="http://schemas.microsoft.com/office/powerpoint/2010/main">
    <mc:Choice Requires="p14">
      <p:transition spd="slow" p14:dur="2000" advTm="37564"/>
    </mc:Choice>
    <mc:Fallback xmlns="">
      <p:transition spd="slow" advTm="3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8C57B-084A-4879-9517-F2355186461E}"/>
              </a:ext>
            </a:extLst>
          </p:cNvPr>
          <p:cNvSpPr>
            <a:spLocks noGrp="1"/>
          </p:cNvSpPr>
          <p:nvPr>
            <p:ph type="title"/>
          </p:nvPr>
        </p:nvSpPr>
        <p:spPr>
          <a:xfrm>
            <a:off x="760543" y="154011"/>
            <a:ext cx="5175895" cy="1135737"/>
          </a:xfrm>
          <a:solidFill>
            <a:schemeClr val="accent4">
              <a:lumMod val="60000"/>
              <a:lumOff val="40000"/>
            </a:schemeClr>
          </a:solidFill>
        </p:spPr>
        <p:txBody>
          <a:bodyPr vert="horz" lIns="91440" tIns="45720" rIns="91440" bIns="45720" rtlCol="0" anchor="ctr">
            <a:normAutofit/>
          </a:bodyPr>
          <a:lstStyle/>
          <a:p>
            <a:pPr>
              <a:lnSpc>
                <a:spcPct val="90000"/>
              </a:lnSpc>
            </a:pPr>
            <a:r>
              <a:rPr lang="en-US" sz="3200" b="1" dirty="0">
                <a:solidFill>
                  <a:schemeClr val="bg1"/>
                </a:solidFill>
              </a:rPr>
              <a:t>Keep dentures safe</a:t>
            </a:r>
          </a:p>
        </p:txBody>
      </p:sp>
      <p:grpSp>
        <p:nvGrpSpPr>
          <p:cNvPr id="41" name="Group 40">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1040" y="0"/>
            <a:ext cx="822960" cy="1097280"/>
            <a:chOff x="11094720" y="0"/>
            <a:chExt cx="1097280" cy="1097280"/>
          </a:xfrm>
        </p:grpSpPr>
        <p:sp>
          <p:nvSpPr>
            <p:cNvPr id="42" name="Isosceles Triangle 4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6">
            <a:extLst>
              <a:ext uri="{FF2B5EF4-FFF2-40B4-BE49-F238E27FC236}">
                <a16:creationId xmlns:a16="http://schemas.microsoft.com/office/drawing/2014/main" id="{4D42F0DA-0101-44AB-87BA-901B4C1DF6AE}"/>
              </a:ext>
            </a:extLst>
          </p:cNvPr>
          <p:cNvSpPr>
            <a:spLocks noGrp="1"/>
          </p:cNvSpPr>
          <p:nvPr>
            <p:ph sz="half" idx="1"/>
          </p:nvPr>
        </p:nvSpPr>
        <p:spPr>
          <a:xfrm>
            <a:off x="760544" y="1497262"/>
            <a:ext cx="4889758" cy="4774671"/>
          </a:xfrm>
        </p:spPr>
        <p:txBody>
          <a:bodyPr vert="horz" lIns="91440" tIns="45720" rIns="91440" bIns="45720" rtlCol="0">
            <a:normAutofit lnSpcReduction="10000"/>
          </a:bodyPr>
          <a:lstStyle/>
          <a:p>
            <a:pPr marL="114300" indent="0">
              <a:lnSpc>
                <a:spcPct val="90000"/>
              </a:lnSpc>
              <a:buNone/>
            </a:pPr>
            <a:r>
              <a:rPr lang="en-US" sz="2400" dirty="0"/>
              <a:t>Dentures can easily be mislaid            causing:</a:t>
            </a:r>
          </a:p>
          <a:p>
            <a:pPr marL="400050" indent="-285750">
              <a:lnSpc>
                <a:spcPct val="90000"/>
              </a:lnSpc>
              <a:buFontTx/>
              <a:buChar char="-"/>
            </a:pPr>
            <a:r>
              <a:rPr lang="en-US" sz="2400" dirty="0"/>
              <a:t>great distress</a:t>
            </a:r>
          </a:p>
          <a:p>
            <a:pPr marL="400050" indent="-285750">
              <a:lnSpc>
                <a:spcPct val="90000"/>
              </a:lnSpc>
              <a:buFontTx/>
              <a:buChar char="-"/>
            </a:pPr>
            <a:r>
              <a:rPr lang="en-US" sz="2400" dirty="0"/>
              <a:t>difficulty eating </a:t>
            </a:r>
          </a:p>
          <a:p>
            <a:pPr marL="400050" indent="-285750">
              <a:lnSpc>
                <a:spcPct val="90000"/>
              </a:lnSpc>
              <a:buFontTx/>
              <a:buChar char="-"/>
            </a:pPr>
            <a:r>
              <a:rPr lang="en-US" sz="2400" dirty="0"/>
              <a:t>difficulty talking</a:t>
            </a:r>
          </a:p>
          <a:p>
            <a:pPr marL="114300" indent="0">
              <a:lnSpc>
                <a:spcPct val="90000"/>
              </a:lnSpc>
              <a:buNone/>
            </a:pPr>
            <a:endParaRPr lang="en-US" sz="2400" dirty="0"/>
          </a:p>
          <a:p>
            <a:pPr marL="114300" indent="0">
              <a:lnSpc>
                <a:spcPct val="90000"/>
              </a:lnSpc>
              <a:buNone/>
            </a:pPr>
            <a:r>
              <a:rPr lang="en-US" sz="2400" dirty="0"/>
              <a:t>Replacing a denture can be costly and it is often difficult</a:t>
            </a:r>
          </a:p>
          <a:p>
            <a:pPr marL="114300" indent="0">
              <a:lnSpc>
                <a:spcPct val="90000"/>
              </a:lnSpc>
              <a:buNone/>
            </a:pPr>
            <a:endParaRPr lang="en-US" sz="2400" dirty="0"/>
          </a:p>
          <a:p>
            <a:pPr marL="114300" indent="0">
              <a:lnSpc>
                <a:spcPct val="90000"/>
              </a:lnSpc>
              <a:buNone/>
            </a:pPr>
            <a:r>
              <a:rPr lang="en-US" sz="2400" dirty="0"/>
              <a:t>Vulnerable or an older person may struggle to adapt to a new denture</a:t>
            </a:r>
          </a:p>
          <a:p>
            <a:pPr marL="114300" indent="0">
              <a:lnSpc>
                <a:spcPct val="90000"/>
              </a:lnSpc>
              <a:buNone/>
            </a:pPr>
            <a:endParaRPr lang="en-US" sz="2400" dirty="0"/>
          </a:p>
          <a:p>
            <a:pPr marL="114300" indent="0">
              <a:lnSpc>
                <a:spcPct val="90000"/>
              </a:lnSpc>
              <a:buNone/>
            </a:pPr>
            <a:r>
              <a:rPr lang="en-US" sz="2400" dirty="0"/>
              <a:t>Offer denture marking</a:t>
            </a:r>
          </a:p>
        </p:txBody>
      </p:sp>
      <p:pic>
        <p:nvPicPr>
          <p:cNvPr id="8" name="Picture 7">
            <a:extLst>
              <a:ext uri="{FF2B5EF4-FFF2-40B4-BE49-F238E27FC236}">
                <a16:creationId xmlns:a16="http://schemas.microsoft.com/office/drawing/2014/main" id="{EC4B5364-8B14-4E95-B158-F1CF46E40B65}"/>
              </a:ext>
            </a:extLst>
          </p:cNvPr>
          <p:cNvPicPr/>
          <p:nvPr/>
        </p:nvPicPr>
        <p:blipFill>
          <a:blip r:embed="rId5"/>
          <a:stretch>
            <a:fillRect/>
          </a:stretch>
        </p:blipFill>
        <p:spPr>
          <a:xfrm>
            <a:off x="5936438" y="1705225"/>
            <a:ext cx="2179946" cy="21292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5" name="Isosceles Triangle 4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DA3D2E-B66D-40AA-BB05-59978D58A09A}"/>
              </a:ext>
            </a:extLst>
          </p:cNvPr>
          <p:cNvPicPr/>
          <p:nvPr/>
        </p:nvPicPr>
        <p:blipFill>
          <a:blip r:embed="rId6">
            <a:extLst>
              <a:ext uri="{28A0092B-C50C-407E-A947-70E740481C1C}">
                <a14:useLocalDpi xmlns:a14="http://schemas.microsoft.com/office/drawing/2010/main" val="0"/>
              </a:ext>
            </a:extLst>
          </a:blip>
          <a:stretch>
            <a:fillRect/>
          </a:stretch>
        </p:blipFill>
        <p:spPr>
          <a:xfrm>
            <a:off x="5936438" y="4170498"/>
            <a:ext cx="2179946" cy="1797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Audio 3">
            <a:hlinkClick r:id="" action="ppaction://media"/>
            <a:extLst>
              <a:ext uri="{FF2B5EF4-FFF2-40B4-BE49-F238E27FC236}">
                <a16:creationId xmlns:a16="http://schemas.microsoft.com/office/drawing/2014/main" id="{9CB5CE4C-EE2D-994B-A25E-465055E9AC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07274976"/>
      </p:ext>
    </p:extLst>
  </p:cSld>
  <p:clrMapOvr>
    <a:masterClrMapping/>
  </p:clrMapOvr>
  <mc:AlternateContent xmlns:mc="http://schemas.openxmlformats.org/markup-compatibility/2006" xmlns:p14="http://schemas.microsoft.com/office/powerpoint/2010/main">
    <mc:Choice Requires="p14">
      <p:transition spd="slow" p14:dur="2000" advTm="32626"/>
    </mc:Choice>
    <mc:Fallback xmlns="">
      <p:transition spd="slow" advTm="3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6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09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7" y="6115501"/>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2" y="6453143"/>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C1B8ED-2E51-4045-AE3D-5A061CB92294}"/>
              </a:ext>
            </a:extLst>
          </p:cNvPr>
          <p:cNvSpPr>
            <a:spLocks noGrp="1"/>
          </p:cNvSpPr>
          <p:nvPr>
            <p:ph type="title"/>
          </p:nvPr>
        </p:nvSpPr>
        <p:spPr>
          <a:xfrm>
            <a:off x="1593102" y="958660"/>
            <a:ext cx="6453809" cy="798605"/>
          </a:xfrm>
          <a:solidFill>
            <a:schemeClr val="accent4">
              <a:lumMod val="60000"/>
              <a:lumOff val="40000"/>
            </a:schemeClr>
          </a:solidFill>
        </p:spPr>
        <p:txBody>
          <a:bodyPr>
            <a:normAutofit/>
          </a:bodyPr>
          <a:lstStyle/>
          <a:p>
            <a:pPr algn="l"/>
            <a:r>
              <a:rPr lang="en-US" sz="3200" b="1" dirty="0">
                <a:solidFill>
                  <a:schemeClr val="bg1"/>
                </a:solidFill>
              </a:rPr>
              <a:t>Summary</a:t>
            </a:r>
            <a:endParaRPr lang="en-GB" sz="3200" b="1" dirty="0">
              <a:solidFill>
                <a:schemeClr val="bg1"/>
              </a:solidFill>
            </a:endParaRPr>
          </a:p>
        </p:txBody>
      </p:sp>
      <p:graphicFrame>
        <p:nvGraphicFramePr>
          <p:cNvPr id="3" name="Diagram 2">
            <a:extLst>
              <a:ext uri="{FF2B5EF4-FFF2-40B4-BE49-F238E27FC236}">
                <a16:creationId xmlns:a16="http://schemas.microsoft.com/office/drawing/2014/main" id="{B4583EDA-CE79-4541-BA4C-7576E5587ACC}"/>
              </a:ext>
            </a:extLst>
          </p:cNvPr>
          <p:cNvGraphicFramePr/>
          <p:nvPr>
            <p:extLst>
              <p:ext uri="{D42A27DB-BD31-4B8C-83A1-F6EECF244321}">
                <p14:modId xmlns:p14="http://schemas.microsoft.com/office/powerpoint/2010/main" val="3475107032"/>
              </p:ext>
            </p:extLst>
          </p:nvPr>
        </p:nvGraphicFramePr>
        <p:xfrm>
          <a:off x="1106611" y="1935089"/>
          <a:ext cx="7421217"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E05F5CA6-C0D8-074F-9820-BF46D950A9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3762587"/>
      </p:ext>
    </p:extLst>
  </p:cSld>
  <p:clrMapOvr>
    <a:masterClrMapping/>
  </p:clrMapOvr>
  <mc:AlternateContent xmlns:mc="http://schemas.openxmlformats.org/markup-compatibility/2006" xmlns:p14="http://schemas.microsoft.com/office/powerpoint/2010/main">
    <mc:Choice Requires="p14">
      <p:transition spd="slow" p14:dur="2000" advTm="105237"/>
    </mc:Choice>
    <mc:Fallback xmlns="">
      <p:transition spd="slow" advTm="105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cientific Thought">
            <a:extLst>
              <a:ext uri="{FF2B5EF4-FFF2-40B4-BE49-F238E27FC236}">
                <a16:creationId xmlns:a16="http://schemas.microsoft.com/office/drawing/2014/main" id="{14C6BA9B-C39E-415A-B4CA-98CEB4BDE2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03504" y="2219226"/>
            <a:ext cx="2269998" cy="2269998"/>
          </a:xfrm>
          <a:prstGeom prst="rect">
            <a:avLst/>
          </a:prstGeom>
        </p:spPr>
      </p:pic>
      <p:sp>
        <p:nvSpPr>
          <p:cNvPr id="4" name="TextBox 3">
            <a:extLst>
              <a:ext uri="{FF2B5EF4-FFF2-40B4-BE49-F238E27FC236}">
                <a16:creationId xmlns:a16="http://schemas.microsoft.com/office/drawing/2014/main" id="{0CE31160-762B-4F68-A60B-B4A39ACE82F5}"/>
              </a:ext>
            </a:extLst>
          </p:cNvPr>
          <p:cNvSpPr txBox="1"/>
          <p:nvPr/>
        </p:nvSpPr>
        <p:spPr>
          <a:xfrm>
            <a:off x="3526973" y="1069344"/>
            <a:ext cx="5350500" cy="5788655"/>
          </a:xfrm>
          <a:prstGeom prst="rect">
            <a:avLst/>
          </a:prstGeom>
        </p:spPr>
        <p:txBody>
          <a:bodyPr vert="horz" lIns="91440" tIns="45720" rIns="91440" bIns="45720" rtlCol="0">
            <a:normAutofit fontScale="25000" lnSpcReduction="20000"/>
          </a:bodyPr>
          <a:lstStyle/>
          <a:p>
            <a:pPr marL="57150">
              <a:lnSpc>
                <a:spcPct val="120000"/>
              </a:lnSpc>
              <a:spcBef>
                <a:spcPts val="400"/>
              </a:spcBef>
              <a:spcAft>
                <a:spcPts val="400"/>
              </a:spcAft>
            </a:pPr>
            <a:r>
              <a:rPr lang="en-US" sz="8000" dirty="0">
                <a:ea typeface="+mj-ea"/>
                <a:cs typeface="+mj-cs"/>
              </a:rPr>
              <a:t>Participants will gain an increased knowledge and understanding of:</a:t>
            </a:r>
            <a:endParaRPr lang="en-US" sz="8000" dirty="0"/>
          </a:p>
          <a:p>
            <a:pPr marL="285750" indent="-228600">
              <a:lnSpc>
                <a:spcPct val="120000"/>
              </a:lnSpc>
              <a:spcBef>
                <a:spcPts val="400"/>
              </a:spcBef>
              <a:spcAft>
                <a:spcPts val="400"/>
              </a:spcAft>
              <a:buFont typeface="Arial" panose="020B0604020202020204" pitchFamily="34" charset="0"/>
              <a:buChar char="•"/>
            </a:pPr>
            <a:r>
              <a:rPr lang="en-US" sz="8000" dirty="0"/>
              <a:t>Mouth care for those who are care-resistive and/or living with dementia</a:t>
            </a:r>
          </a:p>
          <a:p>
            <a:pPr marL="285750" indent="-228600">
              <a:lnSpc>
                <a:spcPct val="120000"/>
              </a:lnSpc>
              <a:spcBef>
                <a:spcPts val="400"/>
              </a:spcBef>
              <a:spcAft>
                <a:spcPts val="400"/>
              </a:spcAft>
              <a:buFont typeface="Arial" panose="020B0604020202020204" pitchFamily="34" charset="0"/>
              <a:buChar char="•"/>
            </a:pPr>
            <a:r>
              <a:rPr lang="en-US" sz="8000" dirty="0"/>
              <a:t>Consent and capacity related to the Mental Capacity Act 2005, Deprivation of Liberty Safeguards and Lasting Power of Attorney</a:t>
            </a:r>
          </a:p>
          <a:p>
            <a:pPr marL="285750" indent="-228600">
              <a:lnSpc>
                <a:spcPct val="120000"/>
              </a:lnSpc>
              <a:spcBef>
                <a:spcPts val="400"/>
              </a:spcBef>
              <a:spcAft>
                <a:spcPts val="400"/>
              </a:spcAft>
              <a:buFont typeface="Arial" panose="020B0604020202020204" pitchFamily="34" charset="0"/>
              <a:buChar char="•"/>
            </a:pPr>
            <a:r>
              <a:rPr lang="en-US" sz="8000" dirty="0"/>
              <a:t>Equality and diversity</a:t>
            </a:r>
          </a:p>
          <a:p>
            <a:pPr marL="285750" indent="-228600">
              <a:lnSpc>
                <a:spcPct val="120000"/>
              </a:lnSpc>
              <a:spcBef>
                <a:spcPts val="400"/>
              </a:spcBef>
              <a:spcAft>
                <a:spcPts val="400"/>
              </a:spcAft>
              <a:buFont typeface="Arial" panose="020B0604020202020204" pitchFamily="34" charset="0"/>
              <a:buChar char="•"/>
            </a:pPr>
            <a:r>
              <a:rPr lang="en-US" sz="8000" dirty="0"/>
              <a:t>Identifying who may have mouth problems</a:t>
            </a:r>
          </a:p>
          <a:p>
            <a:pPr marL="285750" indent="-228600">
              <a:lnSpc>
                <a:spcPct val="120000"/>
              </a:lnSpc>
              <a:spcBef>
                <a:spcPts val="400"/>
              </a:spcBef>
              <a:spcAft>
                <a:spcPts val="400"/>
              </a:spcAft>
              <a:buFont typeface="Arial" panose="020B0604020202020204" pitchFamily="34" charset="0"/>
              <a:buChar char="•"/>
            </a:pPr>
            <a:r>
              <a:rPr lang="en-US" sz="8000" dirty="0"/>
              <a:t>Good communication</a:t>
            </a:r>
          </a:p>
          <a:p>
            <a:pPr marL="285750" indent="-228600">
              <a:lnSpc>
                <a:spcPct val="120000"/>
              </a:lnSpc>
              <a:spcBef>
                <a:spcPts val="400"/>
              </a:spcBef>
              <a:spcAft>
                <a:spcPts val="400"/>
              </a:spcAft>
              <a:buFont typeface="Arial" panose="020B0604020202020204" pitchFamily="34" charset="0"/>
              <a:buChar char="•"/>
            </a:pPr>
            <a:r>
              <a:rPr lang="en-US" sz="8000" dirty="0"/>
              <a:t>Package of care including carers, family and friends</a:t>
            </a:r>
          </a:p>
          <a:p>
            <a:pPr marL="285750" indent="-228600">
              <a:lnSpc>
                <a:spcPct val="120000"/>
              </a:lnSpc>
              <a:spcBef>
                <a:spcPts val="400"/>
              </a:spcBef>
              <a:spcAft>
                <a:spcPts val="400"/>
              </a:spcAft>
              <a:buFont typeface="Arial" panose="020B0604020202020204" pitchFamily="34" charset="0"/>
              <a:buChar char="•"/>
            </a:pPr>
            <a:r>
              <a:rPr lang="en-US" sz="8000" dirty="0"/>
              <a:t>How to access general dental care and dental charges</a:t>
            </a:r>
          </a:p>
          <a:p>
            <a:pPr marL="285750" indent="-228600">
              <a:lnSpc>
                <a:spcPct val="120000"/>
              </a:lnSpc>
              <a:spcBef>
                <a:spcPts val="400"/>
              </a:spcBef>
              <a:spcAft>
                <a:spcPts val="400"/>
              </a:spcAft>
              <a:buFont typeface="Arial" panose="020B0604020202020204" pitchFamily="34" charset="0"/>
              <a:buChar char="•"/>
            </a:pPr>
            <a:r>
              <a:rPr lang="en-US" sz="8000" dirty="0"/>
              <a:t>Tips for providing good mouth care</a:t>
            </a:r>
          </a:p>
          <a:p>
            <a:pPr marL="285750" indent="-228600">
              <a:lnSpc>
                <a:spcPct val="90000"/>
              </a:lnSpc>
              <a:spcBef>
                <a:spcPts val="600"/>
              </a:spcBef>
              <a:spcAft>
                <a:spcPts val="600"/>
              </a:spcAft>
              <a:buFont typeface="Arial" panose="020B0604020202020204" pitchFamily="34" charset="0"/>
              <a:buChar char="•"/>
            </a:pPr>
            <a:endParaRPr lang="en-US" sz="1600" dirty="0"/>
          </a:p>
        </p:txBody>
      </p:sp>
      <p:sp>
        <p:nvSpPr>
          <p:cNvPr id="7" name="Title 1">
            <a:extLst>
              <a:ext uri="{FF2B5EF4-FFF2-40B4-BE49-F238E27FC236}">
                <a16:creationId xmlns:a16="http://schemas.microsoft.com/office/drawing/2014/main" id="{A0F983F2-D87B-4481-941D-4230ABD5C1FB}"/>
              </a:ext>
            </a:extLst>
          </p:cNvPr>
          <p:cNvSpPr>
            <a:spLocks noGrp="1"/>
          </p:cNvSpPr>
          <p:nvPr>
            <p:ph type="title"/>
          </p:nvPr>
        </p:nvSpPr>
        <p:spPr>
          <a:xfrm>
            <a:off x="3631721" y="69012"/>
            <a:ext cx="5245752" cy="931652"/>
          </a:xfrm>
          <a:solidFill>
            <a:schemeClr val="accent4">
              <a:lumMod val="60000"/>
              <a:lumOff val="40000"/>
            </a:schemeClr>
          </a:solidFill>
        </p:spPr>
        <p:txBody>
          <a:bodyPr anchor="ctr">
            <a:normAutofit/>
          </a:bodyPr>
          <a:lstStyle/>
          <a:p>
            <a:pPr algn="l"/>
            <a:r>
              <a:rPr lang="en-US" sz="3200" b="1" dirty="0">
                <a:solidFill>
                  <a:schemeClr val="bg1"/>
                </a:solidFill>
                <a:cs typeface="Arial"/>
              </a:rPr>
              <a:t>Learning outcomes</a:t>
            </a:r>
            <a:r>
              <a:rPr lang="en-US" sz="3200" b="1" dirty="0">
                <a:solidFill>
                  <a:schemeClr val="bg1"/>
                </a:solidFill>
                <a:latin typeface="+mn-lt"/>
                <a:cs typeface="Arial"/>
              </a:rPr>
              <a:t> </a:t>
            </a:r>
            <a:endParaRPr lang="en-US" sz="3200" b="1" dirty="0">
              <a:solidFill>
                <a:schemeClr val="bg1"/>
              </a:solidFill>
              <a:latin typeface="+mn-lt"/>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A3170B66-CE40-1D41-9B0D-3709AABCCD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49332196"/>
      </p:ext>
    </p:extLst>
  </p:cSld>
  <p:clrMapOvr>
    <a:masterClrMapping/>
  </p:clrMapOvr>
  <mc:AlternateContent xmlns:mc="http://schemas.openxmlformats.org/markup-compatibility/2006" xmlns:p14="http://schemas.microsoft.com/office/powerpoint/2010/main">
    <mc:Choice Requires="p14">
      <p:transition spd="slow" p14:dur="2000" advTm="40097"/>
    </mc:Choice>
    <mc:Fallback xmlns="">
      <p:transition spd="slow" advTm="4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eads of various toothbrushes">
            <a:extLst>
              <a:ext uri="{FF2B5EF4-FFF2-40B4-BE49-F238E27FC236}">
                <a16:creationId xmlns:a16="http://schemas.microsoft.com/office/drawing/2014/main" id="{F903F2A6-EA7E-44E5-AB65-055A809B6AE1}"/>
              </a:ext>
            </a:extLst>
          </p:cNvPr>
          <p:cNvPicPr>
            <a:picLocks noChangeAspect="1"/>
          </p:cNvPicPr>
          <p:nvPr/>
        </p:nvPicPr>
        <p:blipFill rotWithShape="1">
          <a:blip r:embed="rId6">
            <a:extLst>
              <a:ext uri="{28A0092B-C50C-407E-A947-70E740481C1C}">
                <a14:useLocalDpi xmlns:a14="http://schemas.microsoft.com/office/drawing/2010/main" val="0"/>
              </a:ext>
            </a:extLst>
          </a:blip>
          <a:srcRect l="11000" r="-1" b="-1"/>
          <a:stretch/>
        </p:blipFill>
        <p:spPr>
          <a:xfrm>
            <a:off x="72768" y="251470"/>
            <a:ext cx="9143980" cy="6857990"/>
          </a:xfrm>
          <a:prstGeom prst="rect">
            <a:avLst/>
          </a:prstGeom>
        </p:spPr>
      </p:pic>
      <p:sp>
        <p:nvSpPr>
          <p:cNvPr id="2" name="Title 1">
            <a:extLst>
              <a:ext uri="{FF2B5EF4-FFF2-40B4-BE49-F238E27FC236}">
                <a16:creationId xmlns:a16="http://schemas.microsoft.com/office/drawing/2014/main" id="{7C58C57B-084A-4879-9517-F2355186461E}"/>
              </a:ext>
            </a:extLst>
          </p:cNvPr>
          <p:cNvSpPr>
            <a:spLocks noGrp="1"/>
          </p:cNvSpPr>
          <p:nvPr>
            <p:ph type="title"/>
          </p:nvPr>
        </p:nvSpPr>
        <p:spPr>
          <a:xfrm>
            <a:off x="207034" y="160336"/>
            <a:ext cx="8445259" cy="917339"/>
          </a:xfrm>
          <a:solidFill>
            <a:schemeClr val="accent4">
              <a:lumMod val="60000"/>
              <a:lumOff val="40000"/>
            </a:schemeClr>
          </a:solidFill>
        </p:spPr>
        <p:txBody>
          <a:bodyPr>
            <a:normAutofit fontScale="90000"/>
          </a:bodyPr>
          <a:lstStyle/>
          <a:p>
            <a:pPr algn="l"/>
            <a:r>
              <a:rPr lang="en-GB" sz="3600" b="1" dirty="0">
                <a:solidFill>
                  <a:schemeClr val="bg1"/>
                </a:solidFill>
                <a:cs typeface="Arial" panose="020B0604020202020204" pitchFamily="34" charset="0"/>
              </a:rPr>
              <a:t>Mouth care for those who are care-resistive</a:t>
            </a:r>
            <a:br>
              <a:rPr lang="en-GB" sz="3600" b="1" dirty="0">
                <a:solidFill>
                  <a:schemeClr val="bg1"/>
                </a:solidFill>
                <a:cs typeface="Arial" panose="020B0604020202020204" pitchFamily="34" charset="0"/>
              </a:rPr>
            </a:br>
            <a:r>
              <a:rPr lang="en-GB" sz="3600" b="1" dirty="0">
                <a:solidFill>
                  <a:schemeClr val="bg1"/>
                </a:solidFill>
                <a:cs typeface="Arial" panose="020B0604020202020204" pitchFamily="34" charset="0"/>
              </a:rPr>
              <a:t>    and/or living with dementia</a:t>
            </a:r>
          </a:p>
        </p:txBody>
      </p:sp>
      <p:sp>
        <p:nvSpPr>
          <p:cNvPr id="3" name="Content Placeholder 2">
            <a:extLst>
              <a:ext uri="{FF2B5EF4-FFF2-40B4-BE49-F238E27FC236}">
                <a16:creationId xmlns:a16="http://schemas.microsoft.com/office/drawing/2014/main" id="{47BF125C-80DC-413C-BA42-DBF36CFC7F63}"/>
              </a:ext>
            </a:extLst>
          </p:cNvPr>
          <p:cNvSpPr>
            <a:spLocks noGrp="1"/>
          </p:cNvSpPr>
          <p:nvPr>
            <p:ph sz="half" idx="1"/>
          </p:nvPr>
        </p:nvSpPr>
        <p:spPr>
          <a:xfrm>
            <a:off x="272143" y="1155940"/>
            <a:ext cx="4038600" cy="4398713"/>
          </a:xfrm>
        </p:spPr>
        <p:txBody>
          <a:bodyPr>
            <a:normAutofit fontScale="25000" lnSpcReduction="20000"/>
          </a:bodyPr>
          <a:lstStyle/>
          <a:p>
            <a:pPr>
              <a:lnSpc>
                <a:spcPct val="120000"/>
              </a:lnSpc>
              <a:spcBef>
                <a:spcPts val="300"/>
              </a:spcBef>
              <a:spcAft>
                <a:spcPts val="300"/>
              </a:spcAft>
              <a:buFont typeface="Wingdings" panose="05000000000000000000" pitchFamily="2" charset="2"/>
              <a:buChar char="§"/>
            </a:pPr>
            <a:r>
              <a:rPr lang="en-GB" sz="8000" dirty="0">
                <a:latin typeface="Calibri" panose="020F0502020204030204" pitchFamily="34" charset="0"/>
                <a:cs typeface="Calibri" panose="020F0502020204030204" pitchFamily="34" charset="0"/>
              </a:rPr>
              <a:t>Mouth care is an essential aspect of an individual’s daily care plan</a:t>
            </a:r>
          </a:p>
          <a:p>
            <a:pPr>
              <a:lnSpc>
                <a:spcPct val="120000"/>
              </a:lnSpc>
              <a:spcBef>
                <a:spcPts val="300"/>
              </a:spcBef>
              <a:spcAft>
                <a:spcPts val="300"/>
              </a:spcAft>
              <a:buFont typeface="Wingdings" panose="05000000000000000000" pitchFamily="2" charset="2"/>
              <a:buChar char="§"/>
            </a:pPr>
            <a:r>
              <a:rPr lang="en-GB" sz="8000" dirty="0">
                <a:latin typeface="Calibri" panose="020F0502020204030204" pitchFamily="34" charset="0"/>
                <a:cs typeface="Calibri" panose="020F0502020204030204" pitchFamily="34" charset="0"/>
              </a:rPr>
              <a:t>All individuals must have access to dental care and preventive measures</a:t>
            </a:r>
          </a:p>
          <a:p>
            <a:pPr>
              <a:lnSpc>
                <a:spcPct val="120000"/>
              </a:lnSpc>
              <a:spcBef>
                <a:spcPts val="300"/>
              </a:spcBef>
              <a:spcAft>
                <a:spcPts val="300"/>
              </a:spcAft>
              <a:buFont typeface="Wingdings" panose="05000000000000000000" pitchFamily="2" charset="2"/>
              <a:buChar char="§"/>
            </a:pPr>
            <a:r>
              <a:rPr lang="en-GB" sz="8000" dirty="0">
                <a:latin typeface="Calibri" panose="020F0502020204030204" pitchFamily="34" charset="0"/>
                <a:cs typeface="Calibri" panose="020F0502020204030204" pitchFamily="34" charset="0"/>
              </a:rPr>
              <a:t>Good mouth care and independence are linked</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Loss of function impacts on people’s ability to care for their mouth</a:t>
            </a:r>
            <a:endParaRPr lang="en-GB" sz="8000" dirty="0">
              <a:latin typeface="Calibri" panose="020F0502020204030204" pitchFamily="34" charset="0"/>
              <a:cs typeface="Calibri" panose="020F0502020204030204" pitchFamily="34" charset="0"/>
            </a:endParaRPr>
          </a:p>
          <a:p>
            <a:pPr>
              <a:lnSpc>
                <a:spcPct val="90000"/>
              </a:lnSpc>
            </a:pPr>
            <a:endParaRPr lang="en-GB" sz="1300" dirty="0"/>
          </a:p>
        </p:txBody>
      </p:sp>
      <p:sp>
        <p:nvSpPr>
          <p:cNvPr id="4" name="Content Placeholder 3">
            <a:extLst>
              <a:ext uri="{FF2B5EF4-FFF2-40B4-BE49-F238E27FC236}">
                <a16:creationId xmlns:a16="http://schemas.microsoft.com/office/drawing/2014/main" id="{11B86C95-17E8-4F42-B7C2-A0FB8E070AA0}"/>
              </a:ext>
            </a:extLst>
          </p:cNvPr>
          <p:cNvSpPr>
            <a:spLocks noGrp="1"/>
          </p:cNvSpPr>
          <p:nvPr>
            <p:ph sz="half" idx="2"/>
          </p:nvPr>
        </p:nvSpPr>
        <p:spPr>
          <a:xfrm>
            <a:off x="4717138" y="1077675"/>
            <a:ext cx="4038600" cy="3485699"/>
          </a:xfrm>
        </p:spPr>
        <p:txBody>
          <a:bodyPr>
            <a:normAutofit fontScale="25000" lnSpcReduction="20000"/>
          </a:bodyPr>
          <a:lstStyle/>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Dental disease increases quickly when someone is diagnosed with:</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dementia</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a degenerative illness</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suffered a stroke</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autism</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acquired a brain injury</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has a mental health condition </a:t>
            </a:r>
          </a:p>
          <a:p>
            <a:pPr>
              <a:lnSpc>
                <a:spcPct val="120000"/>
              </a:lnSpc>
              <a:spcBef>
                <a:spcPts val="300"/>
              </a:spcBef>
              <a:spcAft>
                <a:spcPts val="300"/>
              </a:spcAft>
              <a:buFont typeface="Wingdings" panose="05000000000000000000" pitchFamily="2" charset="2"/>
              <a:buChar char="§"/>
            </a:pPr>
            <a:r>
              <a:rPr lang="en-US" sz="8000" dirty="0">
                <a:latin typeface="Calibri" panose="020F0502020204030204" pitchFamily="34" charset="0"/>
                <a:cs typeface="Calibri" panose="020F0502020204030204" pitchFamily="34" charset="0"/>
              </a:rPr>
              <a:t>a severe learning disability</a:t>
            </a:r>
          </a:p>
          <a:p>
            <a:endParaRPr lang="en-US" dirty="0"/>
          </a:p>
        </p:txBody>
      </p:sp>
      <p:pic>
        <p:nvPicPr>
          <p:cNvPr id="6" name="Audio 5">
            <a:hlinkClick r:id="" action="ppaction://media"/>
            <a:extLst>
              <a:ext uri="{FF2B5EF4-FFF2-40B4-BE49-F238E27FC236}">
                <a16:creationId xmlns:a16="http://schemas.microsoft.com/office/drawing/2014/main" id="{310303E4-B7AB-784F-A14D-1A00B9D9D3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710637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194"/>
    </mc:Choice>
    <mc:Fallback xmlns="">
      <p:transition spd="slow" advTm="6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73378F-7B3D-48CD-B2C8-6E60B002638D}"/>
              </a:ext>
            </a:extLst>
          </p:cNvPr>
          <p:cNvSpPr txBox="1"/>
          <p:nvPr/>
        </p:nvSpPr>
        <p:spPr>
          <a:xfrm>
            <a:off x="491490" y="267425"/>
            <a:ext cx="3428999" cy="1992082"/>
          </a:xfrm>
          <a:prstGeom prst="rect">
            <a:avLst/>
          </a:prstGeom>
          <a:solidFill>
            <a:schemeClr val="accent4">
              <a:lumMod val="60000"/>
              <a:lumOff val="40000"/>
            </a:schemeClr>
          </a:solidFill>
        </p:spPr>
        <p:txBody>
          <a:bodyPr vert="horz" lIns="91440" tIns="45720" rIns="91440" bIns="45720" rtlCol="0">
            <a:noAutofit/>
          </a:bodyPr>
          <a:lstStyle/>
          <a:p>
            <a:pPr algn="ctr">
              <a:lnSpc>
                <a:spcPct val="90000"/>
              </a:lnSpc>
              <a:spcBef>
                <a:spcPct val="0"/>
              </a:spcBef>
              <a:spcAft>
                <a:spcPts val="600"/>
              </a:spcAft>
            </a:pPr>
            <a:r>
              <a:rPr lang="en-US" sz="2800" b="1" dirty="0">
                <a:solidFill>
                  <a:schemeClr val="bg1"/>
                </a:solidFill>
                <a:latin typeface="+mj-lt"/>
              </a:rPr>
              <a:t>Good daily mouth care is essential for wellbeing and will help to reduce hospital admissions</a:t>
            </a:r>
          </a:p>
        </p:txBody>
      </p:sp>
      <p:pic>
        <p:nvPicPr>
          <p:cNvPr id="4" name="Content Placeholder 3">
            <a:extLst>
              <a:ext uri="{FF2B5EF4-FFF2-40B4-BE49-F238E27FC236}">
                <a16:creationId xmlns:a16="http://schemas.microsoft.com/office/drawing/2014/main" id="{9CFBB224-1934-48DD-AECD-FA7568D72232}"/>
              </a:ext>
            </a:extLst>
          </p:cNvPr>
          <p:cNvPicPr>
            <a:picLocks noGrp="1"/>
          </p:cNvPicPr>
          <p:nvPr>
            <p:ph idx="1"/>
          </p:nvPr>
        </p:nvPicPr>
        <p:blipFill rotWithShape="1">
          <a:blip r:embed="rId6">
            <a:extLst>
              <a:ext uri="{28A0092B-C50C-407E-A947-70E740481C1C}">
                <a14:useLocalDpi xmlns:a14="http://schemas.microsoft.com/office/drawing/2010/main" val="0"/>
              </a:ext>
            </a:extLst>
          </a:blip>
          <a:srcRect l="21169" r="32919"/>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Content Placeholder 2">
            <a:extLst>
              <a:ext uri="{FF2B5EF4-FFF2-40B4-BE49-F238E27FC236}">
                <a16:creationId xmlns:a16="http://schemas.microsoft.com/office/drawing/2014/main" id="{07F98EAC-0D6E-4ED7-83E6-1A3AF678050B}"/>
              </a:ext>
            </a:extLst>
          </p:cNvPr>
          <p:cNvSpPr txBox="1">
            <a:spLocks/>
          </p:cNvSpPr>
          <p:nvPr/>
        </p:nvSpPr>
        <p:spPr>
          <a:xfrm>
            <a:off x="491490" y="2600966"/>
            <a:ext cx="3917646" cy="3915588"/>
          </a:xfrm>
          <a:prstGeom prst="rect">
            <a:avLst/>
          </a:prstGeom>
          <a:solidFill>
            <a:schemeClr val="bg1"/>
          </a:solidFill>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2200" dirty="0"/>
              <a:t>People with good oral health</a:t>
            </a:r>
          </a:p>
          <a:p>
            <a:pPr>
              <a:lnSpc>
                <a:spcPct val="90000"/>
              </a:lnSpc>
            </a:pPr>
            <a:r>
              <a:rPr lang="en-US" sz="2200" dirty="0"/>
              <a:t>stay independent for longer</a:t>
            </a:r>
          </a:p>
          <a:p>
            <a:pPr>
              <a:lnSpc>
                <a:spcPct val="90000"/>
              </a:lnSpc>
            </a:pPr>
            <a:r>
              <a:rPr lang="en-US" sz="2200" dirty="0"/>
              <a:t>recover from episodes of frailty more quickly</a:t>
            </a:r>
          </a:p>
          <a:p>
            <a:pPr>
              <a:lnSpc>
                <a:spcPct val="90000"/>
              </a:lnSpc>
            </a:pPr>
            <a:endParaRPr lang="en-US" sz="2200" dirty="0"/>
          </a:p>
          <a:p>
            <a:pPr marL="0" indent="0">
              <a:lnSpc>
                <a:spcPct val="90000"/>
              </a:lnSpc>
              <a:buNone/>
            </a:pPr>
            <a:r>
              <a:rPr lang="en-US" sz="2200" b="1" dirty="0">
                <a:solidFill>
                  <a:srgbClr val="7030A0"/>
                </a:solidFill>
              </a:rPr>
              <a:t>Poor oral health is linked with:</a:t>
            </a:r>
          </a:p>
          <a:p>
            <a:pPr>
              <a:lnSpc>
                <a:spcPct val="90000"/>
              </a:lnSpc>
              <a:buFontTx/>
              <a:buChar char="-"/>
            </a:pPr>
            <a:r>
              <a:rPr lang="en-US" sz="2200" b="1" dirty="0">
                <a:solidFill>
                  <a:srgbClr val="7030A0"/>
                </a:solidFill>
              </a:rPr>
              <a:t>aspiration pneumonia</a:t>
            </a:r>
          </a:p>
          <a:p>
            <a:pPr>
              <a:lnSpc>
                <a:spcPct val="90000"/>
              </a:lnSpc>
              <a:buFontTx/>
              <a:buChar char="-"/>
            </a:pPr>
            <a:r>
              <a:rPr lang="en-US" sz="2200" b="1" dirty="0">
                <a:solidFill>
                  <a:srgbClr val="7030A0"/>
                </a:solidFill>
              </a:rPr>
              <a:t>diabetes</a:t>
            </a:r>
          </a:p>
          <a:p>
            <a:pPr>
              <a:lnSpc>
                <a:spcPct val="90000"/>
              </a:lnSpc>
              <a:buFontTx/>
              <a:buChar char="-"/>
            </a:pPr>
            <a:r>
              <a:rPr lang="en-US" sz="2200" b="1" dirty="0">
                <a:solidFill>
                  <a:srgbClr val="7030A0"/>
                </a:solidFill>
              </a:rPr>
              <a:t>coronary heart disease</a:t>
            </a:r>
          </a:p>
          <a:p>
            <a:pPr>
              <a:lnSpc>
                <a:spcPct val="90000"/>
              </a:lnSpc>
              <a:buFontTx/>
              <a:buChar char="-"/>
            </a:pPr>
            <a:r>
              <a:rPr lang="en-US" sz="2200" b="1" dirty="0">
                <a:solidFill>
                  <a:srgbClr val="7030A0"/>
                </a:solidFill>
              </a:rPr>
              <a:t>strokes and peripheral vascular disease</a:t>
            </a:r>
          </a:p>
          <a:p>
            <a:pPr marL="0" indent="0">
              <a:lnSpc>
                <a:spcPct val="90000"/>
              </a:lnSpc>
              <a:buNone/>
            </a:pPr>
            <a:endParaRPr lang="en-US" sz="2200" dirty="0"/>
          </a:p>
        </p:txBody>
      </p:sp>
      <p:pic>
        <p:nvPicPr>
          <p:cNvPr id="6" name="Audio 5">
            <a:hlinkClick r:id="" action="ppaction://media"/>
            <a:extLst>
              <a:ext uri="{FF2B5EF4-FFF2-40B4-BE49-F238E27FC236}">
                <a16:creationId xmlns:a16="http://schemas.microsoft.com/office/drawing/2014/main" id="{2B7030EC-2098-8546-9E4B-2CFFC84F450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34932265"/>
      </p:ext>
    </p:extLst>
  </p:cSld>
  <p:clrMapOvr>
    <a:masterClrMapping/>
  </p:clrMapOvr>
  <mc:AlternateContent xmlns:mc="http://schemas.openxmlformats.org/markup-compatibility/2006" xmlns:p14="http://schemas.microsoft.com/office/powerpoint/2010/main">
    <mc:Choice Requires="p14">
      <p:transition spd="slow" p14:dur="2000" advTm="42932"/>
    </mc:Choice>
    <mc:Fallback xmlns="">
      <p:transition spd="slow" advTm="4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people looking at the camera&#10;&#10;Description automatically generated">
            <a:extLst>
              <a:ext uri="{FF2B5EF4-FFF2-40B4-BE49-F238E27FC236}">
                <a16:creationId xmlns:a16="http://schemas.microsoft.com/office/drawing/2014/main" id="{8A2F362D-0E6D-4907-A4D3-78BBF8045197}"/>
              </a:ext>
            </a:extLst>
          </p:cNvPr>
          <p:cNvPicPr>
            <a:picLocks noChangeAspect="1"/>
          </p:cNvPicPr>
          <p:nvPr/>
        </p:nvPicPr>
        <p:blipFill rotWithShape="1">
          <a:blip r:embed="rId5">
            <a:alphaModFix/>
          </a:blip>
          <a:srcRect l="3017" r="4669"/>
          <a:stretch/>
        </p:blipFill>
        <p:spPr>
          <a:xfrm>
            <a:off x="4375482" y="10"/>
            <a:ext cx="4795614" cy="6857990"/>
          </a:xfrm>
          <a:prstGeom prst="rect">
            <a:avLst/>
          </a:prstGeom>
        </p:spPr>
      </p:pic>
      <p:grpSp>
        <p:nvGrpSpPr>
          <p:cNvPr id="48" name="Group 47">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84674" y="0"/>
            <a:ext cx="4986424" cy="6858000"/>
            <a:chOff x="5705128" y="0"/>
            <a:chExt cx="6648564" cy="6858000"/>
          </a:xfrm>
        </p:grpSpPr>
        <p:sp>
          <p:nvSpPr>
            <p:cNvPr id="49" name="Freeform: Shape 48">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Freeform: Shape 51">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Freeform: Shape 52">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8">
            <a:extLst>
              <a:ext uri="{FF2B5EF4-FFF2-40B4-BE49-F238E27FC236}">
                <a16:creationId xmlns:a16="http://schemas.microsoft.com/office/drawing/2014/main" id="{C8E80E0D-2F72-451E-BBE8-F62CAEE93B39}"/>
              </a:ext>
            </a:extLst>
          </p:cNvPr>
          <p:cNvSpPr>
            <a:spLocks noGrp="1"/>
          </p:cNvSpPr>
          <p:nvPr>
            <p:ph type="title"/>
          </p:nvPr>
        </p:nvSpPr>
        <p:spPr>
          <a:xfrm>
            <a:off x="209086" y="416961"/>
            <a:ext cx="4814570" cy="760131"/>
          </a:xfrm>
          <a:solidFill>
            <a:schemeClr val="accent4">
              <a:lumMod val="60000"/>
              <a:lumOff val="40000"/>
            </a:schemeClr>
          </a:solidFill>
        </p:spPr>
        <p:txBody>
          <a:bodyPr anchor="b">
            <a:noAutofit/>
          </a:bodyPr>
          <a:lstStyle/>
          <a:p>
            <a:r>
              <a:rPr lang="en-US" sz="3200" b="1" dirty="0">
                <a:solidFill>
                  <a:schemeClr val="bg1"/>
                </a:solidFill>
              </a:rPr>
              <a:t>Consent and capacity</a:t>
            </a:r>
            <a:endParaRPr lang="en-GB" sz="3200" b="1" dirty="0">
              <a:solidFill>
                <a:schemeClr val="bg1"/>
              </a:solidFill>
            </a:endParaRPr>
          </a:p>
        </p:txBody>
      </p:sp>
      <p:sp>
        <p:nvSpPr>
          <p:cNvPr id="3" name="Content Placeholder 2">
            <a:extLst>
              <a:ext uri="{FF2B5EF4-FFF2-40B4-BE49-F238E27FC236}">
                <a16:creationId xmlns:a16="http://schemas.microsoft.com/office/drawing/2014/main" id="{ABEFFB7C-E9C3-4C95-9226-1E6BD3195B09}"/>
              </a:ext>
            </a:extLst>
          </p:cNvPr>
          <p:cNvSpPr>
            <a:spLocks noGrp="1"/>
          </p:cNvSpPr>
          <p:nvPr>
            <p:ph idx="1"/>
          </p:nvPr>
        </p:nvSpPr>
        <p:spPr>
          <a:xfrm>
            <a:off x="228042" y="1594043"/>
            <a:ext cx="3530102" cy="3788830"/>
          </a:xfrm>
        </p:spPr>
        <p:txBody>
          <a:bodyPr vert="horz" lIns="91440" tIns="45720" rIns="91440" bIns="45720" rtlCol="0" anchor="ctr">
            <a:normAutofit/>
          </a:bodyPr>
          <a:lstStyle/>
          <a:p>
            <a:pPr marL="0" indent="0">
              <a:buNone/>
            </a:pPr>
            <a:r>
              <a:rPr lang="en-GB" sz="2800" dirty="0">
                <a:solidFill>
                  <a:schemeClr val="tx2"/>
                </a:solidFill>
                <a:cs typeface="Arial" panose="020B0604020202020204" pitchFamily="34" charset="0"/>
              </a:rPr>
              <a:t>All care staff must have a working knowledge of the Mental Capacity Act 2005 and their local policies and procedures in relation to capacity and consent. </a:t>
            </a:r>
          </a:p>
          <a:p>
            <a:pPr marL="0" indent="0">
              <a:buNone/>
            </a:pPr>
            <a:endParaRPr lang="en-GB" sz="1600" dirty="0">
              <a:solidFill>
                <a:schemeClr val="tx2"/>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5328188-0EBA-7C44-B457-96F4B8646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32202812"/>
      </p:ext>
    </p:extLst>
  </p:cSld>
  <p:clrMapOvr>
    <a:masterClrMapping/>
  </p:clrMapOvr>
  <mc:AlternateContent xmlns:mc="http://schemas.openxmlformats.org/markup-compatibility/2006" xmlns:p14="http://schemas.microsoft.com/office/powerpoint/2010/main">
    <mc:Choice Requires="p14">
      <p:transition spd="slow" p14:dur="2000" advTm="52258"/>
    </mc:Choice>
    <mc:Fallback xmlns="">
      <p:transition spd="slow" advTm="5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E3509F-CEFB-4DF4-81AB-24FC084B6BA6}"/>
              </a:ext>
            </a:extLst>
          </p:cNvPr>
          <p:cNvPicPr/>
          <p:nvPr/>
        </p:nvPicPr>
        <p:blipFill>
          <a:blip r:embed="rId5">
            <a:extLst>
              <a:ext uri="{28A0092B-C50C-407E-A947-70E740481C1C}">
                <a14:useLocalDpi xmlns:a14="http://schemas.microsoft.com/office/drawing/2010/main" val="0"/>
              </a:ext>
            </a:extLst>
          </a:blip>
          <a:stretch>
            <a:fillRect/>
          </a:stretch>
        </p:blipFill>
        <p:spPr>
          <a:xfrm>
            <a:off x="5178531" y="2642760"/>
            <a:ext cx="3356649" cy="1569233"/>
          </a:xfrm>
          <a:prstGeom prst="rect">
            <a:avLst/>
          </a:prstGeom>
          <a:effectLst/>
        </p:spPr>
      </p:pic>
      <p:sp>
        <p:nvSpPr>
          <p:cNvPr id="4" name="Content Placeholder 3">
            <a:extLst>
              <a:ext uri="{FF2B5EF4-FFF2-40B4-BE49-F238E27FC236}">
                <a16:creationId xmlns:a16="http://schemas.microsoft.com/office/drawing/2014/main" id="{295684E7-5757-4AF5-A193-BE9B8A506148}"/>
              </a:ext>
            </a:extLst>
          </p:cNvPr>
          <p:cNvSpPr>
            <a:spLocks noGrp="1"/>
          </p:cNvSpPr>
          <p:nvPr>
            <p:ph idx="1"/>
          </p:nvPr>
        </p:nvSpPr>
        <p:spPr>
          <a:xfrm>
            <a:off x="246933" y="557785"/>
            <a:ext cx="3866853" cy="5739186"/>
          </a:xfrm>
          <a:solidFill>
            <a:schemeClr val="bg1"/>
          </a:solidFill>
          <a:ln w="57150"/>
        </p:spPr>
        <p:style>
          <a:lnRef idx="1">
            <a:schemeClr val="accent4"/>
          </a:lnRef>
          <a:fillRef idx="2">
            <a:schemeClr val="accent4"/>
          </a:fillRef>
          <a:effectRef idx="1">
            <a:schemeClr val="accent4"/>
          </a:effectRef>
          <a:fontRef idx="minor">
            <a:schemeClr val="dk1"/>
          </a:fontRef>
        </p:style>
        <p:txBody>
          <a:bodyPr>
            <a:normAutofit/>
          </a:bodyPr>
          <a:lstStyle/>
          <a:p>
            <a:pPr marL="0" indent="0" algn="ctr">
              <a:lnSpc>
                <a:spcPct val="110000"/>
              </a:lnSpc>
              <a:spcBef>
                <a:spcPts val="600"/>
              </a:spcBef>
              <a:spcAft>
                <a:spcPts val="600"/>
              </a:spcAft>
              <a:buNone/>
            </a:pPr>
            <a:r>
              <a:rPr lang="en-US" sz="2800" b="1" dirty="0">
                <a:latin typeface="+mj-lt"/>
              </a:rPr>
              <a:t>Mental Capacity Act 2005</a:t>
            </a:r>
          </a:p>
          <a:p>
            <a:pPr marL="0" indent="0">
              <a:lnSpc>
                <a:spcPct val="110000"/>
              </a:lnSpc>
              <a:spcBef>
                <a:spcPts val="600"/>
              </a:spcBef>
              <a:spcAft>
                <a:spcPts val="600"/>
              </a:spcAft>
              <a:buNone/>
            </a:pPr>
            <a:r>
              <a:rPr lang="en-US" sz="2800" dirty="0"/>
              <a:t>Is designed to protect and empower people whose condition or illness impedes their ability to make decisions about their own care and treatment.  It applies to those aged 16 and over in England and Wales.</a:t>
            </a:r>
          </a:p>
        </p:txBody>
      </p:sp>
      <p:pic>
        <p:nvPicPr>
          <p:cNvPr id="2" name="Audio 1">
            <a:hlinkClick r:id="" action="ppaction://media"/>
            <a:extLst>
              <a:ext uri="{FF2B5EF4-FFF2-40B4-BE49-F238E27FC236}">
                <a16:creationId xmlns:a16="http://schemas.microsoft.com/office/drawing/2014/main" id="{C5CCAE6B-48E7-1D43-80CF-BD4353EBB1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59003554"/>
      </p:ext>
    </p:extLst>
  </p:cSld>
  <p:clrMapOvr>
    <a:masterClrMapping/>
  </p:clrMapOvr>
  <mc:AlternateContent xmlns:mc="http://schemas.openxmlformats.org/markup-compatibility/2006" xmlns:p14="http://schemas.microsoft.com/office/powerpoint/2010/main">
    <mc:Choice Requires="p14">
      <p:transition spd="slow" p14:dur="2000" advTm="36136"/>
    </mc:Choice>
    <mc:Fallback xmlns="">
      <p:transition spd="slow" advTm="3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189F9-6051-4C1E-8E7F-68C5C613B125}"/>
              </a:ext>
            </a:extLst>
          </p:cNvPr>
          <p:cNvSpPr>
            <a:spLocks noGrp="1"/>
          </p:cNvSpPr>
          <p:nvPr>
            <p:ph idx="1"/>
          </p:nvPr>
        </p:nvSpPr>
        <p:spPr>
          <a:xfrm>
            <a:off x="120770" y="422694"/>
            <a:ext cx="4339087" cy="5874277"/>
          </a:xfrm>
          <a:ln w="57150">
            <a:solidFill>
              <a:schemeClr val="accent4">
                <a:lumMod val="60000"/>
                <a:lumOff val="40000"/>
              </a:schemeClr>
            </a:solidFill>
          </a:ln>
        </p:spPr>
        <p:txBody>
          <a:bodyPr>
            <a:normAutofit lnSpcReduction="10000"/>
          </a:bodyPr>
          <a:lstStyle/>
          <a:p>
            <a:pPr marL="0" indent="0" algn="ctr">
              <a:lnSpc>
                <a:spcPct val="110000"/>
              </a:lnSpc>
              <a:spcBef>
                <a:spcPts val="600"/>
              </a:spcBef>
              <a:spcAft>
                <a:spcPts val="600"/>
              </a:spcAft>
              <a:buNone/>
            </a:pPr>
            <a:r>
              <a:rPr lang="en-US" sz="2800" b="1" dirty="0">
                <a:latin typeface="+mj-lt"/>
                <a:cs typeface="Arial" panose="020B0604020202020204" pitchFamily="34" charset="0"/>
              </a:rPr>
              <a:t>Deprivation of Liberty Safeguards </a:t>
            </a:r>
          </a:p>
          <a:p>
            <a:pPr marL="0" indent="0" algn="ctr">
              <a:lnSpc>
                <a:spcPct val="110000"/>
              </a:lnSpc>
              <a:spcBef>
                <a:spcPts val="600"/>
              </a:spcBef>
              <a:spcAft>
                <a:spcPts val="600"/>
              </a:spcAft>
              <a:buNone/>
            </a:pPr>
            <a:r>
              <a:rPr lang="en-US" sz="2800" dirty="0">
                <a:cs typeface="Arial" panose="020B0604020202020204" pitchFamily="34" charset="0"/>
              </a:rPr>
              <a:t>Part of the Mental Capacity Act 2005  </a:t>
            </a:r>
          </a:p>
          <a:p>
            <a:pPr marL="0" indent="0">
              <a:lnSpc>
                <a:spcPct val="110000"/>
              </a:lnSpc>
              <a:spcBef>
                <a:spcPts val="600"/>
              </a:spcBef>
              <a:spcAft>
                <a:spcPts val="600"/>
              </a:spcAft>
              <a:buNone/>
            </a:pPr>
            <a:r>
              <a:rPr lang="en-US" sz="2800" dirty="0">
                <a:cs typeface="Arial" panose="020B0604020202020204" pitchFamily="34" charset="0"/>
              </a:rPr>
              <a:t>Aims to ensure that people who receive care and treatment in care homes, hospitals, supported living or other looked after settings do not have their freedom inappropriately restricted.</a:t>
            </a:r>
          </a:p>
          <a:p>
            <a:pPr marL="0" indent="0">
              <a:lnSpc>
                <a:spcPct val="90000"/>
              </a:lnSpc>
              <a:buNone/>
            </a:pPr>
            <a:endParaRPr lang="en-GB" sz="13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3F8D349-0A91-453B-B34B-12CAB96427B2}"/>
              </a:ext>
            </a:extLst>
          </p:cNvPr>
          <p:cNvPicPr>
            <a:picLocks noChangeAspect="1"/>
          </p:cNvPicPr>
          <p:nvPr/>
        </p:nvPicPr>
        <p:blipFill>
          <a:blip r:embed="rId5"/>
          <a:stretch>
            <a:fillRect/>
          </a:stretch>
        </p:blipFill>
        <p:spPr>
          <a:xfrm>
            <a:off x="5178531" y="2495907"/>
            <a:ext cx="3356649" cy="1862939"/>
          </a:xfrm>
          <a:prstGeom prst="rect">
            <a:avLst/>
          </a:prstGeom>
          <a:solidFill>
            <a:schemeClr val="accent4">
              <a:lumMod val="60000"/>
              <a:lumOff val="40000"/>
            </a:schemeClr>
          </a:solidFill>
          <a:effectLst/>
        </p:spPr>
      </p:pic>
      <p:pic>
        <p:nvPicPr>
          <p:cNvPr id="5" name="Audio 4">
            <a:hlinkClick r:id="" action="ppaction://media"/>
            <a:extLst>
              <a:ext uri="{FF2B5EF4-FFF2-40B4-BE49-F238E27FC236}">
                <a16:creationId xmlns:a16="http://schemas.microsoft.com/office/drawing/2014/main" id="{64BF941D-F22D-424F-81DF-431A1B0AB1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68034529"/>
      </p:ext>
    </p:extLst>
  </p:cSld>
  <p:clrMapOvr>
    <a:masterClrMapping/>
  </p:clrMapOvr>
  <mc:AlternateContent xmlns:mc="http://schemas.openxmlformats.org/markup-compatibility/2006" xmlns:p14="http://schemas.microsoft.com/office/powerpoint/2010/main">
    <mc:Choice Requires="p14">
      <p:transition spd="slow" p14:dur="2000" advTm="39669"/>
    </mc:Choice>
    <mc:Fallback xmlns="">
      <p:transition spd="slow" advTm="3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A642-92AB-4F58-9341-14FA31099454}"/>
              </a:ext>
            </a:extLst>
          </p:cNvPr>
          <p:cNvSpPr>
            <a:spLocks noGrp="1"/>
          </p:cNvSpPr>
          <p:nvPr>
            <p:ph type="title"/>
          </p:nvPr>
        </p:nvSpPr>
        <p:spPr>
          <a:xfrm>
            <a:off x="138022" y="181155"/>
            <a:ext cx="3051688" cy="6115815"/>
          </a:xfrm>
          <a:ln w="57150">
            <a:solidFill>
              <a:schemeClr val="accent4">
                <a:lumMod val="60000"/>
                <a:lumOff val="40000"/>
              </a:schemeClr>
            </a:solidFill>
          </a:ln>
        </p:spPr>
        <p:txBody>
          <a:bodyPr>
            <a:normAutofit/>
          </a:bodyPr>
          <a:lstStyle/>
          <a:p>
            <a:r>
              <a:rPr lang="en-US" sz="3100" b="1" dirty="0"/>
              <a:t>Lasting Power of Attorney</a:t>
            </a:r>
            <a:r>
              <a:rPr lang="en-US" sz="2700" dirty="0"/>
              <a:t> </a:t>
            </a:r>
            <a:br>
              <a:rPr lang="en-US" sz="2700" dirty="0"/>
            </a:br>
            <a:br>
              <a:rPr lang="en-US" sz="2700" dirty="0"/>
            </a:br>
            <a:r>
              <a:rPr lang="en-US" sz="2700" dirty="0"/>
              <a:t>Is a legal arrangement that the individual has authorised prior to any loss of capacity.</a:t>
            </a:r>
            <a:br>
              <a:rPr lang="en-US" dirty="0">
                <a:solidFill>
                  <a:srgbClr val="7030A0"/>
                </a:solidFill>
              </a:rPr>
            </a:br>
            <a:br>
              <a:rPr lang="en-GB" dirty="0"/>
            </a:br>
            <a:endParaRPr lang="en-GB"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57F304-E2D1-4FFB-AE71-05DF9EA9FB8A}"/>
              </a:ext>
            </a:extLst>
          </p:cNvPr>
          <p:cNvPicPr>
            <a:picLocks noChangeAspect="1"/>
          </p:cNvPicPr>
          <p:nvPr/>
        </p:nvPicPr>
        <p:blipFill>
          <a:blip r:embed="rId5"/>
          <a:stretch>
            <a:fillRect/>
          </a:stretch>
        </p:blipFill>
        <p:spPr>
          <a:xfrm>
            <a:off x="4054397" y="2472580"/>
            <a:ext cx="4514498" cy="2697412"/>
          </a:xfrm>
          <a:prstGeom prst="rect">
            <a:avLst/>
          </a:prstGeom>
          <a:effectLst/>
        </p:spPr>
      </p:pic>
      <p:sp>
        <p:nvSpPr>
          <p:cNvPr id="7" name="TextBox 6">
            <a:extLst>
              <a:ext uri="{FF2B5EF4-FFF2-40B4-BE49-F238E27FC236}">
                <a16:creationId xmlns:a16="http://schemas.microsoft.com/office/drawing/2014/main" id="{62A314E1-2E76-4371-B31B-29B1CEFFEF63}"/>
              </a:ext>
            </a:extLst>
          </p:cNvPr>
          <p:cNvSpPr txBox="1"/>
          <p:nvPr/>
        </p:nvSpPr>
        <p:spPr>
          <a:xfrm>
            <a:off x="4288715" y="1670468"/>
            <a:ext cx="4045862" cy="523220"/>
          </a:xfrm>
          <a:prstGeom prst="rect">
            <a:avLst/>
          </a:prstGeom>
          <a:solidFill>
            <a:schemeClr val="accent4">
              <a:lumMod val="60000"/>
              <a:lumOff val="40000"/>
            </a:schemeClr>
          </a:solidFill>
        </p:spPr>
        <p:txBody>
          <a:bodyPr wrap="square">
            <a:spAutoFit/>
          </a:bodyPr>
          <a:lstStyle/>
          <a:p>
            <a:r>
              <a:rPr lang="en-GB" sz="2800" dirty="0">
                <a:solidFill>
                  <a:schemeClr val="bg1"/>
                </a:solidFill>
              </a:rPr>
              <a:t>Lasting Power of Attorney </a:t>
            </a:r>
          </a:p>
        </p:txBody>
      </p:sp>
      <p:pic>
        <p:nvPicPr>
          <p:cNvPr id="5" name="Audio 4">
            <a:hlinkClick r:id="" action="ppaction://media"/>
            <a:extLst>
              <a:ext uri="{FF2B5EF4-FFF2-40B4-BE49-F238E27FC236}">
                <a16:creationId xmlns:a16="http://schemas.microsoft.com/office/drawing/2014/main" id="{941E8D42-4D62-AF48-925A-E3966D630B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70797221"/>
      </p:ext>
    </p:extLst>
  </p:cSld>
  <p:clrMapOvr>
    <a:masterClrMapping/>
  </p:clrMapOvr>
  <mc:AlternateContent xmlns:mc="http://schemas.openxmlformats.org/markup-compatibility/2006" xmlns:p14="http://schemas.microsoft.com/office/powerpoint/2010/main">
    <mc:Choice Requires="p14">
      <p:transition spd="slow" p14:dur="2000" advTm="51324"/>
    </mc:Choice>
    <mc:Fallback xmlns="">
      <p:transition spd="slow" advTm="5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6"/>
</p:tagLst>
</file>

<file path=ppt/tags/tag2.xml><?xml version="1.0" encoding="utf-8"?>
<p:tagLst xmlns:a="http://schemas.openxmlformats.org/drawingml/2006/main" xmlns:r="http://schemas.openxmlformats.org/officeDocument/2006/relationships" xmlns:p="http://schemas.openxmlformats.org/presentationml/2006/main">
  <p:tag name="TIMING" val="|31.5"/>
</p:tagLst>
</file>

<file path=ppt/tags/tag3.xml><?xml version="1.0" encoding="utf-8"?>
<p:tagLst xmlns:a="http://schemas.openxmlformats.org/drawingml/2006/main" xmlns:r="http://schemas.openxmlformats.org/officeDocument/2006/relationships" xmlns:p="http://schemas.openxmlformats.org/presentationml/2006/main">
  <p:tag name="TIMING" val="|29.6"/>
</p:tagLst>
</file>

<file path=ppt/tags/tag4.xml><?xml version="1.0" encoding="utf-8"?>
<p:tagLst xmlns:a="http://schemas.openxmlformats.org/drawingml/2006/main" xmlns:r="http://schemas.openxmlformats.org/officeDocument/2006/relationships" xmlns:p="http://schemas.openxmlformats.org/presentationml/2006/main">
  <p:tag name="TIMING" val="|54.9|17.4"/>
</p:tagLst>
</file>

<file path=ppt/tags/tag5.xml><?xml version="1.0" encoding="utf-8"?>
<p:tagLst xmlns:a="http://schemas.openxmlformats.org/drawingml/2006/main" xmlns:r="http://schemas.openxmlformats.org/officeDocument/2006/relationships" xmlns:p="http://schemas.openxmlformats.org/presentationml/2006/main">
  <p:tag name="TIMING" val="|16.5"/>
</p:tagLst>
</file>

<file path=ppt/tags/tag6.xml><?xml version="1.0" encoding="utf-8"?>
<p:tagLst xmlns:a="http://schemas.openxmlformats.org/drawingml/2006/main" xmlns:r="http://schemas.openxmlformats.org/officeDocument/2006/relationships" xmlns:p="http://schemas.openxmlformats.org/presentationml/2006/main">
  <p:tag name="TIMING" val="|24.6"/>
</p:tagLst>
</file>

<file path=ppt/tags/tag7.xml><?xml version="1.0" encoding="utf-8"?>
<p:tagLst xmlns:a="http://schemas.openxmlformats.org/drawingml/2006/main" xmlns:r="http://schemas.openxmlformats.org/officeDocument/2006/relationships" xmlns:p="http://schemas.openxmlformats.org/presentationml/2006/main">
  <p:tag name="TIMING" val="|30.8"/>
</p:tagLst>
</file>

<file path=ppt/tags/tag8.xml><?xml version="1.0" encoding="utf-8"?>
<p:tagLst xmlns:a="http://schemas.openxmlformats.org/drawingml/2006/main" xmlns:r="http://schemas.openxmlformats.org/officeDocument/2006/relationships" xmlns:p="http://schemas.openxmlformats.org/presentationml/2006/main">
  <p:tag name="TIMING" val="|23.7"/>
</p:tagLst>
</file>

<file path=ppt/tags/tag9.xml><?xml version="1.0" encoding="utf-8"?>
<p:tagLst xmlns:a="http://schemas.openxmlformats.org/drawingml/2006/main" xmlns:r="http://schemas.openxmlformats.org/officeDocument/2006/relationships" xmlns:p="http://schemas.openxmlformats.org/presentationml/2006/main">
  <p:tag name="TIMING" val="|4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E116DF38074D47AAC9E9D2588FD187" ma:contentTypeVersion="12" ma:contentTypeDescription="Create a new document." ma:contentTypeScope="" ma:versionID="13b71f47ec165d0c799b6619342e3b5e">
  <xsd:schema xmlns:xsd="http://www.w3.org/2001/XMLSchema" xmlns:xs="http://www.w3.org/2001/XMLSchema" xmlns:p="http://schemas.microsoft.com/office/2006/metadata/properties" xmlns:ns2="3cf41555-a3a3-4b4f-b2ae-ab907b52272f" xmlns:ns3="e9e51765-db87-4dc2-bc86-eb3da8e0daa0" targetNamespace="http://schemas.microsoft.com/office/2006/metadata/properties" ma:root="true" ma:fieldsID="1e30185de67098a027cd475f5895bc0f" ns2:_="" ns3:_="">
    <xsd:import namespace="3cf41555-a3a3-4b4f-b2ae-ab907b52272f"/>
    <xsd:import namespace="e9e51765-db87-4dc2-bc86-eb3da8e0da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41555-a3a3-4b4f-b2ae-ab907b522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51765-db87-4dc2-bc86-eb3da8e0da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36EE52-E049-470E-B2C6-22FCF7163ACF}">
  <ds:schemaRefs>
    <ds:schemaRef ds:uri="http://schemas.microsoft.com/sharepoint/v3/contenttype/forms"/>
  </ds:schemaRefs>
</ds:datastoreItem>
</file>

<file path=customXml/itemProps2.xml><?xml version="1.0" encoding="utf-8"?>
<ds:datastoreItem xmlns:ds="http://schemas.openxmlformats.org/officeDocument/2006/customXml" ds:itemID="{32CF6A0E-86DA-422A-80D7-35729A0DF06A}">
  <ds:schemaRefs>
    <ds:schemaRef ds:uri="3cf41555-a3a3-4b4f-b2ae-ab907b52272f"/>
    <ds:schemaRef ds:uri="e9e51765-db87-4dc2-bc86-eb3da8e0da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C5BBFB-B831-4D4B-8217-D444B8BF41D0}">
  <ds:schemaRef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e9e51765-db87-4dc2-bc86-eb3da8e0daa0"/>
    <ds:schemaRef ds:uri="3cf41555-a3a3-4b4f-b2ae-ab907b52272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1062</TotalTime>
  <Words>4544</Words>
  <Application>Microsoft Office PowerPoint</Application>
  <PresentationFormat>On-screen Show (4:3)</PresentationFormat>
  <Paragraphs>407</Paragraphs>
  <Slides>27</Slides>
  <Notes>27</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Wingdings</vt:lpstr>
      <vt:lpstr>Office Theme</vt:lpstr>
      <vt:lpstr>MOUTH CARE MATTERS IN THE COMMUNITY  Mouth care for people who are care-resistive and/or living with dementia    Section 5 </vt:lpstr>
      <vt:lpstr>PowerPoint Presentation</vt:lpstr>
      <vt:lpstr>Learning outcomes </vt:lpstr>
      <vt:lpstr>Mouth care for those who are care-resistive     and/or living with dementia</vt:lpstr>
      <vt:lpstr>PowerPoint Presentation</vt:lpstr>
      <vt:lpstr>Consent and capacity</vt:lpstr>
      <vt:lpstr>PowerPoint Presentation</vt:lpstr>
      <vt:lpstr>PowerPoint Presentation</vt:lpstr>
      <vt:lpstr>Lasting Power of Attorney   Is a legal arrangement that the individual has authorised prior to any loss of capacity.  </vt:lpstr>
      <vt:lpstr>Equality and diversity</vt:lpstr>
      <vt:lpstr>Identifying who may have mouth problems</vt:lpstr>
      <vt:lpstr>Good communication </vt:lpstr>
      <vt:lpstr>  Case Study 1 Mr Jones</vt:lpstr>
      <vt:lpstr>Assessment                       &amp; care plan</vt:lpstr>
      <vt:lpstr>Impact</vt:lpstr>
      <vt:lpstr>  Case Study 2 Maisie</vt:lpstr>
      <vt:lpstr>Assessment &amp; care plan </vt:lpstr>
      <vt:lpstr>Impact</vt:lpstr>
      <vt:lpstr>  Package of care involving carers, family and friends</vt:lpstr>
      <vt:lpstr>Facilitating access to dental care</vt:lpstr>
      <vt:lpstr>NHS dental care costs</vt:lpstr>
      <vt:lpstr>Tips for providing good mouth care</vt:lpstr>
      <vt:lpstr>Tips Cont.</vt:lpstr>
      <vt:lpstr>Example prompt sheet</vt:lpstr>
      <vt:lpstr>Dentures for those who are care-resistive and/or living with dementia</vt:lpstr>
      <vt:lpstr>Keep dentures safe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MOUTH CARE MATTERS                 IN THE COMMUNITY  Mouth Care for People Living with Dementia  Section 5</dc:title>
  <dc:creator>Lynne Smith / Helen Parsley</dc:creator>
  <cp:lastModifiedBy>Beverley Moorhouse</cp:lastModifiedBy>
  <cp:revision>46</cp:revision>
  <dcterms:created xsi:type="dcterms:W3CDTF">2020-09-07T14:23:18Z</dcterms:created>
  <dcterms:modified xsi:type="dcterms:W3CDTF">2024-02-09T10:12:36Z</dcterms:modified>
</cp:coreProperties>
</file>