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7"/>
  </p:notesMasterIdLst>
  <p:sldIdLst>
    <p:sldId id="413" r:id="rId2"/>
    <p:sldId id="395" r:id="rId3"/>
    <p:sldId id="272" r:id="rId4"/>
    <p:sldId id="277" r:id="rId5"/>
    <p:sldId id="257" r:id="rId6"/>
    <p:sldId id="265" r:id="rId7"/>
    <p:sldId id="270" r:id="rId8"/>
    <p:sldId id="415" r:id="rId9"/>
    <p:sldId id="425" r:id="rId10"/>
    <p:sldId id="422" r:id="rId11"/>
    <p:sldId id="267" r:id="rId12"/>
    <p:sldId id="273" r:id="rId13"/>
    <p:sldId id="259" r:id="rId14"/>
    <p:sldId id="268"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5712B-1494-45BE-A9D4-B3BE9CC4CB06}" v="3" dt="2024-02-09T09:50:35.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25"/>
    <p:restoredTop sz="84762"/>
  </p:normalViewPr>
  <p:slideViewPr>
    <p:cSldViewPr>
      <p:cViewPr varScale="1">
        <p:scale>
          <a:sx n="56" d="100"/>
          <a:sy n="56" d="100"/>
        </p:scale>
        <p:origin x="1056" y="6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EB15712B-1494-45BE-A9D4-B3BE9CC4CB06}"/>
    <pc:docChg chg="undo custSel modSld">
      <pc:chgData name="Beverley Moorhouse" userId="e2972f27-fe4a-4b39-af2e-d8f57cce0107" providerId="ADAL" clId="{EB15712B-1494-45BE-A9D4-B3BE9CC4CB06}" dt="2024-02-09T09:51:02.205" v="70" actId="33524"/>
      <pc:docMkLst>
        <pc:docMk/>
      </pc:docMkLst>
      <pc:sldChg chg="addSp delSp modSp mod">
        <pc:chgData name="Beverley Moorhouse" userId="e2972f27-fe4a-4b39-af2e-d8f57cce0107" providerId="ADAL" clId="{EB15712B-1494-45BE-A9D4-B3BE9CC4CB06}" dt="2024-02-09T09:51:02.205" v="70" actId="33524"/>
        <pc:sldMkLst>
          <pc:docMk/>
          <pc:sldMk cId="3860402405" sldId="395"/>
        </pc:sldMkLst>
        <pc:spChg chg="mod">
          <ac:chgData name="Beverley Moorhouse" userId="e2972f27-fe4a-4b39-af2e-d8f57cce0107" providerId="ADAL" clId="{EB15712B-1494-45BE-A9D4-B3BE9CC4CB06}" dt="2024-02-09T09:48:55.033" v="12" actId="1076"/>
          <ac:spMkLst>
            <pc:docMk/>
            <pc:sldMk cId="3860402405" sldId="395"/>
            <ac:spMk id="2" creationId="{90B424D5-9DCE-8744-B7ED-0B03261A3FED}"/>
          </ac:spMkLst>
        </pc:spChg>
        <pc:spChg chg="mod">
          <ac:chgData name="Beverley Moorhouse" userId="e2972f27-fe4a-4b39-af2e-d8f57cce0107" providerId="ADAL" clId="{EB15712B-1494-45BE-A9D4-B3BE9CC4CB06}" dt="2024-02-09T09:51:02.205" v="70" actId="33524"/>
          <ac:spMkLst>
            <pc:docMk/>
            <pc:sldMk cId="3860402405" sldId="395"/>
            <ac:spMk id="4" creationId="{965A4656-89EA-7F4E-9E11-9E09FFCC1B7D}"/>
          </ac:spMkLst>
        </pc:spChg>
        <pc:graphicFrameChg chg="mod modGraphic">
          <ac:chgData name="Beverley Moorhouse" userId="e2972f27-fe4a-4b39-af2e-d8f57cce0107" providerId="ADAL" clId="{EB15712B-1494-45BE-A9D4-B3BE9CC4CB06}" dt="2024-02-09T09:50:50.474" v="69" actId="255"/>
          <ac:graphicFrameMkLst>
            <pc:docMk/>
            <pc:sldMk cId="3860402405" sldId="395"/>
            <ac:graphicFrameMk id="3" creationId="{D38684C3-8FEE-4631-815F-E4087203A77B}"/>
          </ac:graphicFrameMkLst>
        </pc:graphicFrameChg>
        <pc:picChg chg="mod">
          <ac:chgData name="Beverley Moorhouse" userId="e2972f27-fe4a-4b39-af2e-d8f57cce0107" providerId="ADAL" clId="{EB15712B-1494-45BE-A9D4-B3BE9CC4CB06}" dt="2024-01-31T10:09:41.128" v="6" actId="1076"/>
          <ac:picMkLst>
            <pc:docMk/>
            <pc:sldMk cId="3860402405" sldId="395"/>
            <ac:picMk id="7" creationId="{FF864184-9CB3-D1C1-CC6D-B484D1B6961B}"/>
          </ac:picMkLst>
        </pc:picChg>
        <pc:picChg chg="add mod">
          <ac:chgData name="Beverley Moorhouse" userId="e2972f27-fe4a-4b39-af2e-d8f57cce0107" providerId="ADAL" clId="{EB15712B-1494-45BE-A9D4-B3BE9CC4CB06}" dt="2024-02-09T09:48:49.107" v="11" actId="14100"/>
          <ac:picMkLst>
            <pc:docMk/>
            <pc:sldMk cId="3860402405" sldId="395"/>
            <ac:picMk id="8" creationId="{22B550F6-D6F0-F1D2-952A-1306185A6B92}"/>
          </ac:picMkLst>
        </pc:picChg>
        <pc:picChg chg="del">
          <ac:chgData name="Beverley Moorhouse" userId="e2972f27-fe4a-4b39-af2e-d8f57cce0107" providerId="ADAL" clId="{EB15712B-1494-45BE-A9D4-B3BE9CC4CB06}" dt="2024-01-31T10:09:23.100" v="0" actId="478"/>
          <ac:picMkLst>
            <pc:docMk/>
            <pc:sldMk cId="3860402405" sldId="395"/>
            <ac:picMk id="2056" creationId="{FE5C14FD-2774-8F4F-B94C-8678EA5376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A263C6-7C7E-44A3-A73E-C57B4E69E5CA}" type="datetimeFigureOut">
              <a:rPr lang="en-GB" smtClean="0"/>
              <a:t>09/02/2024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402778-71A5-4F5F-845A-8721128AF595}" type="slidenum">
              <a:rPr lang="en-GB" smtClean="0"/>
              <a:t>‹#›</a:t>
            </a:fld>
            <a:endParaRPr lang="en-GB"/>
          </a:p>
        </p:txBody>
      </p:sp>
    </p:spTree>
    <p:extLst>
      <p:ext uri="{BB962C8B-B14F-4D97-AF65-F5344CB8AC3E}">
        <p14:creationId xmlns:p14="http://schemas.microsoft.com/office/powerpoint/2010/main" val="354390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section 6 of the e-learning package Mouth Care Matters in the Community. – Personal mouth care for those with physical disabilities.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section we will cover personal mouth care for those with physical disabilities, considering levels of dependence and practical tools for supporting oral hygiene.  </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a:t>
            </a:fld>
            <a:endParaRPr lang="en-GB"/>
          </a:p>
        </p:txBody>
      </p:sp>
    </p:spTree>
    <p:extLst>
      <p:ext uri="{BB962C8B-B14F-4D97-AF65-F5344CB8AC3E}">
        <p14:creationId xmlns:p14="http://schemas.microsoft.com/office/powerpoint/2010/main" val="3027849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Massaging the cheeks will encourage mouth opening- This gives a cue especially to clients with dementia or a learning disability that mouth care will happen</a:t>
            </a:r>
          </a:p>
          <a:p>
            <a:pPr marL="285750" lvl="0" indent="-28575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Brush all surfaces of  upper and lower teeth beside the tongue, cheek and palate.</a:t>
            </a:r>
          </a:p>
          <a:p>
            <a:pPr marL="285750" lvl="0" indent="-28575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Encourage person to spit out toothpaste but don’t rinse </a:t>
            </a:r>
          </a:p>
          <a:p>
            <a:pPr marL="0" lvl="0" indent="0">
              <a:buFont typeface="Arial" panose="020B0604020202020204" pitchFamily="34" charset="0"/>
              <a:buNone/>
            </a:pPr>
            <a:endParaRPr lang="en-US" sz="1200" dirty="0">
              <a:latin typeface="Arial" panose="020B0604020202020204" pitchFamily="34" charset="0"/>
              <a:ea typeface="Arial"/>
              <a:cs typeface="Arial" panose="020B0604020202020204" pitchFamily="34" charset="0"/>
              <a:sym typeface="Arial"/>
            </a:endParaRPr>
          </a:p>
          <a:p>
            <a:pPr marL="285750" lvl="0" indent="-285750">
              <a:spcBef>
                <a:spcPts val="440"/>
              </a:spcBef>
              <a:buClr>
                <a:srgbClr val="003893"/>
              </a:buClr>
              <a:buSzPts val="2200"/>
              <a:buFont typeface="Arial" panose="020B0604020202020204" pitchFamily="34" charset="0"/>
              <a:buChar char="•"/>
            </a:pPr>
            <a:r>
              <a:rPr lang="en-GB" sz="1200" dirty="0">
                <a:latin typeface="Arial" panose="020B0604020202020204" pitchFamily="34" charset="0"/>
                <a:ea typeface="Arial"/>
                <a:cs typeface="Arial" panose="020B0604020202020204" pitchFamily="34" charset="0"/>
                <a:sym typeface="Arial"/>
              </a:rPr>
              <a:t>An electric toothbrush may be easier to use, (some people with sensory issues tolerate these well, others will not be able to accept the vibrations). </a:t>
            </a:r>
          </a:p>
          <a:p>
            <a:pPr marL="285750" lvl="0" indent="-285750">
              <a:spcBef>
                <a:spcPts val="440"/>
              </a:spcBef>
              <a:buClr>
                <a:srgbClr val="003893"/>
              </a:buClr>
              <a:buSzPts val="2200"/>
              <a:buFont typeface="Arial" panose="020B0604020202020204" pitchFamily="34" charset="0"/>
              <a:buChar char="•"/>
            </a:pPr>
            <a:r>
              <a:rPr lang="en-GB" sz="1200" dirty="0">
                <a:latin typeface="Arial" panose="020B0604020202020204" pitchFamily="34" charset="0"/>
                <a:ea typeface="Arial"/>
                <a:cs typeface="Arial" panose="020B0604020202020204" pitchFamily="34" charset="0"/>
                <a:sym typeface="Arial"/>
              </a:rPr>
              <a:t>A brush with an adapted handle or  multi-surface brush may also be helpful. The adapted handles make the width of the handle thicker and easier to use if someone has reduced manual dexterity. The multi-surfaces brushes, brush all the surfaces of the teeth at the same time. These are especially useful if you have limited time to brush, for example someone with dementia or a learning disability</a:t>
            </a:r>
          </a:p>
          <a:p>
            <a:pPr marL="285750" lvl="0" indent="-285750">
              <a:spcBef>
                <a:spcPts val="440"/>
              </a:spcBef>
              <a:buClr>
                <a:srgbClr val="003893"/>
              </a:buClr>
              <a:buSzPts val="2200"/>
              <a:buFont typeface="Arial" panose="020B0604020202020204" pitchFamily="34" charset="0"/>
              <a:buChar char="•"/>
            </a:pPr>
            <a:endParaRPr lang="en-GB" sz="1200" dirty="0">
              <a:latin typeface="Arial" panose="020B0604020202020204" pitchFamily="34" charset="0"/>
              <a:ea typeface="Arial"/>
              <a:cs typeface="Arial" panose="020B0604020202020204" pitchFamily="34" charset="0"/>
              <a:sym typeface="Arial"/>
            </a:endParaRPr>
          </a:p>
          <a:p>
            <a:pPr marL="285750" marR="0" lvl="0" indent="-285750" algn="l" defTabSz="914400" rtl="0" eaLnBrk="1" fontAlgn="auto" latinLnBrk="0" hangingPunct="1">
              <a:lnSpc>
                <a:spcPct val="100000"/>
              </a:lnSpc>
              <a:spcBef>
                <a:spcPts val="440"/>
              </a:spcBef>
              <a:spcAft>
                <a:spcPts val="0"/>
              </a:spcAft>
              <a:buClr>
                <a:srgbClr val="003893"/>
              </a:buClr>
              <a:buSzPts val="2200"/>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A mouth prop or 2 toothbrushes together, may also help if the client tends to close onto the toothbrush. </a:t>
            </a:r>
            <a:r>
              <a:rPr lang="en-GB" sz="1200" dirty="0">
                <a:latin typeface="Arial" panose="020B0604020202020204" pitchFamily="34" charset="0"/>
                <a:cs typeface="Arial" panose="020B0604020202020204" pitchFamily="34" charset="0"/>
              </a:rPr>
              <a:t>The mouth prop is</a:t>
            </a:r>
            <a:r>
              <a:rPr lang="en-GB" dirty="0"/>
              <a:t> placed in at the side of the mouth, keeping the mouth slightly open and allowing toothbrushing on the opposite side to the prop. It is then put on the other side of the mouth and toothbrushing carried out, again opposite  the prop</a:t>
            </a:r>
            <a:r>
              <a:rPr lang="en-US" sz="1200" dirty="0">
                <a:latin typeface="Arial" panose="020B0604020202020204" pitchFamily="34" charset="0"/>
                <a:cs typeface="Arial" panose="020B0604020202020204" pitchFamily="34" charset="0"/>
              </a:rPr>
              <a:t> </a:t>
            </a:r>
          </a:p>
          <a:p>
            <a:pPr marL="285750" lvl="0" indent="-285750">
              <a:spcBef>
                <a:spcPts val="440"/>
              </a:spcBef>
              <a:buClr>
                <a:srgbClr val="003893"/>
              </a:buClr>
              <a:buSzPts val="2200"/>
              <a:buFont typeface="Arial" panose="020B0604020202020204" pitchFamily="34" charset="0"/>
              <a:buChar char="•"/>
            </a:pPr>
            <a:endParaRPr lang="en-GB" sz="1200" dirty="0">
              <a:latin typeface="Arial" panose="020B0604020202020204" pitchFamily="34" charset="0"/>
              <a:ea typeface="Arial"/>
              <a:cs typeface="Arial" panose="020B0604020202020204" pitchFamily="34" charset="0"/>
              <a:sym typeface="Arial"/>
            </a:endParaRPr>
          </a:p>
          <a:p>
            <a:pPr marL="285750" lvl="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10</a:t>
            </a:fld>
            <a:endParaRPr lang="en-US"/>
          </a:p>
        </p:txBody>
      </p:sp>
    </p:spTree>
    <p:extLst>
      <p:ext uri="{BB962C8B-B14F-4D97-AF65-F5344CB8AC3E}">
        <p14:creationId xmlns:p14="http://schemas.microsoft.com/office/powerpoint/2010/main" val="2768111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Three-headed toothbrush can be used for clients whose disability restricts movement and concentration.</a:t>
            </a:r>
          </a:p>
          <a:p>
            <a:r>
              <a:rPr lang="en-GB" dirty="0"/>
              <a:t>These toothbrushes simplify the toothbrushing technique by brushing multiple surfaces of a tooth at the same time, and therefore can be completed in less time. Three-headed toothbrushes should be used with toothpaste and placed over the teeth. A </a:t>
            </a:r>
            <a:r>
              <a:rPr lang="en-GB" dirty="0" err="1"/>
              <a:t>forwardbackwards</a:t>
            </a:r>
            <a:r>
              <a:rPr lang="en-GB" dirty="0"/>
              <a:t> motion is used to mechanically remove plaque from the teeth.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 aspirating toothbrush  is one that can be connected to the suction tubes and will help to remove excess saliva or water from the mouth during toothbrushing. </a:t>
            </a:r>
          </a:p>
          <a:p>
            <a:r>
              <a:rPr lang="en-GB" dirty="0"/>
              <a:t>These may be useful in unconscious or intubated clients who are at risk of aspirating. They should be used in the same way as a manual toothbrush using circular motions to clean all tooth surfaces. A non-foaming toothpaste will also reduce the amount of fluid generated during toothbrushing.</a:t>
            </a:r>
          </a:p>
          <a:p>
            <a:endParaRPr lang="en-GB" dirty="0"/>
          </a:p>
        </p:txBody>
      </p:sp>
      <p:sp>
        <p:nvSpPr>
          <p:cNvPr id="4" name="Slide Number Placeholder 3"/>
          <p:cNvSpPr>
            <a:spLocks noGrp="1"/>
          </p:cNvSpPr>
          <p:nvPr>
            <p:ph type="sldNum" sz="quarter" idx="10"/>
          </p:nvPr>
        </p:nvSpPr>
        <p:spPr/>
        <p:txBody>
          <a:bodyPr/>
          <a:lstStyle/>
          <a:p>
            <a:fld id="{8E402778-71A5-4F5F-845A-8721128AF595}" type="slidenum">
              <a:rPr lang="en-GB" smtClean="0"/>
              <a:t>11</a:t>
            </a:fld>
            <a:endParaRPr lang="en-GB"/>
          </a:p>
        </p:txBody>
      </p:sp>
    </p:spTree>
    <p:extLst>
      <p:ext uri="{BB962C8B-B14F-4D97-AF65-F5344CB8AC3E}">
        <p14:creationId xmlns:p14="http://schemas.microsoft.com/office/powerpoint/2010/main" val="274006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Soft hand grips can be placed on a normal toothbrush to allow some independence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electric toothbrushes also have wider, thicker handles allowing those with limited dexterity to carry out their own mouth care </a:t>
            </a:r>
          </a:p>
          <a:p>
            <a:endParaRPr lang="en-GB" dirty="0"/>
          </a:p>
        </p:txBody>
      </p:sp>
      <p:sp>
        <p:nvSpPr>
          <p:cNvPr id="4" name="Slide Number Placeholder 3"/>
          <p:cNvSpPr>
            <a:spLocks noGrp="1"/>
          </p:cNvSpPr>
          <p:nvPr>
            <p:ph type="sldNum" sz="quarter" idx="5"/>
          </p:nvPr>
        </p:nvSpPr>
        <p:spPr/>
        <p:txBody>
          <a:bodyPr/>
          <a:lstStyle/>
          <a:p>
            <a:fld id="{8E402778-71A5-4F5F-845A-8721128AF595}" type="slidenum">
              <a:rPr lang="en-GB" smtClean="0"/>
              <a:t>12</a:t>
            </a:fld>
            <a:endParaRPr lang="en-GB"/>
          </a:p>
        </p:txBody>
      </p:sp>
    </p:spTree>
    <p:extLst>
      <p:ext uri="{BB962C8B-B14F-4D97-AF65-F5344CB8AC3E}">
        <p14:creationId xmlns:p14="http://schemas.microsoft.com/office/powerpoint/2010/main" val="166625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will show you how to use a three-headed toothbrush </a:t>
            </a:r>
          </a:p>
        </p:txBody>
      </p:sp>
      <p:sp>
        <p:nvSpPr>
          <p:cNvPr id="4" name="Slide Number Placeholder 3"/>
          <p:cNvSpPr>
            <a:spLocks noGrp="1"/>
          </p:cNvSpPr>
          <p:nvPr>
            <p:ph type="sldNum" sz="quarter" idx="5"/>
          </p:nvPr>
        </p:nvSpPr>
        <p:spPr/>
        <p:txBody>
          <a:bodyPr/>
          <a:lstStyle/>
          <a:p>
            <a:fld id="{8E402778-71A5-4F5F-845A-8721128AF595}" type="slidenum">
              <a:rPr lang="en-GB" smtClean="0"/>
              <a:t>13</a:t>
            </a:fld>
            <a:endParaRPr lang="en-GB"/>
          </a:p>
        </p:txBody>
      </p:sp>
    </p:spTree>
    <p:extLst>
      <p:ext uri="{BB962C8B-B14F-4D97-AF65-F5344CB8AC3E}">
        <p14:creationId xmlns:p14="http://schemas.microsoft.com/office/powerpoint/2010/main" val="3885781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going into be in the assessment so we can asses level of knowledge gained ? </a:t>
            </a:r>
          </a:p>
        </p:txBody>
      </p:sp>
      <p:sp>
        <p:nvSpPr>
          <p:cNvPr id="4" name="Slide Number Placeholder 3"/>
          <p:cNvSpPr>
            <a:spLocks noGrp="1"/>
          </p:cNvSpPr>
          <p:nvPr>
            <p:ph type="sldNum" sz="quarter" idx="5"/>
          </p:nvPr>
        </p:nvSpPr>
        <p:spPr/>
        <p:txBody>
          <a:bodyPr/>
          <a:lstStyle/>
          <a:p>
            <a:fld id="{8E402778-71A5-4F5F-845A-8721128AF595}" type="slidenum">
              <a:rPr lang="en-GB" smtClean="0"/>
              <a:t>14</a:t>
            </a:fld>
            <a:endParaRPr lang="en-GB"/>
          </a:p>
        </p:txBody>
      </p:sp>
    </p:spTree>
    <p:extLst>
      <p:ext uri="{BB962C8B-B14F-4D97-AF65-F5344CB8AC3E}">
        <p14:creationId xmlns:p14="http://schemas.microsoft.com/office/powerpoint/2010/main" val="4085086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discussed </a:t>
            </a:r>
            <a:r>
              <a:rPr lang="en-GB" dirty="0">
                <a:solidFill>
                  <a:srgbClr val="000000"/>
                </a:solidFill>
              </a:rPr>
              <a:t>levels of assistance vary between clients.  A simple as prompt or reminder maybe enough to instigate oral hygiene</a:t>
            </a:r>
          </a:p>
          <a:p>
            <a:endParaRPr lang="en-GB" dirty="0">
              <a:solidFill>
                <a:srgbClr val="000000"/>
              </a:solidFill>
            </a:endParaRPr>
          </a:p>
          <a:p>
            <a:r>
              <a:rPr lang="en-GB" dirty="0">
                <a:solidFill>
                  <a:srgbClr val="000000"/>
                </a:solidFill>
              </a:rPr>
              <a:t>It is important to assist clients with their mouth care in a way that maintains their independence as it provides them with a sense of achievement and worth. </a:t>
            </a:r>
          </a:p>
          <a:p>
            <a:endParaRPr lang="en-GB" dirty="0">
              <a:solidFill>
                <a:srgbClr val="000000"/>
              </a:solidFill>
            </a:endParaRPr>
          </a:p>
          <a:p>
            <a:r>
              <a:rPr lang="en-GB" dirty="0">
                <a:solidFill>
                  <a:srgbClr val="000000"/>
                </a:solidFill>
              </a:rPr>
              <a:t>For some clients, particularly those who lack cooperation with mouth care or those with learning disabilities, assistance from visiting family members or carers may help. </a:t>
            </a:r>
          </a:p>
          <a:p>
            <a:endParaRPr lang="en-GB" dirty="0"/>
          </a:p>
        </p:txBody>
      </p:sp>
      <p:sp>
        <p:nvSpPr>
          <p:cNvPr id="4" name="Slide Number Placeholder 3"/>
          <p:cNvSpPr>
            <a:spLocks noGrp="1"/>
          </p:cNvSpPr>
          <p:nvPr>
            <p:ph type="sldNum" sz="quarter" idx="10"/>
          </p:nvPr>
        </p:nvSpPr>
        <p:spPr/>
        <p:txBody>
          <a:bodyPr/>
          <a:lstStyle/>
          <a:p>
            <a:fld id="{8E402778-71A5-4F5F-845A-8721128AF595}" type="slidenum">
              <a:rPr lang="en-GB" smtClean="0"/>
              <a:t>15</a:t>
            </a:fld>
            <a:endParaRPr lang="en-GB" dirty="0"/>
          </a:p>
        </p:txBody>
      </p:sp>
    </p:spTree>
    <p:extLst>
      <p:ext uri="{BB962C8B-B14F-4D97-AF65-F5344CB8AC3E}">
        <p14:creationId xmlns:p14="http://schemas.microsoft.com/office/powerpoint/2010/main" val="269262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north west of England</a:t>
            </a:r>
            <a:endParaRPr lang="en-GB" sz="1200" b="1" cap="none" spc="30"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126535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ltLang="en-US" sz="3300" b="1" dirty="0">
                <a:solidFill>
                  <a:srgbClr val="000000"/>
                </a:solidFill>
              </a:rPr>
              <a:t>Learning outcomes</a:t>
            </a:r>
          </a:p>
          <a:p>
            <a:pPr>
              <a:buNone/>
            </a:pPr>
            <a:endParaRPr lang="en-GB" altLang="en-US" sz="3300" b="1" dirty="0">
              <a:solidFill>
                <a:srgbClr val="000000"/>
              </a:solidFill>
            </a:endParaRPr>
          </a:p>
          <a:p>
            <a:pPr>
              <a:buNone/>
            </a:pPr>
            <a:r>
              <a:rPr lang="en-GB" altLang="en-US" sz="2000" b="1" dirty="0">
                <a:solidFill>
                  <a:srgbClr val="000000"/>
                </a:solidFill>
              </a:rPr>
              <a:t>The participants will gain an increased knowledge and understanding of:</a:t>
            </a:r>
          </a:p>
          <a:p>
            <a:pPr lvl="1">
              <a:buFont typeface="Wingdings" pitchFamily="2" charset="2"/>
              <a:buNone/>
            </a:pPr>
            <a:endParaRPr lang="en-GB" altLang="en-US" sz="800" b="1" dirty="0">
              <a:solidFill>
                <a:srgbClr val="000000"/>
              </a:solidFill>
            </a:endParaRPr>
          </a:p>
          <a:p>
            <a:pPr lvl="1"/>
            <a:r>
              <a:rPr lang="en-GB" altLang="en-US" sz="2000" dirty="0">
                <a:solidFill>
                  <a:srgbClr val="000000"/>
                </a:solidFill>
              </a:rPr>
              <a:t>Assessing the level of dependence and the provision of the support required to meet the daily oral health needs of their clients.  </a:t>
            </a:r>
          </a:p>
          <a:p>
            <a:pPr marL="342900" lvl="1" indent="0">
              <a:buNone/>
            </a:pPr>
            <a:endParaRPr lang="en-GB" altLang="en-US" sz="800" dirty="0">
              <a:solidFill>
                <a:srgbClr val="000000"/>
              </a:solidFill>
            </a:endParaRPr>
          </a:p>
          <a:p>
            <a:pPr lvl="1"/>
            <a:r>
              <a:rPr lang="en-GB" altLang="en-US" sz="2000" dirty="0">
                <a:solidFill>
                  <a:srgbClr val="000000"/>
                </a:solidFill>
              </a:rPr>
              <a:t>Identify suitable oral hygiene aids to aid independence and ensure effective oral hygiene is carried out </a:t>
            </a:r>
          </a:p>
          <a:p>
            <a:pPr>
              <a:buNone/>
            </a:pPr>
            <a:endParaRPr lang="en-GB" altLang="en-US" sz="3300" b="1" dirty="0">
              <a:solidFill>
                <a:srgbClr val="000000"/>
              </a:solidFill>
            </a:endParaRPr>
          </a:p>
          <a:p>
            <a:pPr lvl="1">
              <a:buNone/>
            </a:pPr>
            <a:endParaRPr lang="en-GB" altLang="en-US" sz="2100" dirty="0">
              <a:solidFill>
                <a:srgbClr val="000000"/>
              </a:solidFill>
            </a:endParaRPr>
          </a:p>
          <a:p>
            <a:pPr lvl="1"/>
            <a:endParaRPr lang="en-GB" altLang="en-US" sz="1500" dirty="0">
              <a:solidFill>
                <a:srgbClr val="000000"/>
              </a:solidFill>
            </a:endParaRPr>
          </a:p>
          <a:p>
            <a:endParaRPr lang="en-GB" dirty="0"/>
          </a:p>
        </p:txBody>
      </p:sp>
      <p:sp>
        <p:nvSpPr>
          <p:cNvPr id="4" name="Slide Number Placeholder 3"/>
          <p:cNvSpPr>
            <a:spLocks noGrp="1"/>
          </p:cNvSpPr>
          <p:nvPr>
            <p:ph type="sldNum" sz="quarter" idx="10"/>
          </p:nvPr>
        </p:nvSpPr>
        <p:spPr/>
        <p:txBody>
          <a:bodyPr/>
          <a:lstStyle/>
          <a:p>
            <a:fld id="{8E402778-71A5-4F5F-845A-8721128AF595}" type="slidenum">
              <a:rPr lang="en-GB" smtClean="0"/>
              <a:t>3</a:t>
            </a:fld>
            <a:endParaRPr lang="en-GB" dirty="0"/>
          </a:p>
        </p:txBody>
      </p:sp>
    </p:spTree>
    <p:extLst>
      <p:ext uri="{BB962C8B-B14F-4D97-AF65-F5344CB8AC3E}">
        <p14:creationId xmlns:p14="http://schemas.microsoft.com/office/powerpoint/2010/main" val="65811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Based on a study in Sheffield by Owens and Marshman 2011, they concluded that……….  </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mn-lt"/>
              </a:rPr>
              <a:t>The role of the </a:t>
            </a:r>
            <a:r>
              <a:rPr lang="en-US" altLang="en-US" sz="1200" dirty="0" err="1">
                <a:solidFill>
                  <a:srgbClr val="000000"/>
                </a:solidFill>
                <a:latin typeface="+mn-lt"/>
              </a:rPr>
              <a:t>carer</a:t>
            </a:r>
            <a:r>
              <a:rPr lang="en-US" altLang="en-US" sz="1200" dirty="0">
                <a:solidFill>
                  <a:srgbClr val="000000"/>
                </a:solidFill>
                <a:latin typeface="+mn-lt"/>
              </a:rPr>
              <a:t> is extremely important in the life of some people with physical disabilities. The knowledge and understanding that a particular </a:t>
            </a:r>
            <a:r>
              <a:rPr lang="en-US" altLang="en-US" sz="1200" dirty="0" err="1">
                <a:solidFill>
                  <a:srgbClr val="000000"/>
                </a:solidFill>
                <a:latin typeface="+mn-lt"/>
              </a:rPr>
              <a:t>carer</a:t>
            </a:r>
            <a:r>
              <a:rPr lang="en-US" altLang="en-US" sz="1200" dirty="0">
                <a:solidFill>
                  <a:srgbClr val="000000"/>
                </a:solidFill>
                <a:latin typeface="+mn-lt"/>
              </a:rPr>
              <a:t> may or may not have has a direct impact on how people with disabilities are enabled to develop competence and skills in choice and decision-making, and thereby gaining control over their own oral health’</a:t>
            </a:r>
          </a:p>
          <a:p>
            <a:endParaRPr lang="en-GB"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E7A2AD-78D6-4FAB-A276-01FE4791BD26}" type="slidenum">
              <a:rPr lang="en-GB" altLang="en-US" smtClean="0"/>
              <a:pPr eaLnBrk="1" hangingPunct="1"/>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rPr>
              <a:t>When considering the practicalities of oral hygiene for individuals with a physical disability,  it is important to use the principles of oral hygiene that would apply to everybody. However adjustments may need to be made to support independence where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ndParaRPr>
          </a:p>
          <a:p>
            <a:r>
              <a:rPr lang="en-GB" sz="1200" dirty="0">
                <a:solidFill>
                  <a:srgbClr val="000000"/>
                </a:solidFill>
              </a:rPr>
              <a:t>The main aims are to maintain the comfort and moisture of the mouth and keep it free from infection and pain so it is functional.</a:t>
            </a:r>
          </a:p>
          <a:p>
            <a:pPr marL="0" indent="0">
              <a:buNone/>
            </a:pPr>
            <a:r>
              <a:rPr lang="en-GB" sz="1200" dirty="0">
                <a:solidFill>
                  <a:srgbClr val="000000"/>
                </a:solidFill>
              </a:rPr>
              <a:t> </a:t>
            </a:r>
          </a:p>
          <a:p>
            <a:r>
              <a:rPr lang="en-GB" sz="1200" dirty="0">
                <a:solidFill>
                  <a:srgbClr val="000000"/>
                </a:solidFill>
              </a:rPr>
              <a:t>Before commencing oral hygiene, clients should be assessed for their level of dependence and their oral health status. </a:t>
            </a:r>
          </a:p>
          <a:p>
            <a:r>
              <a:rPr lang="en-GB" dirty="0"/>
              <a:t>Adjustments may be toothbrush adaptations, bowl and towel to the chair or bed if unable to go to a sink. </a:t>
            </a:r>
          </a:p>
          <a:p>
            <a:r>
              <a:rPr lang="en-GB" dirty="0"/>
              <a:t>To assess their oral status please see mouth assessment forms in your local guidance or section 3.</a:t>
            </a:r>
          </a:p>
        </p:txBody>
      </p:sp>
      <p:sp>
        <p:nvSpPr>
          <p:cNvPr id="4" name="Slide Number Placeholder 3"/>
          <p:cNvSpPr>
            <a:spLocks noGrp="1"/>
          </p:cNvSpPr>
          <p:nvPr>
            <p:ph type="sldNum" sz="quarter" idx="10"/>
          </p:nvPr>
        </p:nvSpPr>
        <p:spPr/>
        <p:txBody>
          <a:bodyPr/>
          <a:lstStyle/>
          <a:p>
            <a:fld id="{8E402778-71A5-4F5F-845A-8721128AF595}" type="slidenum">
              <a:rPr lang="en-GB" smtClean="0"/>
              <a:t>5</a:t>
            </a:fld>
            <a:endParaRPr lang="en-GB"/>
          </a:p>
        </p:txBody>
      </p:sp>
    </p:spTree>
    <p:extLst>
      <p:ext uri="{BB962C8B-B14F-4D97-AF65-F5344CB8AC3E}">
        <p14:creationId xmlns:p14="http://schemas.microsoft.com/office/powerpoint/2010/main" val="26723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rPr>
              <a:t>Physical disability can be caused by a wide variety of diseases and illnesses and may impact oral health in a number of ways. </a:t>
            </a:r>
            <a:r>
              <a:rPr lang="en-GB" dirty="0"/>
              <a:t>Physical disabilities  that affect the hands and arms such as arthritis and paralysis, Parkinson’s disease and </a:t>
            </a:r>
            <a:r>
              <a:rPr lang="en-GB" dirty="0" err="1"/>
              <a:t>cerabyl</a:t>
            </a:r>
            <a:r>
              <a:rPr lang="en-GB" dirty="0"/>
              <a:t> palsy, can have a particular </a:t>
            </a:r>
            <a:r>
              <a:rPr lang="en-GB" dirty="0">
                <a:solidFill>
                  <a:srgbClr val="000000"/>
                </a:solidFill>
              </a:rPr>
              <a:t>affect on an individual’s ability to complete mouth care. This will in turn negatively impact their oral health status. </a:t>
            </a:r>
          </a:p>
          <a:p>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rPr>
              <a:t>Mobility problems can also mean that patients have difficulty accessing a sink area and prevent them from carrying out toothbrushing or denture care.</a:t>
            </a:r>
          </a:p>
          <a:p>
            <a:r>
              <a:rPr lang="en-GB" dirty="0"/>
              <a:t>It is important to fully assist an individual to maintain good oral hygiene, so their inability does not increase their risk of dental problems such as tooth decay and gum disease.    </a:t>
            </a:r>
          </a:p>
          <a:p>
            <a:endParaRPr lang="en-GB" dirty="0"/>
          </a:p>
        </p:txBody>
      </p:sp>
      <p:sp>
        <p:nvSpPr>
          <p:cNvPr id="4" name="Slide Number Placeholder 3"/>
          <p:cNvSpPr>
            <a:spLocks noGrp="1"/>
          </p:cNvSpPr>
          <p:nvPr>
            <p:ph type="sldNum" sz="quarter" idx="10"/>
          </p:nvPr>
        </p:nvSpPr>
        <p:spPr/>
        <p:txBody>
          <a:bodyPr/>
          <a:lstStyle/>
          <a:p>
            <a:fld id="{8E402778-71A5-4F5F-845A-8721128AF595}" type="slidenum">
              <a:rPr lang="en-GB" smtClean="0"/>
              <a:t>6</a:t>
            </a:fld>
            <a:endParaRPr lang="en-GB"/>
          </a:p>
        </p:txBody>
      </p:sp>
    </p:spTree>
    <p:extLst>
      <p:ext uri="{BB962C8B-B14F-4D97-AF65-F5344CB8AC3E}">
        <p14:creationId xmlns:p14="http://schemas.microsoft.com/office/powerpoint/2010/main" val="1010186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rPr>
              <a:t>This should be assessed on an individual basis and not assumed. </a:t>
            </a:r>
          </a:p>
          <a:p>
            <a:r>
              <a:rPr lang="en-GB" sz="1200" dirty="0">
                <a:solidFill>
                  <a:srgbClr val="000000"/>
                </a:solidFill>
              </a:rPr>
              <a:t>Full assistance is required for those fully dependent on another person for mouth care. </a:t>
            </a:r>
            <a:r>
              <a:rPr lang="en-GB" dirty="0"/>
              <a:t>Those who may require full assistance include clients that are unconscious, those with severe learning disabilities  and late stage dementia </a:t>
            </a:r>
          </a:p>
          <a:p>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rPr>
              <a:t>Some assistance,  these are clients’ that need some assistance due to a physical disability that may affect their manual dexterity. F</a:t>
            </a:r>
            <a:r>
              <a:rPr lang="en-GB" dirty="0"/>
              <a:t>or example a tremor associated with Parkinson’s disease or those with a mild learning disability that need reminding about toothbrushing and require moderate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rPr>
              <a:t>Independent clients’ are able to look after their mouth and dentures on their own. </a:t>
            </a:r>
            <a:r>
              <a:rPr lang="en-GB" dirty="0"/>
              <a:t>It must be appreciated that some clients think or do not want to disclose, that they might need some help with mouth care.  Staff should to be sympathetic to these clients.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rPr>
              <a:t>However clients should be assessed as being independent, if they can get out of bed, walk to the sink and brush their teeth without assistance.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level of support required should be reviewed at regular intervals as this may change over time</a:t>
            </a:r>
            <a:endParaRPr lang="en-GB"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E402778-71A5-4F5F-845A-8721128AF595}" type="slidenum">
              <a:rPr lang="en-GB" smtClean="0"/>
              <a:t>7</a:t>
            </a:fld>
            <a:endParaRPr lang="en-GB"/>
          </a:p>
        </p:txBody>
      </p:sp>
    </p:spTree>
    <p:extLst>
      <p:ext uri="{BB962C8B-B14F-4D97-AF65-F5344CB8AC3E}">
        <p14:creationId xmlns:p14="http://schemas.microsoft.com/office/powerpoint/2010/main" val="174711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8</a:t>
            </a:fld>
            <a:endParaRPr lang="en-GB"/>
          </a:p>
        </p:txBody>
      </p:sp>
    </p:spTree>
    <p:extLst>
      <p:ext uri="{BB962C8B-B14F-4D97-AF65-F5344CB8AC3E}">
        <p14:creationId xmlns:p14="http://schemas.microsoft.com/office/powerpoint/2010/main" val="164323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2000">
              <a:spcBef>
                <a:spcPts val="600"/>
              </a:spcBef>
              <a:spcAft>
                <a:spcPts val="600"/>
              </a:spcAft>
              <a:buFont typeface="Wingdings" panose="05000000000000000000" pitchFamily="2" charset="2"/>
              <a:buNone/>
            </a:pPr>
            <a:r>
              <a:rPr lang="en-US" sz="1200" dirty="0">
                <a:latin typeface="Arial" panose="020B0604020202020204" pitchFamily="34" charset="0"/>
                <a:cs typeface="Arial" panose="020B0604020202020204" pitchFamily="34" charset="0"/>
              </a:rPr>
              <a:t>The next slide gives some tips that may help if you have to brush someone </a:t>
            </a:r>
            <a:r>
              <a:rPr lang="en-US" sz="1200" dirty="0" err="1">
                <a:latin typeface="Arial" panose="020B0604020202020204" pitchFamily="34" charset="0"/>
                <a:cs typeface="Arial" panose="020B0604020202020204" pitchFamily="34" charset="0"/>
              </a:rPr>
              <a:t>elses</a:t>
            </a:r>
            <a:r>
              <a:rPr lang="en-US" sz="1200" dirty="0">
                <a:latin typeface="Arial" panose="020B0604020202020204" pitchFamily="34" charset="0"/>
                <a:cs typeface="Arial" panose="020B0604020202020204" pitchFamily="34" charset="0"/>
              </a:rPr>
              <a:t> teeth:- </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Wear PPE in accordance with infection prevention &amp; control guidance</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Approach at eye level, smile and explain what you are going to do</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Check lips for dryness/cracking. – if lips are dry and cracked, it is painful when they are stretched to brush teeth - Apply lip balm before mouth care</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Remove any dentures and clean separately </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If the person is able, encourage them  to brush their own teeth. Help may be needed to reach all areas. </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If they can’t brush, make sure that the person is seated comfortably with their head supported, (on to your body or by another person)</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Clients’ may cough when performing mouth care, be gentle, stand to the side or behind client , take breaks to allow the client to rest and swallow</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9</a:t>
            </a:fld>
            <a:endParaRPr lang="en-GB"/>
          </a:p>
        </p:txBody>
      </p:sp>
    </p:spTree>
    <p:extLst>
      <p:ext uri="{BB962C8B-B14F-4D97-AF65-F5344CB8AC3E}">
        <p14:creationId xmlns:p14="http://schemas.microsoft.com/office/powerpoint/2010/main" val="111837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C040-4F76-4BFE-90E8-A6F33AAFFE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8BDC84F-8D9F-4AD9-BEFE-52797A0A01B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889194D-4B09-4BB1-A43E-2D31879FB9B1}"/>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5" name="Footer Placeholder 4">
            <a:extLst>
              <a:ext uri="{FF2B5EF4-FFF2-40B4-BE49-F238E27FC236}">
                <a16:creationId xmlns:a16="http://schemas.microsoft.com/office/drawing/2014/main" id="{D0AF9BAA-B623-48BE-9B72-674DDBAE0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97F05-D25D-4049-B8BB-EE636EE8B516}"/>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3404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4523-158B-466A-AD5E-EA26AE8130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CA4B10-01D2-4D49-ACFF-03DF36ED5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CFE50-C522-44CD-90A6-A653B169E2BC}"/>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5" name="Footer Placeholder 4">
            <a:extLst>
              <a:ext uri="{FF2B5EF4-FFF2-40B4-BE49-F238E27FC236}">
                <a16:creationId xmlns:a16="http://schemas.microsoft.com/office/drawing/2014/main" id="{CA9BC5BC-A866-464A-AE56-F810C4CB32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958FBC-F4B7-4100-A636-28BEFC9CC545}"/>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348208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FAB91-7608-4E03-B1E0-E0E88F6C234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008AD5-814A-4362-89A9-FAE1BFA49D8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36D258-2323-42D7-9D09-456A87456888}"/>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5" name="Footer Placeholder 4">
            <a:extLst>
              <a:ext uri="{FF2B5EF4-FFF2-40B4-BE49-F238E27FC236}">
                <a16:creationId xmlns:a16="http://schemas.microsoft.com/office/drawing/2014/main" id="{09097885-B2A1-41E7-9E8E-472A64CCEE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901F0-7A5F-4306-A427-69ECCBD418B2}"/>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113698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dirty="0"/>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1731481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99F2-B2DB-4EF3-AD0B-B391C7934A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15ED83-4593-48AE-8D25-B5CC52A3C7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9DD075-2C2B-4739-842D-220360EAA5C1}"/>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5" name="Footer Placeholder 4">
            <a:extLst>
              <a:ext uri="{FF2B5EF4-FFF2-40B4-BE49-F238E27FC236}">
                <a16:creationId xmlns:a16="http://schemas.microsoft.com/office/drawing/2014/main" id="{CC56A9B9-1E9A-4930-AFEB-FC2EFBF09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294F8-5442-48BF-85BD-BAE2B4D28E02}"/>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78850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3805-D2E0-4030-A4E9-05DD4807161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1A1D85-09BD-4B78-A294-0F335F90A42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AB2D50-1116-4F9F-A6CD-34094F902AA0}"/>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5" name="Footer Placeholder 4">
            <a:extLst>
              <a:ext uri="{FF2B5EF4-FFF2-40B4-BE49-F238E27FC236}">
                <a16:creationId xmlns:a16="http://schemas.microsoft.com/office/drawing/2014/main" id="{6DBABCE1-E5DC-424B-9464-9ED23916FF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D8B882-0D04-4DA2-9C2F-1F60DB142064}"/>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155054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27F4-5E75-4DE1-8F15-0E8FA37AC4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6584A3-3E73-40BA-AB76-480CBBB4CAD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60CBA7-70D8-4597-B22D-90813B159A0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5CBDA8-0F06-4DF0-9C45-5360C32841DE}"/>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6" name="Footer Placeholder 5">
            <a:extLst>
              <a:ext uri="{FF2B5EF4-FFF2-40B4-BE49-F238E27FC236}">
                <a16:creationId xmlns:a16="http://schemas.microsoft.com/office/drawing/2014/main" id="{DE6DAA00-7397-493A-9C08-C343DD2D3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72E221-EB1D-48C3-A29D-356FE0162A3C}"/>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213091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4BAD-EDA2-423E-A96C-207E940C453C}"/>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FDD50C-EFD7-495C-8869-D0399249795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EF93BB-CEE7-4BC7-B58B-231E2D43641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67BFD6-44F7-4E6E-A193-88AB2D950B6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361FC-3ADF-4125-910E-A0B6BD2360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A74B5E-300C-4C80-8C89-9466A6B589C4}"/>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8" name="Footer Placeholder 7">
            <a:extLst>
              <a:ext uri="{FF2B5EF4-FFF2-40B4-BE49-F238E27FC236}">
                <a16:creationId xmlns:a16="http://schemas.microsoft.com/office/drawing/2014/main" id="{4731ADDF-43A5-48B7-B8EF-AD9C56C7CD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B0C4D3-B81D-4704-BEA7-135E8C61EC1E}"/>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358328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A67F-0FA8-4F9B-AA97-437CA73921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8ADE5E-3767-4468-8DD9-4BD0F9C3ABED}"/>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4" name="Footer Placeholder 3">
            <a:extLst>
              <a:ext uri="{FF2B5EF4-FFF2-40B4-BE49-F238E27FC236}">
                <a16:creationId xmlns:a16="http://schemas.microsoft.com/office/drawing/2014/main" id="{D7409EF5-2259-4FF4-BB53-F92DF3F01C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203EDD-8E6C-4298-ABAB-9D67D5992995}"/>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157842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0379F7-6B64-41F1-AB3F-3066994A029B}"/>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3" name="Footer Placeholder 2">
            <a:extLst>
              <a:ext uri="{FF2B5EF4-FFF2-40B4-BE49-F238E27FC236}">
                <a16:creationId xmlns:a16="http://schemas.microsoft.com/office/drawing/2014/main" id="{64BFE354-15DC-4ABD-B970-0F3322AE31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CAB4D4-7E7A-41AC-9AF1-D52D1C75C322}"/>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288271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0521-139B-4DE0-918B-70A33FF65C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8DBC28-52B5-4393-B30C-CAB9AB69090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C17B30-5386-46FA-B4B5-8EA3ACCFBE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FB9AAE-8E6F-4736-A0B1-C43C53400992}"/>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6" name="Footer Placeholder 5">
            <a:extLst>
              <a:ext uri="{FF2B5EF4-FFF2-40B4-BE49-F238E27FC236}">
                <a16:creationId xmlns:a16="http://schemas.microsoft.com/office/drawing/2014/main" id="{2E1CD865-DFF0-4D35-A460-6D65E2C1D6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31C0DE-EB6B-41FD-957C-662205E114A8}"/>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299459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F475-000C-47C3-B456-E3E1E18873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E1A4A1-4CB3-4BE8-9A50-62CEC41F591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7E8EB5B0-D377-4205-9A99-C88C008798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51E44FD-4824-4024-9F75-0366C64512F3}"/>
              </a:ext>
            </a:extLst>
          </p:cNvPr>
          <p:cNvSpPr>
            <a:spLocks noGrp="1"/>
          </p:cNvSpPr>
          <p:nvPr>
            <p:ph type="dt" sz="half" idx="10"/>
          </p:nvPr>
        </p:nvSpPr>
        <p:spPr/>
        <p:txBody>
          <a:bodyPr/>
          <a:lstStyle/>
          <a:p>
            <a:fld id="{8A04C200-1EDF-4E0A-BA1B-FDBE02B30C64}" type="datetimeFigureOut">
              <a:rPr lang="en-GB" smtClean="0"/>
              <a:t>09/02/2024</a:t>
            </a:fld>
            <a:endParaRPr lang="en-GB"/>
          </a:p>
        </p:txBody>
      </p:sp>
      <p:sp>
        <p:nvSpPr>
          <p:cNvPr id="6" name="Footer Placeholder 5">
            <a:extLst>
              <a:ext uri="{FF2B5EF4-FFF2-40B4-BE49-F238E27FC236}">
                <a16:creationId xmlns:a16="http://schemas.microsoft.com/office/drawing/2014/main" id="{E1E4D896-3B94-4317-904F-083DA1B6C8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5072CD-1987-4565-AD4E-24E8D53D9643}"/>
              </a:ext>
            </a:extLst>
          </p:cNvPr>
          <p:cNvSpPr>
            <a:spLocks noGrp="1"/>
          </p:cNvSpPr>
          <p:nvPr>
            <p:ph type="sldNum" sz="quarter" idx="12"/>
          </p:nvPr>
        </p:nvSpPr>
        <p:spPr/>
        <p:txBody>
          <a:bodyPr/>
          <a:lstStyle/>
          <a:p>
            <a:fld id="{E170FEB0-364D-497F-B697-88524046A783}" type="slidenum">
              <a:rPr lang="en-GB" smtClean="0"/>
              <a:t>‹#›</a:t>
            </a:fld>
            <a:endParaRPr lang="en-GB"/>
          </a:p>
        </p:txBody>
      </p:sp>
    </p:spTree>
    <p:extLst>
      <p:ext uri="{BB962C8B-B14F-4D97-AF65-F5344CB8AC3E}">
        <p14:creationId xmlns:p14="http://schemas.microsoft.com/office/powerpoint/2010/main" val="42800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6A670-938D-42AC-BBE4-1C5E851E418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EDA26-9EF3-4B12-BDB3-421A31BC82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75DD1C-9C5E-41E7-92F4-59208D398A4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04C200-1EDF-4E0A-BA1B-FDBE02B30C64}" type="datetimeFigureOut">
              <a:rPr lang="en-GB" smtClean="0"/>
              <a:t>09/02/2024</a:t>
            </a:fld>
            <a:endParaRPr lang="en-GB"/>
          </a:p>
        </p:txBody>
      </p:sp>
      <p:sp>
        <p:nvSpPr>
          <p:cNvPr id="5" name="Footer Placeholder 4">
            <a:extLst>
              <a:ext uri="{FF2B5EF4-FFF2-40B4-BE49-F238E27FC236}">
                <a16:creationId xmlns:a16="http://schemas.microsoft.com/office/drawing/2014/main" id="{6E169540-8EB4-4714-BC67-562B8BDF41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33D083-555A-4C8E-A3B9-AEDE7D284F2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70FEB0-364D-497F-B697-88524046A783}" type="slidenum">
              <a:rPr lang="en-GB" smtClean="0"/>
              <a:t>‹#›</a:t>
            </a:fld>
            <a:endParaRPr lang="en-GB"/>
          </a:p>
        </p:txBody>
      </p:sp>
    </p:spTree>
    <p:extLst>
      <p:ext uri="{BB962C8B-B14F-4D97-AF65-F5344CB8AC3E}">
        <p14:creationId xmlns:p14="http://schemas.microsoft.com/office/powerpoint/2010/main" val="4404698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10.m4a"/><Relationship Id="rId7" Type="http://schemas.microsoft.com/office/2007/relationships/hdphoto" Target="../media/hdphoto2.wdp"/><Relationship Id="rId12"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notesSlide" Target="../notesSlides/notesSlide10.xml"/><Relationship Id="rId10" Type="http://schemas.openxmlformats.org/officeDocument/2006/relationships/image" Target="../media/image13.jpeg"/><Relationship Id="rId4" Type="http://schemas.openxmlformats.org/officeDocument/2006/relationships/slideLayout" Target="../slideLayouts/slideLayout12.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16.jpe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5" Type="http://schemas.openxmlformats.org/officeDocument/2006/relationships/hyperlink" Target="http://www.molarltd.co.uk/tepe/extra_grip.ht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youtube.com/watch?v=EVy3zSAIxcY#action" TargetMode="External"/><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8.tiff"/><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4E7F-D333-482D-8E67-9CE6AD587B7D}"/>
              </a:ext>
            </a:extLst>
          </p:cNvPr>
          <p:cNvSpPr>
            <a:spLocks noGrp="1"/>
          </p:cNvSpPr>
          <p:nvPr>
            <p:ph type="title"/>
          </p:nvPr>
        </p:nvSpPr>
        <p:spPr>
          <a:xfrm>
            <a:off x="215900" y="4311183"/>
            <a:ext cx="8544577" cy="2405124"/>
          </a:xfrm>
        </p:spPr>
        <p:txBody>
          <a:bodyPr>
            <a:normAutofit fontScale="90000"/>
          </a:bodyPr>
          <a:lstStyle/>
          <a:p>
            <a:pPr algn="ctr">
              <a:lnSpc>
                <a:spcPct val="120000"/>
              </a:lnSpc>
              <a:spcBef>
                <a:spcPts val="600"/>
              </a:spcBef>
            </a:pP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Mouth Care Matters in the Community</a:t>
            </a:r>
            <a:br>
              <a:rPr lang="en-US" sz="3600" b="1" dirty="0">
                <a:latin typeface="Arial" panose="020B0604020202020204" pitchFamily="34" charset="0"/>
                <a:cs typeface="Arial" panose="020B0604020202020204" pitchFamily="34" charset="0"/>
              </a:rPr>
            </a:br>
            <a:r>
              <a:rPr lang="en-US" sz="2700" b="1" i="1" dirty="0">
                <a:latin typeface="Arial" panose="020B0604020202020204" pitchFamily="34" charset="0"/>
                <a:cs typeface="Arial" panose="020B0604020202020204" pitchFamily="34" charset="0"/>
              </a:rPr>
              <a:t>Training for staff in the community</a:t>
            </a:r>
            <a:br>
              <a:rPr lang="en-US" sz="2700" b="1" i="1" dirty="0">
                <a:latin typeface="Arial" panose="020B0604020202020204" pitchFamily="34" charset="0"/>
                <a:cs typeface="Arial" panose="020B0604020202020204" pitchFamily="34" charset="0"/>
              </a:rPr>
            </a:br>
            <a:r>
              <a:rPr lang="en-US" sz="2700" b="1" i="1" dirty="0">
                <a:latin typeface="Arial" panose="020B0604020202020204" pitchFamily="34" charset="0"/>
                <a:cs typeface="Arial" panose="020B0604020202020204" pitchFamily="34" charset="0"/>
              </a:rPr>
              <a:t>Section 6</a:t>
            </a:r>
            <a:br>
              <a:rPr lang="en-US" sz="2700" b="1" i="1" dirty="0">
                <a:latin typeface="Arial" panose="020B0604020202020204" pitchFamily="34" charset="0"/>
                <a:cs typeface="Arial" panose="020B0604020202020204" pitchFamily="34" charset="0"/>
              </a:rPr>
            </a:br>
            <a:r>
              <a:rPr lang="en-GB" sz="2700" b="1" i="1" dirty="0">
                <a:latin typeface="Arial" panose="020B0604020202020204" pitchFamily="34" charset="0"/>
                <a:cs typeface="Arial" panose="020B0604020202020204" pitchFamily="34" charset="0"/>
              </a:rPr>
              <a:t>Personal mouth care for those with physical disabilities</a:t>
            </a:r>
            <a:br>
              <a:rPr lang="en-GB" sz="2800" dirty="0"/>
            </a:br>
            <a:br>
              <a:rPr lang="en-US" sz="2700" i="1" dirty="0">
                <a:latin typeface="Arial" panose="020B0604020202020204" pitchFamily="34" charset="0"/>
                <a:cs typeface="Arial" panose="020B0604020202020204" pitchFamily="34" charset="0"/>
              </a:rPr>
            </a:br>
            <a:endParaRPr lang="en-GB" sz="2700" i="1" dirty="0">
              <a:latin typeface="Arial" panose="020B0604020202020204" pitchFamily="34" charset="0"/>
              <a:cs typeface="Arial" panose="020B0604020202020204" pitchFamily="34" charset="0"/>
            </a:endParaRPr>
          </a:p>
        </p:txBody>
      </p:sp>
      <p:pic>
        <p:nvPicPr>
          <p:cNvPr id="5" name="Picture 4" descr="A close up of a cake&#10;&#10;Description automatically generated">
            <a:extLst>
              <a:ext uri="{FF2B5EF4-FFF2-40B4-BE49-F238E27FC236}">
                <a16:creationId xmlns:a16="http://schemas.microsoft.com/office/drawing/2014/main" id="{A02828FA-616F-461E-A126-60AA391A6D48}"/>
              </a:ext>
            </a:extLst>
          </p:cNvPr>
          <p:cNvPicPr>
            <a:picLocks noChangeAspect="1"/>
          </p:cNvPicPr>
          <p:nvPr/>
        </p:nvPicPr>
        <p:blipFill rotWithShape="1">
          <a:blip r:embed="rId5"/>
          <a:srcRect l="15097" r="15123" b="2"/>
          <a:stretch/>
        </p:blipFill>
        <p:spPr>
          <a:xfrm>
            <a:off x="4572000" y="-14648"/>
            <a:ext cx="4567629"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pic>
        <p:nvPicPr>
          <p:cNvPr id="32" name="Picture 31" descr="https://cochraneohg.files.wordpress.com/2019/06/0319-id-oh-programmes.jpeg?w=700&amp;h=">
            <a:extLst>
              <a:ext uri="{FF2B5EF4-FFF2-40B4-BE49-F238E27FC236}">
                <a16:creationId xmlns:a16="http://schemas.microsoft.com/office/drawing/2014/main" id="{D689AD74-93ED-C443-9BDC-2644913FB27A}"/>
              </a:ext>
            </a:extLst>
          </p:cNvPr>
          <p:cNvPicPr/>
          <p:nvPr/>
        </p:nvPicPr>
        <p:blipFill>
          <a:blip r:embed="rId6">
            <a:extLst>
              <a:ext uri="{BEBA8EAE-BF5A-486C-A8C5-ECC9F3942E4B}">
                <a14:imgProps xmlns:a14="http://schemas.microsoft.com/office/drawing/2010/main">
                  <a14:imgLayer r:embed="rId7">
                    <a14:imgEffect>
                      <a14:artisticMarker/>
                    </a14:imgEffect>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07504" y="-14648"/>
            <a:ext cx="4464496" cy="4299555"/>
          </a:xfrm>
          <a:prstGeom prst="rect">
            <a:avLst/>
          </a:prstGeom>
          <a:noFill/>
          <a:ln>
            <a:noFill/>
          </a:ln>
        </p:spPr>
      </p:pic>
      <p:pic>
        <p:nvPicPr>
          <p:cNvPr id="4" name="Audio 3">
            <a:hlinkClick r:id="" action="ppaction://media"/>
            <a:extLst>
              <a:ext uri="{FF2B5EF4-FFF2-40B4-BE49-F238E27FC236}">
                <a16:creationId xmlns:a16="http://schemas.microsoft.com/office/drawing/2014/main" id="{3AC293E7-FE23-8545-AFCC-04AB3A528B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16638694"/>
      </p:ext>
    </p:extLst>
  </p:cSld>
  <p:clrMapOvr>
    <a:masterClrMapping/>
  </p:clrMapOvr>
  <mc:AlternateContent xmlns:mc="http://schemas.openxmlformats.org/markup-compatibility/2006" xmlns:p14="http://schemas.microsoft.com/office/powerpoint/2010/main">
    <mc:Choice Requires="p14">
      <p:transition spd="slow" p14:dur="2000" advTm="20330"/>
    </mc:Choice>
    <mc:Fallback xmlns="">
      <p:transition spd="slow" advTm="2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496" y="770074"/>
            <a:ext cx="7344816" cy="1749478"/>
          </a:xfrm>
        </p:spPr>
        <p:txBody>
          <a:bodyPr>
            <a:noAutofit/>
          </a:bodyPr>
          <a:lstStyle/>
          <a:p>
            <a:pPr marL="285750" lvl="0" indent="-285750">
              <a:buFont typeface="Arial" panose="020B0604020202020204" pitchFamily="34" charset="0"/>
              <a:buChar char="•"/>
            </a:pPr>
            <a:r>
              <a:rPr lang="en-US" sz="2000" dirty="0">
                <a:latin typeface="Arial" panose="020B0604020202020204" pitchFamily="34" charset="0"/>
                <a:ea typeface="Arial"/>
                <a:cs typeface="Arial" panose="020B0604020202020204" pitchFamily="34" charset="0"/>
                <a:sym typeface="Arial"/>
              </a:rPr>
              <a:t>Massaging the cheeks will encourage mouth opening</a:t>
            </a:r>
          </a:p>
          <a:p>
            <a:pPr marL="285750" lvl="0" indent="-285750">
              <a:buFont typeface="Arial" panose="020B0604020202020204" pitchFamily="34" charset="0"/>
              <a:buChar char="•"/>
            </a:pPr>
            <a:r>
              <a:rPr lang="en-US" sz="2000" dirty="0">
                <a:latin typeface="Arial" panose="020B0604020202020204" pitchFamily="34" charset="0"/>
                <a:ea typeface="Arial"/>
                <a:cs typeface="Arial" panose="020B0604020202020204" pitchFamily="34" charset="0"/>
                <a:sym typeface="Arial"/>
              </a:rPr>
              <a:t>Brush all surfaces of  upper and lower teeth                                   beside the tongue, cheek and palate.</a:t>
            </a:r>
          </a:p>
          <a:p>
            <a:pPr marL="285750" lvl="0" indent="-285750">
              <a:buFont typeface="Arial" panose="020B0604020202020204" pitchFamily="34" charset="0"/>
              <a:buChar char="•"/>
            </a:pPr>
            <a:r>
              <a:rPr lang="en-US" sz="2000" dirty="0">
                <a:latin typeface="Arial" panose="020B0604020202020204" pitchFamily="34" charset="0"/>
                <a:ea typeface="Arial"/>
                <a:cs typeface="Arial" panose="020B0604020202020204" pitchFamily="34" charset="0"/>
                <a:sym typeface="Arial"/>
              </a:rPr>
              <a:t>Encourage person to spit out toothpaste                              but don’t rinse </a:t>
            </a:r>
            <a:endParaRPr lang="en-GB"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artisticPhotocopy trans="80000"/>
                    </a14:imgEffect>
                  </a14:imgLayer>
                </a14:imgProps>
              </a:ext>
              <a:ext uri="{28A0092B-C50C-407E-A947-70E740481C1C}">
                <a14:useLocalDpi xmlns:a14="http://schemas.microsoft.com/office/drawing/2010/main" val="0"/>
              </a:ext>
            </a:extLst>
          </a:blip>
          <a:stretch>
            <a:fillRect/>
          </a:stretch>
        </p:blipFill>
        <p:spPr>
          <a:xfrm>
            <a:off x="5924793" y="1530135"/>
            <a:ext cx="3078046" cy="2738896"/>
          </a:xfrm>
          <a:prstGeom prst="rect">
            <a:avLst/>
          </a:prstGeom>
          <a:ln>
            <a:noFill/>
          </a:ln>
          <a:effectLst>
            <a:outerShdw blurRad="190500" algn="tl" rotWithShape="0">
              <a:srgbClr val="000000">
                <a:alpha val="70000"/>
              </a:srgbClr>
            </a:outerShdw>
          </a:effectLst>
        </p:spPr>
      </p:pic>
      <p:sp>
        <p:nvSpPr>
          <p:cNvPr id="3" name="Rectangle 2"/>
          <p:cNvSpPr/>
          <p:nvPr/>
        </p:nvSpPr>
        <p:spPr>
          <a:xfrm>
            <a:off x="0" y="2519552"/>
            <a:ext cx="5871235" cy="1374735"/>
          </a:xfrm>
          <a:prstGeom prst="rect">
            <a:avLst/>
          </a:prstGeom>
        </p:spPr>
        <p:txBody>
          <a:bodyPr wrap="square">
            <a:spAutoFit/>
          </a:bodyPr>
          <a:lstStyle/>
          <a:p>
            <a:pPr marL="285750" lvl="0" indent="-285750">
              <a:spcBef>
                <a:spcPts val="440"/>
              </a:spcBef>
              <a:buClr>
                <a:srgbClr val="003893"/>
              </a:buClr>
              <a:buSzPts val="2200"/>
              <a:buFont typeface="Arial" panose="020B0604020202020204" pitchFamily="34" charset="0"/>
              <a:buChar char="•"/>
            </a:pPr>
            <a:r>
              <a:rPr lang="en-GB" sz="2000" dirty="0">
                <a:latin typeface="Arial" panose="020B0604020202020204" pitchFamily="34" charset="0"/>
                <a:ea typeface="Arial"/>
                <a:cs typeface="Arial" panose="020B0604020202020204" pitchFamily="34" charset="0"/>
                <a:sym typeface="Arial"/>
              </a:rPr>
              <a:t>An electric toothbrush may be easier to use, (sometimes especially with sensory issues). </a:t>
            </a:r>
          </a:p>
          <a:p>
            <a:pPr marL="285750" lvl="0" indent="-285750">
              <a:spcBef>
                <a:spcPts val="440"/>
              </a:spcBef>
              <a:buClr>
                <a:srgbClr val="003893"/>
              </a:buClr>
              <a:buSzPts val="2200"/>
              <a:buFont typeface="Arial" panose="020B0604020202020204" pitchFamily="34" charset="0"/>
              <a:buChar char="•"/>
            </a:pPr>
            <a:r>
              <a:rPr lang="en-GB" sz="2000" dirty="0">
                <a:latin typeface="Arial" panose="020B0604020202020204" pitchFamily="34" charset="0"/>
                <a:ea typeface="Arial"/>
                <a:cs typeface="Arial" panose="020B0604020202020204" pitchFamily="34" charset="0"/>
                <a:sym typeface="Arial"/>
              </a:rPr>
              <a:t>A brush with an adapted handle or               multi-surface brush may also be helpful.</a:t>
            </a:r>
          </a:p>
        </p:txBody>
      </p:sp>
      <p:pic>
        <p:nvPicPr>
          <p:cNvPr id="9" name="Picture 8" descr="two toothbrush metho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9176" y="4941168"/>
            <a:ext cx="2544824" cy="1916832"/>
          </a:xfrm>
          <a:prstGeom prst="rect">
            <a:avLst/>
          </a:prstGeom>
          <a:ln>
            <a:noFill/>
          </a:ln>
          <a:effectLst>
            <a:softEdge rad="112500"/>
          </a:effectLst>
        </p:spPr>
      </p:pic>
      <p:pic>
        <p:nvPicPr>
          <p:cNvPr id="10" name="Picture 9" descr="Image result for dr barmans toothbrush">
            <a:extLst>
              <a:ext uri="{FF2B5EF4-FFF2-40B4-BE49-F238E27FC236}">
                <a16:creationId xmlns:a16="http://schemas.microsoft.com/office/drawing/2014/main" id="{22C73992-A317-2A48-97DA-04AF025185B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5020421"/>
            <a:ext cx="1695951" cy="1731461"/>
          </a:xfrm>
          <a:prstGeom prst="rect">
            <a:avLst/>
          </a:prstGeom>
          <a:ln>
            <a:noFill/>
          </a:ln>
          <a:effectLst>
            <a:outerShdw blurRad="190500" algn="tl" rotWithShape="0">
              <a:srgbClr val="000000">
                <a:alpha val="70000"/>
              </a:srgbClr>
            </a:outerShdw>
          </a:effectLst>
        </p:spPr>
      </p:pic>
      <p:pic>
        <p:nvPicPr>
          <p:cNvPr id="11" name="Picture 10" descr="https://www.mun-h-center.se/contentassets/65c1abd626964ce6825a6c2b6229054a/7b14bcc9db8245e3aede52dfcf22b39922.jpg?w=780">
            <a:extLst>
              <a:ext uri="{FF2B5EF4-FFF2-40B4-BE49-F238E27FC236}">
                <a16:creationId xmlns:a16="http://schemas.microsoft.com/office/drawing/2014/main" id="{5086917E-4CB5-2545-A4AE-00B642BCB18D}"/>
              </a:ext>
            </a:extLst>
          </p:cNvPr>
          <p:cNvPicPr/>
          <p:nvPr/>
        </p:nvPicPr>
        <p:blipFill rotWithShape="1">
          <a:blip r:embed="rId10">
            <a:extLst>
              <a:ext uri="{28A0092B-C50C-407E-A947-70E740481C1C}">
                <a14:useLocalDpi xmlns:a14="http://schemas.microsoft.com/office/drawing/2010/main" val="0"/>
              </a:ext>
            </a:extLst>
          </a:blip>
          <a:srcRect l="50058"/>
          <a:stretch/>
        </p:blipFill>
        <p:spPr bwMode="auto">
          <a:xfrm>
            <a:off x="2085067" y="5020421"/>
            <a:ext cx="1770406" cy="173146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3" name="Horizontal Scroll 12">
            <a:extLst>
              <a:ext uri="{FF2B5EF4-FFF2-40B4-BE49-F238E27FC236}">
                <a16:creationId xmlns:a16="http://schemas.microsoft.com/office/drawing/2014/main" id="{58EC6ED9-2360-B142-A8E2-DD150CBD5C79}"/>
              </a:ext>
            </a:extLst>
          </p:cNvPr>
          <p:cNvSpPr/>
          <p:nvPr/>
        </p:nvSpPr>
        <p:spPr>
          <a:xfrm>
            <a:off x="4067944" y="-1308260"/>
            <a:ext cx="4548924" cy="107609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Brushing someone’s teeth cont’d… </a:t>
            </a:r>
          </a:p>
        </p:txBody>
      </p:sp>
      <p:sp>
        <p:nvSpPr>
          <p:cNvPr id="2" name="TextBox 1">
            <a:extLst>
              <a:ext uri="{FF2B5EF4-FFF2-40B4-BE49-F238E27FC236}">
                <a16:creationId xmlns:a16="http://schemas.microsoft.com/office/drawing/2014/main" id="{5D4BE4C0-C3D9-432F-A9B1-6E1AE9CB67B7}"/>
              </a:ext>
            </a:extLst>
          </p:cNvPr>
          <p:cNvSpPr txBox="1"/>
          <p:nvPr/>
        </p:nvSpPr>
        <p:spPr>
          <a:xfrm>
            <a:off x="0" y="0"/>
            <a:ext cx="9144000" cy="584775"/>
          </a:xfrm>
          <a:prstGeom prst="rect">
            <a:avLst/>
          </a:prstGeom>
          <a:solidFill>
            <a:srgbClr val="0070C0"/>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Brushing someone’s teeth cont’d</a:t>
            </a:r>
            <a:endParaRPr lang="en-GB" sz="3200" b="1" dirty="0">
              <a:solidFill>
                <a:schemeClr val="bg1"/>
              </a:solidFill>
              <a:latin typeface="Arial" panose="020B0604020202020204" pitchFamily="34" charset="0"/>
              <a:cs typeface="Arial" panose="020B0604020202020204" pitchFamily="34" charset="0"/>
            </a:endParaRPr>
          </a:p>
        </p:txBody>
      </p:sp>
      <p:pic>
        <p:nvPicPr>
          <p:cNvPr id="8" name="Picture 7" descr="https://mobilemedical.com.au/wp-content/uploads/2016/02/owd2-e1522160170848.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5077" y="4865358"/>
            <a:ext cx="2594310" cy="2041586"/>
          </a:xfrm>
          <a:prstGeom prst="rect">
            <a:avLst/>
          </a:prstGeom>
          <a:ln>
            <a:noFill/>
          </a:ln>
          <a:effectLst>
            <a:softEdge rad="112500"/>
          </a:effectLst>
        </p:spPr>
      </p:pic>
      <p:sp>
        <p:nvSpPr>
          <p:cNvPr id="5" name="Rectangle 4">
            <a:extLst>
              <a:ext uri="{FF2B5EF4-FFF2-40B4-BE49-F238E27FC236}">
                <a16:creationId xmlns:a16="http://schemas.microsoft.com/office/drawing/2014/main" id="{C4D38679-3DA3-B640-9EF0-792E65EB2FF4}"/>
              </a:ext>
            </a:extLst>
          </p:cNvPr>
          <p:cNvSpPr/>
          <p:nvPr/>
        </p:nvSpPr>
        <p:spPr>
          <a:xfrm>
            <a:off x="0" y="3914806"/>
            <a:ext cx="5652120" cy="707886"/>
          </a:xfrm>
          <a:prstGeom prst="rect">
            <a:avLst/>
          </a:prstGeom>
        </p:spPr>
        <p:txBody>
          <a:bodyPr wrap="square">
            <a:spAutoFit/>
          </a:bodyPr>
          <a:lstStyle/>
          <a:p>
            <a:pPr marL="285750" indent="-285750">
              <a:spcBef>
                <a:spcPts val="440"/>
              </a:spcBef>
              <a:buClr>
                <a:srgbClr val="003893"/>
              </a:buClr>
              <a:buSzPts val="2200"/>
              <a:buFont typeface="Arial" panose="020B0604020202020204" pitchFamily="34" charset="0"/>
              <a:buChar char="•"/>
            </a:pPr>
            <a:r>
              <a:rPr lang="en-US" sz="2000" dirty="0">
                <a:latin typeface="Arial" panose="020B0604020202020204" pitchFamily="34" charset="0"/>
                <a:cs typeface="Arial" panose="020B0604020202020204" pitchFamily="34" charset="0"/>
              </a:rPr>
              <a:t>A mouth prop or 2 toothbrushes together, may help. </a:t>
            </a:r>
          </a:p>
        </p:txBody>
      </p:sp>
      <p:pic>
        <p:nvPicPr>
          <p:cNvPr id="12" name="Audio 11">
            <a:hlinkClick r:id="" action="ppaction://media"/>
            <a:extLst>
              <a:ext uri="{FF2B5EF4-FFF2-40B4-BE49-F238E27FC236}">
                <a16:creationId xmlns:a16="http://schemas.microsoft.com/office/drawing/2014/main" id="{19A4D547-287E-4F45-867D-AABD92D4232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05090886"/>
      </p:ext>
    </p:extLst>
  </p:cSld>
  <p:clrMapOvr>
    <a:masterClrMapping/>
  </p:clrMapOvr>
  <mc:AlternateContent xmlns:mc="http://schemas.openxmlformats.org/markup-compatibility/2006" xmlns:p14="http://schemas.microsoft.com/office/powerpoint/2010/main">
    <mc:Choice Requires="p14">
      <p:transition spd="slow" p14:dur="2000" advTm="82376"/>
    </mc:Choice>
    <mc:Fallback xmlns="">
      <p:transition spd="slow" advTm="8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rotWithShape="1">
          <a:blip r:embed="rId6">
            <a:extLst>
              <a:ext uri="{28A0092B-C50C-407E-A947-70E740481C1C}">
                <a14:useLocalDpi xmlns:a14="http://schemas.microsoft.com/office/drawing/2010/main" val="0"/>
              </a:ext>
            </a:extLst>
          </a:blip>
          <a:srcRect t="2413" b="15635"/>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t="9064" r="-2" b="9086"/>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3" name="Content Placeholder 2"/>
          <p:cNvSpPr>
            <a:spLocks noGrp="1"/>
          </p:cNvSpPr>
          <p:nvPr>
            <p:ph idx="1"/>
          </p:nvPr>
        </p:nvSpPr>
        <p:spPr>
          <a:xfrm>
            <a:off x="268779" y="2216579"/>
            <a:ext cx="3624602" cy="1572461"/>
          </a:xfrm>
        </p:spPr>
        <p:txBody>
          <a:bodyPr>
            <a:noAutofit/>
          </a:bodyPr>
          <a:lstStyle/>
          <a:p>
            <a:pPr>
              <a:lnSpc>
                <a:spcPct val="110000"/>
              </a:lnSpc>
            </a:pPr>
            <a:r>
              <a:rPr lang="en-GB" sz="2000" dirty="0"/>
              <a:t>Three-headed toothbrush can be used for clients whose disability restricts movement and concentration.</a:t>
            </a:r>
          </a:p>
        </p:txBody>
      </p:sp>
      <p:sp>
        <p:nvSpPr>
          <p:cNvPr id="6" name="TextBox 5">
            <a:extLst>
              <a:ext uri="{FF2B5EF4-FFF2-40B4-BE49-F238E27FC236}">
                <a16:creationId xmlns:a16="http://schemas.microsoft.com/office/drawing/2014/main" id="{6C7FA136-7CF6-C548-BA20-9814D1884F7B}"/>
              </a:ext>
            </a:extLst>
          </p:cNvPr>
          <p:cNvSpPr txBox="1"/>
          <p:nvPr/>
        </p:nvSpPr>
        <p:spPr>
          <a:xfrm>
            <a:off x="251520" y="764704"/>
            <a:ext cx="3288370" cy="553998"/>
          </a:xfrm>
          <a:prstGeom prst="rect">
            <a:avLst/>
          </a:prstGeom>
          <a:solidFill>
            <a:srgbClr val="0070C0"/>
          </a:solidFill>
        </p:spPr>
        <p:txBody>
          <a:bodyPr wrap="square" rtlCol="0">
            <a:spAutoFit/>
          </a:bodyPr>
          <a:lstStyle/>
          <a:p>
            <a:pPr algn="ctr"/>
            <a:r>
              <a:rPr lang="en-US" sz="3000" dirty="0">
                <a:solidFill>
                  <a:schemeClr val="bg1"/>
                </a:solidFill>
              </a:rPr>
              <a:t>Oral Hygiene Aids</a:t>
            </a:r>
            <a:endParaRPr lang="en-GB" sz="3000" b="1" dirty="0">
              <a:solidFill>
                <a:schemeClr val="bg1"/>
              </a:solidFill>
            </a:endParaRPr>
          </a:p>
        </p:txBody>
      </p:sp>
      <p:sp>
        <p:nvSpPr>
          <p:cNvPr id="2" name="Rectangle 1">
            <a:extLst>
              <a:ext uri="{FF2B5EF4-FFF2-40B4-BE49-F238E27FC236}">
                <a16:creationId xmlns:a16="http://schemas.microsoft.com/office/drawing/2014/main" id="{27C892FC-08EF-FE44-AA42-7D68688C7D98}"/>
              </a:ext>
            </a:extLst>
          </p:cNvPr>
          <p:cNvSpPr/>
          <p:nvPr/>
        </p:nvSpPr>
        <p:spPr>
          <a:xfrm>
            <a:off x="179512" y="4289128"/>
            <a:ext cx="3816424" cy="1938992"/>
          </a:xfrm>
          <a:prstGeom prst="rect">
            <a:avLst/>
          </a:prstGeom>
        </p:spPr>
        <p:txBody>
          <a:bodyPr wrap="square">
            <a:spAutoFit/>
          </a:bodyPr>
          <a:lstStyle/>
          <a:p>
            <a:pPr marL="342900" indent="-342900">
              <a:buFont typeface="Arial" panose="020B0604020202020204" pitchFamily="34" charset="0"/>
              <a:buChar char="•"/>
            </a:pPr>
            <a:r>
              <a:rPr lang="en-GB" sz="2000" dirty="0"/>
              <a:t>An aspirating toothbrush  is one that can be connected to the suction tubes and will help to remove excess saliva or water from the mouth during toothbrushing. </a:t>
            </a:r>
          </a:p>
        </p:txBody>
      </p:sp>
      <p:pic>
        <p:nvPicPr>
          <p:cNvPr id="7" name="Audio 6">
            <a:hlinkClick r:id="" action="ppaction://media"/>
            <a:extLst>
              <a:ext uri="{FF2B5EF4-FFF2-40B4-BE49-F238E27FC236}">
                <a16:creationId xmlns:a16="http://schemas.microsoft.com/office/drawing/2014/main" id="{287BC952-A299-1846-8427-324ED441BA9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709336243"/>
      </p:ext>
    </p:extLst>
  </p:cSld>
  <p:clrMapOvr>
    <a:masterClrMapping/>
  </p:clrMapOvr>
  <mc:AlternateContent xmlns:mc="http://schemas.openxmlformats.org/markup-compatibility/2006" xmlns:p14="http://schemas.microsoft.com/office/powerpoint/2010/main">
    <mc:Choice Requires="p14">
      <p:transition spd="slow" p14:dur="2000" advTm="62350"/>
    </mc:Choice>
    <mc:Fallback xmlns="">
      <p:transition spd="slow" advTm="6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Toothbrush handle by ">
            <a:hlinkClick r:id="rId5"/>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23352" r="5349" b="-1"/>
          <a:stretch/>
        </p:blipFill>
        <p:spPr bwMode="auto">
          <a:xfrm>
            <a:off x="4720485" y="130757"/>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3567184-98FE-4AA4-8D66-BC555B948DA1}"/>
              </a:ext>
            </a:extLst>
          </p:cNvPr>
          <p:cNvSpPr txBox="1"/>
          <p:nvPr/>
        </p:nvSpPr>
        <p:spPr>
          <a:xfrm>
            <a:off x="628650" y="1825625"/>
            <a:ext cx="3819146" cy="4351338"/>
          </a:xfrm>
          <a:prstGeom prst="rect">
            <a:avLst/>
          </a:prstGeom>
        </p:spPr>
        <p:txBody>
          <a:bodyPr vert="horz" lIns="91440" tIns="45720" rIns="91440" bIns="45720" rtlCol="0">
            <a:normAutofit/>
          </a:bodyPr>
          <a:lstStyle/>
          <a:p>
            <a:pPr>
              <a:lnSpc>
                <a:spcPct val="90000"/>
              </a:lnSpc>
              <a:spcAft>
                <a:spcPts val="600"/>
              </a:spcAft>
            </a:pPr>
            <a:r>
              <a:rPr lang="en-US" sz="2400" dirty="0"/>
              <a:t>Soft hand grips can be placed on a normal toothbrush to allow some independence</a:t>
            </a:r>
          </a:p>
        </p:txBody>
      </p:sp>
      <p:pic>
        <p:nvPicPr>
          <p:cNvPr id="7" name="Picture 4" descr="electric"/>
          <p:cNvPicPr>
            <a:picLocks noChangeAspect="1" noChangeArrowheads="1"/>
          </p:cNvPicPr>
          <p:nvPr/>
        </p:nvPicPr>
        <p:blipFill rotWithShape="1">
          <a:blip r:embed="rId7">
            <a:extLst>
              <a:ext uri="{28A0092B-C50C-407E-A947-70E740481C1C}">
                <a14:useLocalDpi xmlns:a14="http://schemas.microsoft.com/office/drawing/2010/main" val="0"/>
              </a:ext>
            </a:extLst>
          </a:blip>
          <a:srcRect t="37604" b="17153"/>
          <a:stretch/>
        </p:blipFill>
        <p:spPr bwMode="auto">
          <a:xfrm>
            <a:off x="5750941"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D056C5F-4003-4F7A-9FC1-19D356A31831}"/>
              </a:ext>
            </a:extLst>
          </p:cNvPr>
          <p:cNvSpPr txBox="1"/>
          <p:nvPr/>
        </p:nvSpPr>
        <p:spPr>
          <a:xfrm>
            <a:off x="1457255" y="3993626"/>
            <a:ext cx="4273887" cy="1938992"/>
          </a:xfrm>
          <a:prstGeom prst="rect">
            <a:avLst/>
          </a:prstGeom>
          <a:noFill/>
        </p:spPr>
        <p:txBody>
          <a:bodyPr wrap="square" rtlCol="0">
            <a:spAutoFit/>
          </a:bodyPr>
          <a:lstStyle/>
          <a:p>
            <a:pPr>
              <a:spcAft>
                <a:spcPts val="600"/>
              </a:spcAft>
            </a:pPr>
            <a:r>
              <a:rPr lang="en-GB" sz="2400" dirty="0"/>
              <a:t>Some electric toothbrushes also have wider, thicker handles allowing those with limited dexterity to carry out their own mouth care</a:t>
            </a:r>
          </a:p>
        </p:txBody>
      </p:sp>
      <p:sp>
        <p:nvSpPr>
          <p:cNvPr id="8" name="TextBox 7">
            <a:extLst>
              <a:ext uri="{FF2B5EF4-FFF2-40B4-BE49-F238E27FC236}">
                <a16:creationId xmlns:a16="http://schemas.microsoft.com/office/drawing/2014/main" id="{7708CE0D-3D5D-A34D-A51C-C6B01192E363}"/>
              </a:ext>
            </a:extLst>
          </p:cNvPr>
          <p:cNvSpPr txBox="1"/>
          <p:nvPr/>
        </p:nvSpPr>
        <p:spPr>
          <a:xfrm>
            <a:off x="628650" y="565617"/>
            <a:ext cx="3943350" cy="1015663"/>
          </a:xfrm>
          <a:prstGeom prst="rect">
            <a:avLst/>
          </a:prstGeom>
          <a:solidFill>
            <a:srgbClr val="0070C0"/>
          </a:solidFill>
        </p:spPr>
        <p:txBody>
          <a:bodyPr wrap="square" rtlCol="0">
            <a:spAutoFit/>
          </a:bodyPr>
          <a:lstStyle/>
          <a:p>
            <a:pPr algn="ctr"/>
            <a:r>
              <a:rPr lang="en-US" sz="3000" dirty="0">
                <a:solidFill>
                  <a:schemeClr val="bg1"/>
                </a:solidFill>
              </a:rPr>
              <a:t>Oral Hygiene Aids cont’d..</a:t>
            </a:r>
            <a:endParaRPr lang="en-GB" sz="3000" b="1" dirty="0">
              <a:solidFill>
                <a:schemeClr val="bg1"/>
              </a:solidFill>
            </a:endParaRPr>
          </a:p>
        </p:txBody>
      </p:sp>
      <p:pic>
        <p:nvPicPr>
          <p:cNvPr id="2" name="Audio 1">
            <a:hlinkClick r:id="" action="ppaction://media"/>
            <a:extLst>
              <a:ext uri="{FF2B5EF4-FFF2-40B4-BE49-F238E27FC236}">
                <a16:creationId xmlns:a16="http://schemas.microsoft.com/office/drawing/2014/main" id="{9DE7C658-2A89-6E41-882E-FE60F8123B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8717846"/>
      </p:ext>
    </p:extLst>
  </p:cSld>
  <p:clrMapOvr>
    <a:masterClrMapping/>
  </p:clrMapOvr>
  <mc:AlternateContent xmlns:mc="http://schemas.openxmlformats.org/markup-compatibility/2006" xmlns:p14="http://schemas.microsoft.com/office/powerpoint/2010/main">
    <mc:Choice Requires="p14">
      <p:transition spd="slow" p14:dur="2000" advTm="15121"/>
    </mc:Choice>
    <mc:Fallback xmlns="">
      <p:transition spd="slow" advTm="1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GB">
                <a:solidFill>
                  <a:srgbClr val="FFFFFF"/>
                </a:solidFill>
              </a:rPr>
              <a:t>Superbrush</a:t>
            </a:r>
          </a:p>
        </p:txBody>
      </p:sp>
      <p:sp>
        <p:nvSpPr>
          <p:cNvPr id="3" name="Content Placeholder 2"/>
          <p:cNvSpPr>
            <a:spLocks noGrp="1"/>
          </p:cNvSpPr>
          <p:nvPr>
            <p:ph idx="1"/>
          </p:nvPr>
        </p:nvSpPr>
        <p:spPr>
          <a:xfrm>
            <a:off x="4567930" y="801866"/>
            <a:ext cx="3979563" cy="5230634"/>
          </a:xfrm>
        </p:spPr>
        <p:txBody>
          <a:bodyPr anchor="ctr">
            <a:normAutofit/>
          </a:bodyPr>
          <a:lstStyle/>
          <a:p>
            <a:r>
              <a:rPr lang="en-GB" dirty="0">
                <a:solidFill>
                  <a:srgbClr val="000000"/>
                </a:solidFill>
                <a:hlinkClick r:id="rId6"/>
              </a:rPr>
              <a:t>https://www.youtube.com/watch?v=EVy3zSAIxcY#action</a:t>
            </a:r>
            <a:endParaRPr lang="en-GB" dirty="0">
              <a:solidFill>
                <a:srgbClr val="000000"/>
              </a:solidFill>
            </a:endParaRPr>
          </a:p>
          <a:p>
            <a:endParaRPr lang="en-GB" dirty="0">
              <a:solidFill>
                <a:srgbClr val="000000"/>
              </a:solidFill>
            </a:endParaRPr>
          </a:p>
        </p:txBody>
      </p:sp>
      <p:pic>
        <p:nvPicPr>
          <p:cNvPr id="4" name="Audio 3">
            <a:hlinkClick r:id="" action="ppaction://media"/>
            <a:extLst>
              <a:ext uri="{FF2B5EF4-FFF2-40B4-BE49-F238E27FC236}">
                <a16:creationId xmlns:a16="http://schemas.microsoft.com/office/drawing/2014/main" id="{C76E50BD-B7DC-E04B-8B0C-25EA38760F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80187132"/>
      </p:ext>
    </p:extLst>
  </p:cSld>
  <p:clrMapOvr>
    <a:masterClrMapping/>
  </p:clrMapOvr>
  <mc:AlternateContent xmlns:mc="http://schemas.openxmlformats.org/markup-compatibility/2006" xmlns:p14="http://schemas.microsoft.com/office/powerpoint/2010/main">
    <mc:Choice Requires="p14">
      <p:transition spd="slow" p14:dur="2000" advTm="5817"/>
    </mc:Choice>
    <mc:Fallback xmlns="">
      <p:transition spd="slow" advTm="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b="1">
                <a:solidFill>
                  <a:srgbClr val="FFFFFF"/>
                </a:solidFill>
                <a:latin typeface="Arial" panose="020B0604020202020204" pitchFamily="34" charset="0"/>
                <a:cs typeface="Arial" panose="020B0604020202020204" pitchFamily="34" charset="0"/>
              </a:rPr>
              <a:t>Case Study : Barriers to Mouth Care</a:t>
            </a:r>
          </a:p>
        </p:txBody>
      </p:sp>
      <p:sp>
        <p:nvSpPr>
          <p:cNvPr id="3" name="Content Placeholder 2"/>
          <p:cNvSpPr>
            <a:spLocks noGrp="1"/>
          </p:cNvSpPr>
          <p:nvPr>
            <p:ph idx="1"/>
          </p:nvPr>
        </p:nvSpPr>
        <p:spPr>
          <a:xfrm>
            <a:off x="4567930" y="801866"/>
            <a:ext cx="3979563" cy="5230634"/>
          </a:xfrm>
        </p:spPr>
        <p:txBody>
          <a:bodyPr anchor="ctr">
            <a:normAutofit/>
          </a:bodyPr>
          <a:lstStyle/>
          <a:p>
            <a:r>
              <a:rPr lang="en-GB">
                <a:solidFill>
                  <a:srgbClr val="000000"/>
                </a:solidFill>
              </a:rPr>
              <a:t>55 year old Ranj who has parkinsons was admitted to residential care and brought his powered toothbrush. He had problems with grip and difficulty brushing the left side of his mouth and required some assistance. Ranj was left to carry out his own oral hygiene. What problems do you envisage for Ranj and what changes should be made to his care so his oral hygiene needs are met? </a:t>
            </a:r>
          </a:p>
        </p:txBody>
      </p:sp>
      <p:pic>
        <p:nvPicPr>
          <p:cNvPr id="4" name="Audio 3">
            <a:hlinkClick r:id="" action="ppaction://media"/>
            <a:extLst>
              <a:ext uri="{FF2B5EF4-FFF2-40B4-BE49-F238E27FC236}">
                <a16:creationId xmlns:a16="http://schemas.microsoft.com/office/drawing/2014/main" id="{34993C5E-6A3F-3A4A-8C5D-F9DCF940B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16557899"/>
      </p:ext>
    </p:extLst>
  </p:cSld>
  <p:clrMapOvr>
    <a:masterClrMapping/>
  </p:clrMapOvr>
  <mc:AlternateContent xmlns:mc="http://schemas.openxmlformats.org/markup-compatibility/2006" xmlns:p14="http://schemas.microsoft.com/office/powerpoint/2010/main">
    <mc:Choice Requires="p14">
      <p:transition spd="slow" p14:dur="2000" advTm="4885"/>
    </mc:Choice>
    <mc:Fallback xmlns="">
      <p:transition spd="slow" advTm="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GB" dirty="0">
                <a:solidFill>
                  <a:srgbClr val="FFFFFF"/>
                </a:solidFill>
              </a:rPr>
              <a:t>Summary </a:t>
            </a:r>
          </a:p>
        </p:txBody>
      </p:sp>
      <p:sp>
        <p:nvSpPr>
          <p:cNvPr id="3" name="Content Placeholder 2"/>
          <p:cNvSpPr>
            <a:spLocks noGrp="1"/>
          </p:cNvSpPr>
          <p:nvPr>
            <p:ph idx="1"/>
          </p:nvPr>
        </p:nvSpPr>
        <p:spPr>
          <a:xfrm>
            <a:off x="4567930" y="801866"/>
            <a:ext cx="3979563" cy="5230634"/>
          </a:xfrm>
        </p:spPr>
        <p:txBody>
          <a:bodyPr anchor="ctr">
            <a:normAutofit/>
          </a:bodyPr>
          <a:lstStyle/>
          <a:p>
            <a:r>
              <a:rPr lang="en-GB" dirty="0">
                <a:solidFill>
                  <a:srgbClr val="000000"/>
                </a:solidFill>
              </a:rPr>
              <a:t>Levels of assistance vary between clients.  A simple as prompt or reminder maybe enough to instigate oral hygiene</a:t>
            </a:r>
          </a:p>
          <a:p>
            <a:r>
              <a:rPr lang="en-GB" dirty="0">
                <a:solidFill>
                  <a:srgbClr val="000000"/>
                </a:solidFill>
              </a:rPr>
              <a:t>It is important to assist clients with their mouth care in a way that maintains their independence as it provides them with a sense of achievement and worth. </a:t>
            </a:r>
          </a:p>
          <a:p>
            <a:r>
              <a:rPr lang="en-GB" dirty="0">
                <a:solidFill>
                  <a:srgbClr val="000000"/>
                </a:solidFill>
              </a:rPr>
              <a:t>For some clients, particularly those who lack cooperation with mouth care or those with learning disabilities, assistance from visiting family members or carers may help. </a:t>
            </a:r>
          </a:p>
        </p:txBody>
      </p:sp>
      <p:pic>
        <p:nvPicPr>
          <p:cNvPr id="4" name="Audio 3">
            <a:hlinkClick r:id="" action="ppaction://media"/>
            <a:extLst>
              <a:ext uri="{FF2B5EF4-FFF2-40B4-BE49-F238E27FC236}">
                <a16:creationId xmlns:a16="http://schemas.microsoft.com/office/drawing/2014/main" id="{ADBDF84B-5375-9C48-B9CD-068E3664BF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48295811"/>
      </p:ext>
    </p:extLst>
  </p:cSld>
  <p:clrMapOvr>
    <a:masterClrMapping/>
  </p:clrMapOvr>
  <mc:AlternateContent xmlns:mc="http://schemas.openxmlformats.org/markup-compatibility/2006" xmlns:p14="http://schemas.microsoft.com/office/powerpoint/2010/main">
    <mc:Choice Requires="p14">
      <p:transition spd="slow" p14:dur="2000" advTm="32975"/>
    </mc:Choice>
    <mc:Fallback xmlns="">
      <p:transition spd="slow" advTm="3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9144000" cy="1140697"/>
          </a:xfrm>
          <a:prstGeom prst="rect">
            <a:avLst/>
          </a:prstGeom>
          <a:solidFill>
            <a:srgbClr val="0070C0"/>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training material has been produced by the following partner organisations for use within </a:t>
            </a:r>
            <a:r>
              <a:rPr lang="en-GB" sz="2400" b="1">
                <a:solidFill>
                  <a:schemeClr val="bg1"/>
                </a:solidFill>
                <a:latin typeface="Arial" panose="020B0604020202020204" pitchFamily="34" charset="0"/>
              </a:rPr>
              <a:t>the Northwest </a:t>
            </a:r>
            <a:r>
              <a:rPr lang="en-GB" sz="2400" b="1" dirty="0">
                <a:solidFill>
                  <a:schemeClr val="bg1"/>
                </a:solidFill>
                <a:latin typeface="Arial" panose="020B0604020202020204" pitchFamily="34" charset="0"/>
              </a:rPr>
              <a:t>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83" y="1411171"/>
            <a:ext cx="2922947" cy="857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282566195"/>
              </p:ext>
            </p:extLst>
          </p:nvPr>
        </p:nvGraphicFramePr>
        <p:xfrm>
          <a:off x="0" y="3494387"/>
          <a:ext cx="9144000" cy="3419355"/>
        </p:xfrm>
        <a:graphic>
          <a:graphicData uri="http://schemas.openxmlformats.org/drawingml/2006/table">
            <a:tbl>
              <a:tblPr firstRow="1" bandRow="1">
                <a:tableStyleId>{93296810-A885-4BE3-A3E7-6D5BEEA58F35}</a:tableStyleId>
              </a:tblPr>
              <a:tblGrid>
                <a:gridCol w="1496730">
                  <a:extLst>
                    <a:ext uri="{9D8B030D-6E8A-4147-A177-3AD203B41FA5}">
                      <a16:colId xmlns:a16="http://schemas.microsoft.com/office/drawing/2014/main" val="3461900111"/>
                    </a:ext>
                  </a:extLst>
                </a:gridCol>
                <a:gridCol w="7647270">
                  <a:extLst>
                    <a:ext uri="{9D8B030D-6E8A-4147-A177-3AD203B41FA5}">
                      <a16:colId xmlns:a16="http://schemas.microsoft.com/office/drawing/2014/main" val="274119567"/>
                    </a:ext>
                  </a:extLst>
                </a:gridCol>
              </a:tblGrid>
              <a:tr h="417767">
                <a:tc gridSpan="2">
                  <a:txBody>
                    <a:bodyPr/>
                    <a:lstStyle/>
                    <a:p>
                      <a:r>
                        <a:rPr lang="en-US" dirty="0"/>
                        <a:t>Mouth Care Matters - SECTION 6</a:t>
                      </a:r>
                      <a:endParaRPr lang="en-GB" dirty="0"/>
                    </a:p>
                  </a:txBody>
                  <a:tcPr>
                    <a:solidFill>
                      <a:srgbClr val="0070C0"/>
                    </a:solidFill>
                  </a:tcPr>
                </a:tc>
                <a:tc hMerge="1">
                  <a:txBody>
                    <a:bodyPr/>
                    <a:lstStyle/>
                    <a:p>
                      <a:endParaRPr lang="en-GB" dirty="0"/>
                    </a:p>
                  </a:txBody>
                  <a:tcPr/>
                </a:tc>
                <a:extLst>
                  <a:ext uri="{0D108BD9-81ED-4DB2-BD59-A6C34878D82A}">
                    <a16:rowId xmlns:a16="http://schemas.microsoft.com/office/drawing/2014/main" val="2374823534"/>
                  </a:ext>
                </a:extLst>
              </a:tr>
              <a:tr h="721077">
                <a:tc>
                  <a:txBody>
                    <a:bodyPr/>
                    <a:lstStyle/>
                    <a:p>
                      <a:r>
                        <a:rPr lang="en-US" sz="1400" dirty="0"/>
                        <a:t>Editor(s)</a:t>
                      </a:r>
                      <a:endParaRPr lang="en-GB" sz="1400" dirty="0"/>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NHS England – Queries /comments should be emailed to DWT@nhs.net</a:t>
                      </a:r>
                      <a:endParaRPr lang="en-GB" sz="1800" dirty="0"/>
                    </a:p>
                  </a:txBody>
                  <a:tcPr>
                    <a:solidFill>
                      <a:schemeClr val="accent1">
                        <a:lumMod val="40000"/>
                        <a:lumOff val="60000"/>
                      </a:schemeClr>
                    </a:solidFill>
                  </a:tcPr>
                </a:tc>
                <a:extLst>
                  <a:ext uri="{0D108BD9-81ED-4DB2-BD59-A6C34878D82A}">
                    <a16:rowId xmlns:a16="http://schemas.microsoft.com/office/drawing/2014/main" val="1580799212"/>
                  </a:ext>
                </a:extLst>
              </a:tr>
              <a:tr h="721077">
                <a:tc>
                  <a:txBody>
                    <a:bodyPr/>
                    <a:lstStyle/>
                    <a:p>
                      <a:r>
                        <a:rPr lang="en-US" sz="1400" dirty="0"/>
                        <a:t>Contributors</a:t>
                      </a:r>
                      <a:endParaRPr lang="en-GB" sz="14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noFill/>
                  </a:tcPr>
                </a:tc>
                <a:extLst>
                  <a:ext uri="{0D108BD9-81ED-4DB2-BD59-A6C34878D82A}">
                    <a16:rowId xmlns:a16="http://schemas.microsoft.com/office/drawing/2014/main" val="3770631790"/>
                  </a:ext>
                </a:extLst>
              </a:tr>
              <a:tr h="417767">
                <a:tc>
                  <a:txBody>
                    <a:bodyPr/>
                    <a:lstStyle/>
                    <a:p>
                      <a:r>
                        <a:rPr lang="en-US" sz="1400" dirty="0"/>
                        <a:t>Version</a:t>
                      </a:r>
                      <a:endParaRPr lang="en-GB" sz="1400" dirty="0"/>
                    </a:p>
                  </a:txBody>
                  <a:tcPr>
                    <a:solidFill>
                      <a:schemeClr val="accent1">
                        <a:lumMod val="40000"/>
                        <a:lumOff val="60000"/>
                      </a:schemeClr>
                    </a:solidFill>
                  </a:tcPr>
                </a:tc>
                <a:tc>
                  <a:txBody>
                    <a:bodyPr/>
                    <a:lstStyle/>
                    <a:p>
                      <a:r>
                        <a:rPr lang="en-US" sz="1400" dirty="0"/>
                        <a:t>2</a:t>
                      </a:r>
                      <a:endParaRPr lang="en-GB" sz="1400" dirty="0"/>
                    </a:p>
                  </a:txBody>
                  <a:tcPr>
                    <a:solidFill>
                      <a:schemeClr val="accent1">
                        <a:lumMod val="40000"/>
                        <a:lumOff val="60000"/>
                      </a:schemeClr>
                    </a:solidFill>
                  </a:tcPr>
                </a:tc>
                <a:extLst>
                  <a:ext uri="{0D108BD9-81ED-4DB2-BD59-A6C34878D82A}">
                    <a16:rowId xmlns:a16="http://schemas.microsoft.com/office/drawing/2014/main" val="1940705967"/>
                  </a:ext>
                </a:extLst>
              </a:tr>
              <a:tr h="417767">
                <a:tc>
                  <a:txBody>
                    <a:bodyPr/>
                    <a:lstStyle/>
                    <a:p>
                      <a:r>
                        <a:rPr lang="en-US" sz="1400" dirty="0"/>
                        <a:t>Issue date</a:t>
                      </a:r>
                      <a:endParaRPr lang="en-GB" sz="1400" dirty="0"/>
                    </a:p>
                  </a:txBody>
                  <a:tcPr>
                    <a:noFill/>
                  </a:tcPr>
                </a:tc>
                <a:tc>
                  <a:txBody>
                    <a:bodyPr/>
                    <a:lstStyle/>
                    <a:p>
                      <a:r>
                        <a:rPr lang="en-US" sz="1400" dirty="0"/>
                        <a:t>October 2020</a:t>
                      </a:r>
                      <a:endParaRPr lang="en-GB" sz="1400" dirty="0"/>
                    </a:p>
                  </a:txBody>
                  <a:tcPr>
                    <a:noFill/>
                  </a:tcPr>
                </a:tc>
                <a:extLst>
                  <a:ext uri="{0D108BD9-81ED-4DB2-BD59-A6C34878D82A}">
                    <a16:rowId xmlns:a16="http://schemas.microsoft.com/office/drawing/2014/main" val="1523369925"/>
                  </a:ext>
                </a:extLst>
              </a:tr>
              <a:tr h="417767">
                <a:tc>
                  <a:txBody>
                    <a:bodyPr/>
                    <a:lstStyle/>
                    <a:p>
                      <a:r>
                        <a:rPr lang="en-US" sz="1400" dirty="0"/>
                        <a:t>1</a:t>
                      </a:r>
                      <a:r>
                        <a:rPr lang="en-US" sz="1400" baseline="30000" dirty="0"/>
                        <a:t>st</a:t>
                      </a:r>
                      <a:r>
                        <a:rPr lang="en-US" sz="1400" dirty="0"/>
                        <a:t> Review</a:t>
                      </a:r>
                    </a:p>
                    <a:p>
                      <a:r>
                        <a:rPr lang="en-US" sz="1400" dirty="0"/>
                        <a:t>Next review</a:t>
                      </a:r>
                      <a:endParaRPr lang="en-GB" sz="1400" dirty="0"/>
                    </a:p>
                  </a:txBody>
                  <a:tcPr>
                    <a:solidFill>
                      <a:schemeClr val="accent1">
                        <a:lumMod val="40000"/>
                        <a:lumOff val="60000"/>
                      </a:schemeClr>
                    </a:solidFill>
                  </a:tcPr>
                </a:tc>
                <a:tc>
                  <a:txBody>
                    <a:bodyPr/>
                    <a:lstStyle/>
                    <a:p>
                      <a:r>
                        <a:rPr lang="en-GB" sz="1400" dirty="0"/>
                        <a:t>October 2023</a:t>
                      </a:r>
                    </a:p>
                    <a:p>
                      <a:r>
                        <a:rPr lang="en-GB" sz="1400" dirty="0"/>
                        <a:t>October 2025</a:t>
                      </a:r>
                    </a:p>
                    <a:p>
                      <a:endParaRPr lang="en-GB" dirty="0"/>
                    </a:p>
                  </a:txBody>
                  <a:tcPr>
                    <a:solidFill>
                      <a:schemeClr val="accent1">
                        <a:lumMod val="40000"/>
                        <a:lumOff val="60000"/>
                      </a:schemeClr>
                    </a:solidFill>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90B424D5-9DCE-8744-B7ED-0B03261A3FED}"/>
              </a:ext>
            </a:extLst>
          </p:cNvPr>
          <p:cNvSpPr/>
          <p:nvPr/>
        </p:nvSpPr>
        <p:spPr>
          <a:xfrm>
            <a:off x="241603" y="2318064"/>
            <a:ext cx="8660793"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5" name="Audio 4">
            <a:hlinkClick r:id="" action="ppaction://media"/>
            <a:extLst>
              <a:ext uri="{FF2B5EF4-FFF2-40B4-BE49-F238E27FC236}">
                <a16:creationId xmlns:a16="http://schemas.microsoft.com/office/drawing/2014/main" id="{B915D3DC-0329-8044-8D84-C172178E9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descr="A blue and white logo&#10;&#10;Description automatically generated">
            <a:extLst>
              <a:ext uri="{FF2B5EF4-FFF2-40B4-BE49-F238E27FC236}">
                <a16:creationId xmlns:a16="http://schemas.microsoft.com/office/drawing/2014/main" id="{FF864184-9CB3-D1C1-CC6D-B484D1B69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5633" y="1194882"/>
            <a:ext cx="1509131" cy="1140697"/>
          </a:xfrm>
          <a:prstGeom prst="rect">
            <a:avLst/>
          </a:prstGeom>
        </p:spPr>
      </p:pic>
      <p:pic>
        <p:nvPicPr>
          <p:cNvPr id="8" name="Picture 7" descr="A blue and white logo&#10;&#10;Description automatically generated">
            <a:extLst>
              <a:ext uri="{FF2B5EF4-FFF2-40B4-BE49-F238E27FC236}">
                <a16:creationId xmlns:a16="http://schemas.microsoft.com/office/drawing/2014/main" id="{22B550F6-D6F0-F1D2-952A-1306185A6B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3968" y="1161569"/>
            <a:ext cx="1289239" cy="1222266"/>
          </a:xfrm>
          <a:prstGeom prst="rect">
            <a:avLst/>
          </a:prstGeom>
        </p:spPr>
      </p:pic>
    </p:spTree>
    <p:extLst>
      <p:ext uri="{BB962C8B-B14F-4D97-AF65-F5344CB8AC3E}">
        <p14:creationId xmlns:p14="http://schemas.microsoft.com/office/powerpoint/2010/main" val="3860402405"/>
      </p:ext>
    </p:extLst>
  </p:cSld>
  <p:clrMapOvr>
    <a:masterClrMapping/>
  </p:clrMapOvr>
  <mc:AlternateContent xmlns:mc="http://schemas.openxmlformats.org/markup-compatibility/2006" xmlns:p14="http://schemas.microsoft.com/office/powerpoint/2010/main">
    <mc:Choice Requires="p14">
      <p:transition spd="slow" p14:dur="2000" advTm="11532"/>
    </mc:Choice>
    <mc:Fallback xmlns="">
      <p:transition spd="slow" advTm="1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0F1AA090-8BFA-466E-8CE1-0905178D22AE}"/>
              </a:ext>
            </a:extLst>
          </p:cNvPr>
          <p:cNvSpPr>
            <a:spLocks noGrp="1"/>
          </p:cNvSpPr>
          <p:nvPr>
            <p:ph type="title"/>
          </p:nvPr>
        </p:nvSpPr>
        <p:spPr>
          <a:xfrm>
            <a:off x="480059" y="2053641"/>
            <a:ext cx="2751871" cy="2760098"/>
          </a:xfrm>
        </p:spPr>
        <p:txBody>
          <a:bodyPr>
            <a:normAutofit/>
          </a:bodyPr>
          <a:lstStyle/>
          <a:p>
            <a:r>
              <a:rPr lang="en-GB" sz="3100" dirty="0">
                <a:solidFill>
                  <a:srgbClr val="FFFFFF"/>
                </a:solidFill>
              </a:rPr>
              <a:t>Section 6 Personal mouth care for those with physical disabilities</a:t>
            </a:r>
            <a:br>
              <a:rPr lang="en-GB" sz="3100" dirty="0">
                <a:solidFill>
                  <a:srgbClr val="FFFFFF"/>
                </a:solidFill>
              </a:rPr>
            </a:br>
            <a:r>
              <a:rPr lang="en-GB" sz="3100" dirty="0">
                <a:solidFill>
                  <a:srgbClr val="FFFFFF"/>
                </a:solidFill>
              </a:rPr>
              <a:t> </a:t>
            </a:r>
            <a:endParaRPr lang="en-GB" sz="3100">
              <a:solidFill>
                <a:srgbClr val="FFFFFF"/>
              </a:solidFill>
            </a:endParaRPr>
          </a:p>
        </p:txBody>
      </p:sp>
      <p:sp>
        <p:nvSpPr>
          <p:cNvPr id="3" name="Content Placeholder 2"/>
          <p:cNvSpPr>
            <a:spLocks noGrp="1"/>
          </p:cNvSpPr>
          <p:nvPr>
            <p:ph idx="1"/>
          </p:nvPr>
        </p:nvSpPr>
        <p:spPr>
          <a:xfrm>
            <a:off x="4211960" y="801866"/>
            <a:ext cx="4716140" cy="5230634"/>
          </a:xfrm>
        </p:spPr>
        <p:txBody>
          <a:bodyPr anchor="t">
            <a:normAutofit/>
          </a:bodyPr>
          <a:lstStyle/>
          <a:p>
            <a:pPr>
              <a:buNone/>
            </a:pPr>
            <a:r>
              <a:rPr lang="en-GB" altLang="en-US" sz="3900" b="1" dirty="0">
                <a:solidFill>
                  <a:srgbClr val="000000"/>
                </a:solidFill>
              </a:rPr>
              <a:t>Learning outcomes</a:t>
            </a:r>
          </a:p>
          <a:p>
            <a:pPr>
              <a:buNone/>
            </a:pPr>
            <a:r>
              <a:rPr lang="en-GB" altLang="en-US" sz="2000" b="1" dirty="0">
                <a:solidFill>
                  <a:srgbClr val="000000"/>
                </a:solidFill>
              </a:rPr>
              <a:t>   The participants will gain an increased knowledge and understanding of:</a:t>
            </a:r>
          </a:p>
          <a:p>
            <a:pPr lvl="1">
              <a:buFont typeface="Wingdings" pitchFamily="2" charset="2"/>
              <a:buNone/>
            </a:pPr>
            <a:endParaRPr lang="en-GB" altLang="en-US" sz="800" b="1" dirty="0">
              <a:solidFill>
                <a:srgbClr val="000000"/>
              </a:solidFill>
            </a:endParaRPr>
          </a:p>
          <a:p>
            <a:pPr lvl="1">
              <a:buFont typeface="Wingdings" pitchFamily="2" charset="2"/>
              <a:buNone/>
            </a:pPr>
            <a:endParaRPr lang="en-GB" altLang="en-US" sz="800" b="1" dirty="0">
              <a:solidFill>
                <a:srgbClr val="000000"/>
              </a:solidFill>
            </a:endParaRPr>
          </a:p>
          <a:p>
            <a:pPr lvl="1">
              <a:buFont typeface="Wingdings" pitchFamily="2" charset="2"/>
              <a:buNone/>
            </a:pPr>
            <a:endParaRPr lang="en-GB" altLang="en-US" sz="800" b="1" dirty="0">
              <a:solidFill>
                <a:srgbClr val="000000"/>
              </a:solidFill>
            </a:endParaRPr>
          </a:p>
          <a:p>
            <a:pPr lvl="1"/>
            <a:r>
              <a:rPr lang="en-GB" altLang="en-US" sz="2000" dirty="0">
                <a:solidFill>
                  <a:srgbClr val="000000"/>
                </a:solidFill>
              </a:rPr>
              <a:t>Assessing the level of dependence and the provision of the support required to meet the daily oral health needs of their clients.  </a:t>
            </a:r>
          </a:p>
          <a:p>
            <a:pPr marL="342900" lvl="1" indent="0">
              <a:buNone/>
            </a:pPr>
            <a:endParaRPr lang="en-GB" altLang="en-US" sz="800" dirty="0">
              <a:solidFill>
                <a:srgbClr val="000000"/>
              </a:solidFill>
            </a:endParaRPr>
          </a:p>
          <a:p>
            <a:pPr lvl="1"/>
            <a:r>
              <a:rPr lang="en-GB" altLang="en-US" sz="2000" dirty="0">
                <a:solidFill>
                  <a:srgbClr val="000000"/>
                </a:solidFill>
              </a:rPr>
              <a:t>Identify suitable oral hygiene aids to aid independence and ensure effective oral hygiene is carried out </a:t>
            </a:r>
          </a:p>
          <a:p>
            <a:endParaRPr lang="en-GB" sz="1500" dirty="0">
              <a:solidFill>
                <a:srgbClr val="000000"/>
              </a:solidFill>
            </a:endParaRPr>
          </a:p>
        </p:txBody>
      </p:sp>
      <p:pic>
        <p:nvPicPr>
          <p:cNvPr id="4" name="Audio 3">
            <a:hlinkClick r:id="" action="ppaction://media"/>
            <a:extLst>
              <a:ext uri="{FF2B5EF4-FFF2-40B4-BE49-F238E27FC236}">
                <a16:creationId xmlns:a16="http://schemas.microsoft.com/office/drawing/2014/main" id="{6B7548A3-2653-354B-942A-21ED4D8641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36247959"/>
      </p:ext>
    </p:extLst>
  </p:cSld>
  <p:clrMapOvr>
    <a:masterClrMapping/>
  </p:clrMapOvr>
  <mc:AlternateContent xmlns:mc="http://schemas.openxmlformats.org/markup-compatibility/2006" xmlns:p14="http://schemas.microsoft.com/office/powerpoint/2010/main">
    <mc:Choice Requires="p14">
      <p:transition spd="slow" p14:dur="2000" advTm="23975"/>
    </mc:Choice>
    <mc:Fallback xmlns="">
      <p:transition spd="slow" advTm="2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6558488A-5BB1-483A-AE74-D9D3EDBBBAD6}"/>
              </a:ext>
            </a:extLst>
          </p:cNvPr>
          <p:cNvSpPr txBox="1"/>
          <p:nvPr/>
        </p:nvSpPr>
        <p:spPr>
          <a:xfrm>
            <a:off x="480059" y="2053641"/>
            <a:ext cx="2751871" cy="2760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rgbClr val="FFFFFF"/>
                </a:solidFill>
                <a:latin typeface="+mj-lt"/>
                <a:ea typeface="+mj-ea"/>
                <a:cs typeface="+mj-cs"/>
              </a:rPr>
              <a:t>The Role of the carer </a:t>
            </a:r>
          </a:p>
        </p:txBody>
      </p:sp>
      <p:sp>
        <p:nvSpPr>
          <p:cNvPr id="4098" name="Rectangle 1"/>
          <p:cNvSpPr>
            <a:spLocks noChangeArrowheads="1"/>
          </p:cNvSpPr>
          <p:nvPr/>
        </p:nvSpPr>
        <p:spPr bwMode="auto">
          <a:xfrm>
            <a:off x="4567930" y="801866"/>
            <a:ext cx="3979563" cy="52306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228600" eaLnBrk="1" hangingPunct="1">
              <a:lnSpc>
                <a:spcPct val="90000"/>
              </a:lnSpc>
              <a:spcAft>
                <a:spcPts val="600"/>
              </a:spcAft>
              <a:buFont typeface="Arial" panose="020B0604020202020204" pitchFamily="34" charset="0"/>
              <a:buChar char="•"/>
            </a:pPr>
            <a:r>
              <a:rPr lang="en-US" altLang="en-US" sz="2100" dirty="0">
                <a:solidFill>
                  <a:srgbClr val="000000"/>
                </a:solidFill>
                <a:latin typeface="+mn-lt"/>
              </a:rPr>
              <a:t>‘The role of the carer is extremely important in the life of some people with physical disabilities. The knowledge and understanding that a particular carer may or may not have has a direct impact on how people with disabilities are enabled to develop competence and skills in choice and decision-making, and thereby gaining control over their own oral health’</a:t>
            </a:r>
          </a:p>
          <a:p>
            <a:pPr eaLnBrk="1" hangingPunct="1">
              <a:lnSpc>
                <a:spcPct val="90000"/>
              </a:lnSpc>
              <a:spcAft>
                <a:spcPts val="600"/>
              </a:spcAft>
            </a:pPr>
            <a:r>
              <a:rPr lang="en-US" altLang="en-US" sz="2100" dirty="0">
                <a:solidFill>
                  <a:srgbClr val="000000"/>
                </a:solidFill>
                <a:latin typeface="+mn-lt"/>
              </a:rPr>
              <a:t>(Owens and Marshman 2011). </a:t>
            </a:r>
          </a:p>
        </p:txBody>
      </p:sp>
      <p:pic>
        <p:nvPicPr>
          <p:cNvPr id="3" name="Audio 2">
            <a:hlinkClick r:id="" action="ppaction://media"/>
            <a:extLst>
              <a:ext uri="{FF2B5EF4-FFF2-40B4-BE49-F238E27FC236}">
                <a16:creationId xmlns:a16="http://schemas.microsoft.com/office/drawing/2014/main" id="{4685DD60-7526-0B4B-AC13-9F4C22FF07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98533971"/>
      </p:ext>
    </p:extLst>
  </p:cSld>
  <p:clrMapOvr>
    <a:masterClrMapping/>
  </p:clrMapOvr>
  <mc:AlternateContent xmlns:mc="http://schemas.openxmlformats.org/markup-compatibility/2006" xmlns:p14="http://schemas.microsoft.com/office/powerpoint/2010/main">
    <mc:Choice Requires="p14">
      <p:transition spd="slow" p14:dur="2000" advTm="33954"/>
    </mc:Choice>
    <mc:Fallback xmlns="">
      <p:transition spd="slow" advTm="3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411131E7-758A-4DAF-8950-E921E5110F19}"/>
              </a:ext>
            </a:extLst>
          </p:cNvPr>
          <p:cNvSpPr>
            <a:spLocks noGrp="1"/>
          </p:cNvSpPr>
          <p:nvPr>
            <p:ph type="title"/>
          </p:nvPr>
        </p:nvSpPr>
        <p:spPr>
          <a:xfrm>
            <a:off x="480059" y="2053641"/>
            <a:ext cx="2751871" cy="2760098"/>
          </a:xfrm>
        </p:spPr>
        <p:txBody>
          <a:bodyPr>
            <a:normAutofit/>
          </a:bodyPr>
          <a:lstStyle/>
          <a:p>
            <a:r>
              <a:rPr lang="en-GB">
                <a:solidFill>
                  <a:srgbClr val="FFFFFF"/>
                </a:solidFill>
              </a:rPr>
              <a:t>Practicalities of oral hygiene </a:t>
            </a:r>
          </a:p>
        </p:txBody>
      </p:sp>
      <p:sp>
        <p:nvSpPr>
          <p:cNvPr id="3" name="Content Placeholder 2"/>
          <p:cNvSpPr>
            <a:spLocks noGrp="1"/>
          </p:cNvSpPr>
          <p:nvPr>
            <p:ph idx="1"/>
          </p:nvPr>
        </p:nvSpPr>
        <p:spPr>
          <a:xfrm>
            <a:off x="4567930" y="801866"/>
            <a:ext cx="3979563" cy="5230634"/>
          </a:xfrm>
        </p:spPr>
        <p:txBody>
          <a:bodyPr anchor="ctr">
            <a:normAutofit/>
          </a:bodyPr>
          <a:lstStyle/>
          <a:p>
            <a:r>
              <a:rPr lang="en-GB" sz="1900" dirty="0">
                <a:solidFill>
                  <a:srgbClr val="000000"/>
                </a:solidFill>
              </a:rPr>
              <a:t>When considering the practicalities of oral hygiene for individuals with a physical disability,  it is important to use the principles of oral hygiene that would apply to everybody. However adjustments may need to be made to support independence where possible. </a:t>
            </a:r>
          </a:p>
          <a:p>
            <a:pPr marL="0" indent="0">
              <a:buNone/>
            </a:pPr>
            <a:r>
              <a:rPr lang="en-GB" sz="1900" dirty="0">
                <a:solidFill>
                  <a:srgbClr val="000000"/>
                </a:solidFill>
              </a:rPr>
              <a:t> </a:t>
            </a:r>
          </a:p>
          <a:p>
            <a:r>
              <a:rPr lang="en-GB" sz="1900" dirty="0">
                <a:solidFill>
                  <a:srgbClr val="000000"/>
                </a:solidFill>
              </a:rPr>
              <a:t>The main aims are to maintain the comfort and moisture of the mouth and keep it free from infection and pain so it is functional.</a:t>
            </a:r>
          </a:p>
          <a:p>
            <a:pPr marL="0" indent="0">
              <a:buNone/>
            </a:pPr>
            <a:r>
              <a:rPr lang="en-GB" sz="1900" dirty="0">
                <a:solidFill>
                  <a:srgbClr val="000000"/>
                </a:solidFill>
              </a:rPr>
              <a:t> </a:t>
            </a:r>
          </a:p>
          <a:p>
            <a:r>
              <a:rPr lang="en-GB" sz="1900" dirty="0">
                <a:solidFill>
                  <a:srgbClr val="000000"/>
                </a:solidFill>
              </a:rPr>
              <a:t>Before commencing oral hygiene, clients should be assessed for their level of dependence and their oral health status. </a:t>
            </a:r>
          </a:p>
        </p:txBody>
      </p:sp>
      <p:pic>
        <p:nvPicPr>
          <p:cNvPr id="2" name="Audio 1">
            <a:hlinkClick r:id="" action="ppaction://media"/>
            <a:extLst>
              <a:ext uri="{FF2B5EF4-FFF2-40B4-BE49-F238E27FC236}">
                <a16:creationId xmlns:a16="http://schemas.microsoft.com/office/drawing/2014/main" id="{6BB9D89D-8553-BB49-A300-C2D7DF9DB6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607486153"/>
      </p:ext>
    </p:extLst>
  </p:cSld>
  <p:clrMapOvr>
    <a:masterClrMapping/>
  </p:clrMapOvr>
  <mc:AlternateContent xmlns:mc="http://schemas.openxmlformats.org/markup-compatibility/2006" xmlns:p14="http://schemas.microsoft.com/office/powerpoint/2010/main">
    <mc:Choice Requires="p14">
      <p:transition spd="slow" p14:dur="2000" advTm="50943"/>
    </mc:Choice>
    <mc:Fallback xmlns="">
      <p:transition spd="slow" advTm="5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GB">
                <a:solidFill>
                  <a:srgbClr val="FFFFFF"/>
                </a:solidFill>
              </a:rPr>
              <a:t>Physical disability and oral health </a:t>
            </a:r>
            <a:endParaRPr lang="en-US" b="1">
              <a:solidFill>
                <a:srgbClr val="FFFF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95934" y="1539844"/>
            <a:ext cx="4824536" cy="1889156"/>
          </a:xfrm>
        </p:spPr>
        <p:txBody>
          <a:bodyPr anchor="ctr">
            <a:noAutofit/>
          </a:bodyPr>
          <a:lstStyle/>
          <a:p>
            <a:pPr marL="342900" indent="-342900" defTabSz="914400">
              <a:lnSpc>
                <a:spcPct val="110000"/>
              </a:lnSpc>
            </a:pPr>
            <a:r>
              <a:rPr lang="en-GB" sz="2400" dirty="0">
                <a:solidFill>
                  <a:srgbClr val="000000"/>
                </a:solidFill>
              </a:rPr>
              <a:t>Physical disability can be caused by a wide variety of diseases and illnesses and may impact oral health in a number of ways. </a:t>
            </a:r>
          </a:p>
        </p:txBody>
      </p:sp>
      <p:sp>
        <p:nvSpPr>
          <p:cNvPr id="4" name="Rectangle 3">
            <a:extLst>
              <a:ext uri="{FF2B5EF4-FFF2-40B4-BE49-F238E27FC236}">
                <a16:creationId xmlns:a16="http://schemas.microsoft.com/office/drawing/2014/main" id="{F97B2E76-9C0D-4443-97CD-BBD3A31E9022}"/>
              </a:ext>
            </a:extLst>
          </p:cNvPr>
          <p:cNvSpPr/>
          <p:nvPr/>
        </p:nvSpPr>
        <p:spPr>
          <a:xfrm>
            <a:off x="3995934" y="3844243"/>
            <a:ext cx="4752528" cy="1938992"/>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000000"/>
                </a:solidFill>
              </a:rPr>
              <a:t>Mobility problems can also mean that clients have difficulty accessing a sink area and prevent them from carrying out toothbrushing or denture care.</a:t>
            </a:r>
          </a:p>
        </p:txBody>
      </p:sp>
      <p:pic>
        <p:nvPicPr>
          <p:cNvPr id="5" name="Audio 4">
            <a:hlinkClick r:id="" action="ppaction://media"/>
            <a:extLst>
              <a:ext uri="{FF2B5EF4-FFF2-40B4-BE49-F238E27FC236}">
                <a16:creationId xmlns:a16="http://schemas.microsoft.com/office/drawing/2014/main" id="{9B39EF97-6A96-DC4A-AE67-575F342D71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33825039"/>
      </p:ext>
    </p:extLst>
  </p:cSld>
  <p:clrMapOvr>
    <a:masterClrMapping/>
  </p:clrMapOvr>
  <mc:AlternateContent xmlns:mc="http://schemas.openxmlformats.org/markup-compatibility/2006" xmlns:p14="http://schemas.microsoft.com/office/powerpoint/2010/main">
    <mc:Choice Requires="p14">
      <p:transition spd="slow" p14:dur="2000" advTm="52955"/>
    </mc:Choice>
    <mc:Fallback xmlns="">
      <p:transition spd="slow" advTm="5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GB">
                <a:solidFill>
                  <a:srgbClr val="FFFFFF"/>
                </a:solidFill>
              </a:rPr>
              <a:t>The level of support required for mouth care?</a:t>
            </a:r>
            <a:endParaRPr lang="en-US" b="1">
              <a:solidFill>
                <a:srgbClr val="FFFF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67930" y="215900"/>
            <a:ext cx="3979563" cy="6309444"/>
          </a:xfrm>
        </p:spPr>
        <p:txBody>
          <a:bodyPr anchor="ctr">
            <a:noAutofit/>
          </a:bodyPr>
          <a:lstStyle/>
          <a:p>
            <a:pPr algn="just"/>
            <a:r>
              <a:rPr lang="en-GB" sz="2000" dirty="0">
                <a:solidFill>
                  <a:srgbClr val="000000"/>
                </a:solidFill>
              </a:rPr>
              <a:t>This should be assessed on an individual basis and not assumed. </a:t>
            </a:r>
          </a:p>
          <a:p>
            <a:pPr algn="just"/>
            <a:r>
              <a:rPr lang="en-GB" sz="2000" dirty="0">
                <a:solidFill>
                  <a:srgbClr val="000000"/>
                </a:solidFill>
              </a:rPr>
              <a:t>Full assistance is required for those fully dependent on another person for mouth care. </a:t>
            </a:r>
          </a:p>
          <a:p>
            <a:pPr algn="just"/>
            <a:r>
              <a:rPr lang="en-GB" sz="2000" dirty="0">
                <a:solidFill>
                  <a:srgbClr val="000000"/>
                </a:solidFill>
              </a:rPr>
              <a:t>Some assistance,  these are clients’ that need some assistance due to a physical disability that may affect their manual dexterity.</a:t>
            </a:r>
          </a:p>
          <a:p>
            <a:pPr algn="just"/>
            <a:r>
              <a:rPr lang="en-GB" sz="2000" dirty="0">
                <a:solidFill>
                  <a:srgbClr val="000000"/>
                </a:solidFill>
              </a:rPr>
              <a:t>Independent clients’ are able to look after their mouth and dentures on their own. </a:t>
            </a:r>
          </a:p>
          <a:p>
            <a:pPr algn="just"/>
            <a:r>
              <a:rPr lang="en-GB" sz="2000" dirty="0">
                <a:solidFill>
                  <a:srgbClr val="000000"/>
                </a:solidFill>
              </a:rPr>
              <a:t>However clients should be assessed as being independent, if they can get out of bed, walk to the sink and brush their teeth without assistance.</a:t>
            </a:r>
          </a:p>
          <a:p>
            <a:pPr algn="just"/>
            <a:r>
              <a:rPr lang="en-GB" sz="2000" dirty="0"/>
              <a:t>The level of support required should be reviewed at regular intervals as this may change over time</a:t>
            </a:r>
            <a:endParaRPr lang="en-GB" sz="2000" dirty="0">
              <a:solidFill>
                <a:srgbClr val="000000"/>
              </a:solidFill>
            </a:endParaRPr>
          </a:p>
        </p:txBody>
      </p:sp>
      <p:pic>
        <p:nvPicPr>
          <p:cNvPr id="4" name="Audio 3">
            <a:hlinkClick r:id="" action="ppaction://media"/>
            <a:extLst>
              <a:ext uri="{FF2B5EF4-FFF2-40B4-BE49-F238E27FC236}">
                <a16:creationId xmlns:a16="http://schemas.microsoft.com/office/drawing/2014/main" id="{ACE68B37-92F5-BC45-BBC5-9A4CFC987C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732186300"/>
      </p:ext>
    </p:extLst>
  </p:cSld>
  <p:clrMapOvr>
    <a:masterClrMapping/>
  </p:clrMapOvr>
  <mc:AlternateContent xmlns:mc="http://schemas.openxmlformats.org/markup-compatibility/2006" xmlns:p14="http://schemas.microsoft.com/office/powerpoint/2010/main">
    <mc:Choice Requires="p14">
      <p:transition spd="slow" p14:dur="2000" advTm="72521"/>
    </mc:Choice>
    <mc:Fallback xmlns="">
      <p:transition spd="slow" advTm="7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7CF935-0496-9145-B923-93C93F75CC87}"/>
              </a:ext>
            </a:extLst>
          </p:cNvPr>
          <p:cNvPicPr>
            <a:picLocks noChangeAspect="1"/>
          </p:cNvPicPr>
          <p:nvPr/>
        </p:nvPicPr>
        <p:blipFill rotWithShape="1">
          <a:blip r:embed="rId6"/>
          <a:srcRect t="4168"/>
          <a:stretch/>
        </p:blipFill>
        <p:spPr>
          <a:xfrm>
            <a:off x="198133" y="919540"/>
            <a:ext cx="3383647" cy="5373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527E7609-0F9E-9044-BF1B-5FBED4BA8CA7}"/>
              </a:ext>
            </a:extLst>
          </p:cNvPr>
          <p:cNvSpPr/>
          <p:nvPr/>
        </p:nvSpPr>
        <p:spPr>
          <a:xfrm>
            <a:off x="3779912" y="476672"/>
            <a:ext cx="5292080" cy="3954929"/>
          </a:xfrm>
          <a:prstGeom prst="rect">
            <a:avLst/>
          </a:prstGeom>
        </p:spPr>
        <p:txBody>
          <a:bodyPr wrap="square">
            <a:spAutoFit/>
          </a:bodyPr>
          <a:lstStyle/>
          <a:p>
            <a:pPr>
              <a:spcBef>
                <a:spcPts val="300"/>
              </a:spcBef>
              <a:spcAft>
                <a:spcPts val="300"/>
              </a:spcAft>
            </a:pPr>
            <a:r>
              <a:rPr lang="en-US" sz="2200" b="1" dirty="0">
                <a:solidFill>
                  <a:schemeClr val="tx2"/>
                </a:solidFill>
                <a:latin typeface="Arial" panose="020B0604020202020204" pitchFamily="34" charset="0"/>
                <a:cs typeface="Arial" panose="020B0604020202020204" pitchFamily="34" charset="0"/>
              </a:rPr>
              <a:t>When providing mouth care for residents/clients, PPE must be worn to prevent contact and droplet transmission</a:t>
            </a:r>
            <a:r>
              <a:rPr lang="en-US" sz="2000" dirty="0">
                <a:solidFill>
                  <a:schemeClr val="tx2"/>
                </a:solidFill>
                <a:latin typeface="Arial" panose="020B0604020202020204" pitchFamily="34" charset="0"/>
                <a:cs typeface="Arial" panose="020B0604020202020204" pitchFamily="34" charset="0"/>
              </a:rPr>
              <a:t>.</a:t>
            </a:r>
          </a:p>
          <a:p>
            <a:pPr>
              <a:spcBef>
                <a:spcPts val="300"/>
              </a:spcBef>
              <a:spcAft>
                <a:spcPts val="300"/>
              </a:spcAft>
            </a:pPr>
            <a:r>
              <a:rPr lang="en-US" sz="2000" dirty="0">
                <a:latin typeface="Arial" panose="020B0604020202020204" pitchFamily="34" charset="0"/>
                <a:cs typeface="Arial" panose="020B0604020202020204" pitchFamily="34" charset="0"/>
              </a:rPr>
              <a:t>Delivering mouth care is not an aerosol generating procedure, so PPE includes: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Disposable gloves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Plastic apron</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Fluid resistant masks </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Eye protection/visor</a:t>
            </a:r>
          </a:p>
          <a:p>
            <a:pPr lvl="1"/>
            <a:endParaRPr lang="en-GB" sz="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E2F83E-2F81-324A-A5FE-2DB162B845E4}"/>
              </a:ext>
            </a:extLst>
          </p:cNvPr>
          <p:cNvSpPr/>
          <p:nvPr/>
        </p:nvSpPr>
        <p:spPr>
          <a:xfrm>
            <a:off x="3779912" y="4149080"/>
            <a:ext cx="4803653" cy="2669962"/>
          </a:xfrm>
          <a:prstGeom prst="rect">
            <a:avLst/>
          </a:prstGeom>
        </p:spPr>
        <p:txBody>
          <a:bodyPr wrap="square">
            <a:spAutoFit/>
          </a:bodyPr>
          <a:lstStyle/>
          <a:p>
            <a:pPr>
              <a:spcBef>
                <a:spcPts val="300"/>
              </a:spcBef>
              <a:spcAft>
                <a:spcPts val="300"/>
              </a:spcAft>
            </a:pPr>
            <a:r>
              <a:rPr lang="en-GB" sz="2000" dirty="0">
                <a:latin typeface="Arial" panose="020B0604020202020204" pitchFamily="34" charset="0"/>
                <a:cs typeface="Arial" panose="020B0604020202020204" pitchFamily="34" charset="0"/>
              </a:rPr>
              <a:t>Some clients/residents may require use of enhanced PPE e.g. ventilated clients: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Eye protection/visor</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FFP3 Respirator mask</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Long-sleeved disposable gown</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Gloves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Apron </a:t>
            </a:r>
            <a:endParaRPr lang="en-US" sz="20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3949D00-24A6-B844-96BF-76865ACB66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2" name="Rectangle 1">
            <a:extLst>
              <a:ext uri="{FF2B5EF4-FFF2-40B4-BE49-F238E27FC236}">
                <a16:creationId xmlns:a16="http://schemas.microsoft.com/office/drawing/2014/main" id="{F078DD55-4F53-AA46-8117-9CFB48092BD1}"/>
              </a:ext>
            </a:extLst>
          </p:cNvPr>
          <p:cNvSpPr/>
          <p:nvPr/>
        </p:nvSpPr>
        <p:spPr>
          <a:xfrm>
            <a:off x="0" y="-27384"/>
            <a:ext cx="9144000" cy="523220"/>
          </a:xfrm>
          <a:prstGeom prst="rect">
            <a:avLst/>
          </a:prstGeom>
          <a:solidFill>
            <a:srgbClr val="0070C0"/>
          </a:solid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Importance of Personal Protective Equipment (PPE)</a:t>
            </a:r>
          </a:p>
        </p:txBody>
      </p:sp>
    </p:spTree>
    <p:custDataLst>
      <p:tags r:id="rId1"/>
    </p:custDataLst>
    <p:extLst>
      <p:ext uri="{BB962C8B-B14F-4D97-AF65-F5344CB8AC3E}">
        <p14:creationId xmlns:p14="http://schemas.microsoft.com/office/powerpoint/2010/main" val="316911271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437" y="444464"/>
            <a:ext cx="2565228" cy="1906317"/>
          </a:xfrm>
          <a:solidFill>
            <a:srgbClr val="0070C0"/>
          </a:solidFill>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Brushing someone’s teeth</a:t>
            </a:r>
            <a:br>
              <a:rPr lang="en-GB" sz="2400" b="1" dirty="0">
                <a:latin typeface="Arial" panose="020B0604020202020204" pitchFamily="34" charset="0"/>
                <a:cs typeface="Arial" panose="020B0604020202020204" pitchFamily="34" charset="0"/>
              </a:rPr>
            </a:br>
            <a:endParaRPr lang="en-GB" sz="2400" b="1" dirty="0">
              <a:latin typeface="Arial" panose="020B0604020202020204" pitchFamily="34" charset="0"/>
              <a:cs typeface="Arial" panose="020B0604020202020204" pitchFamily="34" charset="0"/>
            </a:endParaRPr>
          </a:p>
        </p:txBody>
      </p:sp>
      <p:pic>
        <p:nvPicPr>
          <p:cNvPr id="6" name="Picture 5" descr="A picture containing person, indoor, person, person&#10;&#10;Description automatically generated">
            <a:extLst>
              <a:ext uri="{FF2B5EF4-FFF2-40B4-BE49-F238E27FC236}">
                <a16:creationId xmlns:a16="http://schemas.microsoft.com/office/drawing/2014/main" id="{13C43C99-E188-4660-A97C-E3D23051997D}"/>
              </a:ext>
            </a:extLst>
          </p:cNvPr>
          <p:cNvPicPr>
            <a:picLocks noChangeAspect="1"/>
          </p:cNvPicPr>
          <p:nvPr/>
        </p:nvPicPr>
        <p:blipFill rotWithShape="1">
          <a:blip r:embed="rId6"/>
          <a:srcRect l="8923" r="32421" b="-3"/>
          <a:stretch/>
        </p:blipFill>
        <p:spPr>
          <a:xfrm>
            <a:off x="100560" y="2552842"/>
            <a:ext cx="3208693" cy="4089258"/>
          </a:xfrm>
          <a:prstGeom prst="rect">
            <a:avLst/>
          </a:prstGeom>
          <a:ln w="76200">
            <a:solidFill>
              <a:srgbClr val="0070C0"/>
            </a:solidFill>
          </a:ln>
        </p:spPr>
      </p:pic>
      <p:sp>
        <p:nvSpPr>
          <p:cNvPr id="4" name="Content Placeholder 3">
            <a:extLst>
              <a:ext uri="{FF2B5EF4-FFF2-40B4-BE49-F238E27FC236}">
                <a16:creationId xmlns:a16="http://schemas.microsoft.com/office/drawing/2014/main" id="{AAA316A4-204E-B647-BBF4-4BAC70E72A10}"/>
              </a:ext>
            </a:extLst>
          </p:cNvPr>
          <p:cNvSpPr>
            <a:spLocks noGrp="1"/>
          </p:cNvSpPr>
          <p:nvPr>
            <p:ph idx="1"/>
          </p:nvPr>
        </p:nvSpPr>
        <p:spPr>
          <a:xfrm>
            <a:off x="3476913" y="7488"/>
            <a:ext cx="5618847" cy="6858000"/>
          </a:xfrm>
          <a:prstGeom prst="rect">
            <a:avLst/>
          </a:prstGeom>
          <a:ln w="76200">
            <a:solidFill>
              <a:srgbClr val="0070C0"/>
            </a:solidFill>
          </a:ln>
        </p:spPr>
        <p:txBody>
          <a:bodyPr anchor="ctr">
            <a:noAutofit/>
          </a:bodyPr>
          <a:lstStyle/>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Wear PPE in accordance with infection prevention &amp; control guidance</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Approach at eye level, smile and explain what you are going to do</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Check lips for dryness/cracking. Apply lip balm before mouth care</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Remove any dentures and clean separately </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If person is able, encourage them  to brush their own teeth. Help may be needed to reach all areas. </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If they can’t brush, make sure that the person is seated comfortably with their head supported, (on to your body or by another person)</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Clients’ may cough when performing mouth care, be gentle, stand to side or behind client, take breaks to allow the client to rest and swallow</a:t>
            </a:r>
          </a:p>
        </p:txBody>
      </p:sp>
      <p:pic>
        <p:nvPicPr>
          <p:cNvPr id="3" name="Audio 2">
            <a:hlinkClick r:id="" action="ppaction://media"/>
            <a:extLst>
              <a:ext uri="{FF2B5EF4-FFF2-40B4-BE49-F238E27FC236}">
                <a16:creationId xmlns:a16="http://schemas.microsoft.com/office/drawing/2014/main" id="{7570A4E4-D343-7745-A163-7ECDC333F7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56607286"/>
      </p:ext>
    </p:extLst>
  </p:cSld>
  <p:clrMapOvr>
    <a:masterClrMapping/>
  </p:clrMapOvr>
  <mc:AlternateContent xmlns:mc="http://schemas.openxmlformats.org/markup-compatibility/2006" xmlns:p14="http://schemas.microsoft.com/office/powerpoint/2010/main">
    <mc:Choice Requires="p14">
      <p:transition spd="slow" p14:dur="2000" advTm="56274"/>
    </mc:Choice>
    <mc:Fallback xmlns="">
      <p:transition spd="slow" advTm="5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5|8.7"/>
</p:tagLst>
</file>

<file path=ppt/tags/tag2.xml><?xml version="1.0" encoding="utf-8"?>
<p:tagLst xmlns:a="http://schemas.openxmlformats.org/drawingml/2006/main" xmlns:r="http://schemas.openxmlformats.org/officeDocument/2006/relationships" xmlns:p="http://schemas.openxmlformats.org/presentationml/2006/main">
  <p:tag name="TIMING" val="|29.6"/>
</p:tagLst>
</file>

<file path=ppt/tags/tag3.xml><?xml version="1.0" encoding="utf-8"?>
<p:tagLst xmlns:a="http://schemas.openxmlformats.org/drawingml/2006/main" xmlns:r="http://schemas.openxmlformats.org/officeDocument/2006/relationships" xmlns:p="http://schemas.openxmlformats.org/presentationml/2006/main">
  <p:tag name="TIMING" val="|22.6|18.9"/>
</p:tagLst>
</file>

<file path=ppt/tags/tag4.xml><?xml version="1.0" encoding="utf-8"?>
<p:tagLst xmlns:a="http://schemas.openxmlformats.org/drawingml/2006/main" xmlns:r="http://schemas.openxmlformats.org/officeDocument/2006/relationships" xmlns:p="http://schemas.openxmlformats.org/presentationml/2006/main">
  <p:tag name="TIMING" val="|4.5|21"/>
</p:tagLst>
</file>

<file path=ppt/tags/tag5.xml><?xml version="1.0" encoding="utf-8"?>
<p:tagLst xmlns:a="http://schemas.openxmlformats.org/drawingml/2006/main" xmlns:r="http://schemas.openxmlformats.org/officeDocument/2006/relationships" xmlns:p="http://schemas.openxmlformats.org/presentationml/2006/main">
  <p:tag name="TIMING" val="|5.7"/>
</p:tagLst>
</file>

<file path=ppt/tags/tag6.xml><?xml version="1.0" encoding="utf-8"?>
<p:tagLst xmlns:a="http://schemas.openxmlformats.org/drawingml/2006/main" xmlns:r="http://schemas.openxmlformats.org/officeDocument/2006/relationships" xmlns:p="http://schemas.openxmlformats.org/presentationml/2006/main">
  <p:tag name="TIMING" val="|20.1|38"/>
</p:tagLst>
</file>

<file path=ppt/tags/tag7.xml><?xml version="1.0" encoding="utf-8"?>
<p:tagLst xmlns:a="http://schemas.openxmlformats.org/drawingml/2006/main" xmlns:r="http://schemas.openxmlformats.org/officeDocument/2006/relationships" xmlns:p="http://schemas.openxmlformats.org/presentationml/2006/main">
  <p:tag name="TIMING" val="|3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{0F762654-956F-D44A-9E18-6E7CB52DC1EC}tf10001122</Template>
  <TotalTime>435</TotalTime>
  <Words>2432</Words>
  <Application>Microsoft Office PowerPoint</Application>
  <PresentationFormat>On-screen Show (4:3)</PresentationFormat>
  <Paragraphs>169</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 Mouth Care Matters in the Community Training for staff in the community Section 6 Personal mouth care for those with physical disabilities  </vt:lpstr>
      <vt:lpstr>PowerPoint Presentation</vt:lpstr>
      <vt:lpstr>Section 6 Personal mouth care for those with physical disabilities  </vt:lpstr>
      <vt:lpstr>PowerPoint Presentation</vt:lpstr>
      <vt:lpstr>Practicalities of oral hygiene </vt:lpstr>
      <vt:lpstr>Physical disability and oral health </vt:lpstr>
      <vt:lpstr>The level of support required for mouth care?</vt:lpstr>
      <vt:lpstr>PowerPoint Presentation</vt:lpstr>
      <vt:lpstr>Brushing someone’s teeth </vt:lpstr>
      <vt:lpstr>PowerPoint Presentation</vt:lpstr>
      <vt:lpstr>PowerPoint Presentation</vt:lpstr>
      <vt:lpstr>PowerPoint Presentation</vt:lpstr>
      <vt:lpstr>Superbrush</vt:lpstr>
      <vt:lpstr>Case Study : Barriers to Mouth Care</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Matters in the Community Training for staff in the community Section 6 Personal mouth care for those with physical disabilities</dc:title>
  <dc:creator>Susan Hodgkiss</dc:creator>
  <cp:lastModifiedBy>Beverley Moorhouse</cp:lastModifiedBy>
  <cp:revision>26</cp:revision>
  <dcterms:created xsi:type="dcterms:W3CDTF">2020-08-11T11:49:38Z</dcterms:created>
  <dcterms:modified xsi:type="dcterms:W3CDTF">2024-02-09T09:51:02Z</dcterms:modified>
</cp:coreProperties>
</file>