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414" r:id="rId3"/>
    <p:sldId id="272" r:id="rId4"/>
    <p:sldId id="338" r:id="rId5"/>
    <p:sldId id="325" r:id="rId6"/>
    <p:sldId id="340" r:id="rId7"/>
    <p:sldId id="328" r:id="rId8"/>
    <p:sldId id="329" r:id="rId9"/>
    <p:sldId id="337" r:id="rId10"/>
    <p:sldId id="335" r:id="rId11"/>
    <p:sldId id="330" r:id="rId12"/>
    <p:sldId id="331" r:id="rId13"/>
    <p:sldId id="332" r:id="rId14"/>
    <p:sldId id="270" r:id="rId15"/>
    <p:sldId id="259" r:id="rId16"/>
    <p:sldId id="33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FE8CDA-311D-4167-AC24-E2DFB670D9E0}" v="4" dt="2024-02-09T09:51:28.6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70" autoAdjust="0"/>
    <p:restoredTop sz="80272" autoAdjust="0"/>
  </p:normalViewPr>
  <p:slideViewPr>
    <p:cSldViewPr snapToGrid="0">
      <p:cViewPr varScale="1">
        <p:scale>
          <a:sx n="53" d="100"/>
          <a:sy n="53" d="100"/>
        </p:scale>
        <p:origin x="1044"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verley Moorhouse" userId="e2972f27-fe4a-4b39-af2e-d8f57cce0107" providerId="ADAL" clId="{F9FE8CDA-311D-4167-AC24-E2DFB670D9E0}"/>
    <pc:docChg chg="custSel modSld">
      <pc:chgData name="Beverley Moorhouse" userId="e2972f27-fe4a-4b39-af2e-d8f57cce0107" providerId="ADAL" clId="{F9FE8CDA-311D-4167-AC24-E2DFB670D9E0}" dt="2024-02-09T09:53:09.764" v="69" actId="20577"/>
      <pc:docMkLst>
        <pc:docMk/>
      </pc:docMkLst>
      <pc:sldChg chg="addSp delSp modSp mod">
        <pc:chgData name="Beverley Moorhouse" userId="e2972f27-fe4a-4b39-af2e-d8f57cce0107" providerId="ADAL" clId="{F9FE8CDA-311D-4167-AC24-E2DFB670D9E0}" dt="2024-02-09T09:53:09.764" v="69" actId="20577"/>
        <pc:sldMkLst>
          <pc:docMk/>
          <pc:sldMk cId="2638270274" sldId="414"/>
        </pc:sldMkLst>
        <pc:spChg chg="mod">
          <ac:chgData name="Beverley Moorhouse" userId="e2972f27-fe4a-4b39-af2e-d8f57cce0107" providerId="ADAL" clId="{F9FE8CDA-311D-4167-AC24-E2DFB670D9E0}" dt="2024-02-09T09:52:59.446" v="67" actId="1076"/>
          <ac:spMkLst>
            <pc:docMk/>
            <pc:sldMk cId="2638270274" sldId="414"/>
            <ac:spMk id="2" creationId="{D7C7603C-15B5-4B7D-8550-592B6FF81FC4}"/>
          </ac:spMkLst>
        </pc:spChg>
        <pc:spChg chg="mod">
          <ac:chgData name="Beverley Moorhouse" userId="e2972f27-fe4a-4b39-af2e-d8f57cce0107" providerId="ADAL" clId="{F9FE8CDA-311D-4167-AC24-E2DFB670D9E0}" dt="2024-02-09T09:52:54.235" v="66" actId="33524"/>
          <ac:spMkLst>
            <pc:docMk/>
            <pc:sldMk cId="2638270274" sldId="414"/>
            <ac:spMk id="4" creationId="{965A4656-89EA-7F4E-9E11-9E09FFCC1B7D}"/>
          </ac:spMkLst>
        </pc:spChg>
        <pc:graphicFrameChg chg="mod modGraphic">
          <ac:chgData name="Beverley Moorhouse" userId="e2972f27-fe4a-4b39-af2e-d8f57cce0107" providerId="ADAL" clId="{F9FE8CDA-311D-4167-AC24-E2DFB670D9E0}" dt="2024-02-09T09:53:09.764" v="69" actId="20577"/>
          <ac:graphicFrameMkLst>
            <pc:docMk/>
            <pc:sldMk cId="2638270274" sldId="414"/>
            <ac:graphicFrameMk id="8" creationId="{CD7B56D3-3A77-E848-BCDC-C1E64705EB4E}"/>
          </ac:graphicFrameMkLst>
        </pc:graphicFrameChg>
        <pc:picChg chg="mod">
          <ac:chgData name="Beverley Moorhouse" userId="e2972f27-fe4a-4b39-af2e-d8f57cce0107" providerId="ADAL" clId="{F9FE8CDA-311D-4167-AC24-E2DFB670D9E0}" dt="2024-02-09T09:51:36.804" v="16" actId="14100"/>
          <ac:picMkLst>
            <pc:docMk/>
            <pc:sldMk cId="2638270274" sldId="414"/>
            <ac:picMk id="6" creationId="{BF1E6599-0FC1-16AF-2355-9719E4F6C272}"/>
          </ac:picMkLst>
        </pc:picChg>
        <pc:picChg chg="add mod">
          <ac:chgData name="Beverley Moorhouse" userId="e2972f27-fe4a-4b39-af2e-d8f57cce0107" providerId="ADAL" clId="{F9FE8CDA-311D-4167-AC24-E2DFB670D9E0}" dt="2024-02-09T09:51:33.925" v="15" actId="1076"/>
          <ac:picMkLst>
            <pc:docMk/>
            <pc:sldMk cId="2638270274" sldId="414"/>
            <ac:picMk id="7" creationId="{2CC0A226-E670-84DE-6741-07A7359AC136}"/>
          </ac:picMkLst>
        </pc:picChg>
        <pc:picChg chg="mod">
          <ac:chgData name="Beverley Moorhouse" userId="e2972f27-fe4a-4b39-af2e-d8f57cce0107" providerId="ADAL" clId="{F9FE8CDA-311D-4167-AC24-E2DFB670D9E0}" dt="2024-02-09T09:51:28.646" v="13" actId="1076"/>
          <ac:picMkLst>
            <pc:docMk/>
            <pc:sldMk cId="2638270274" sldId="414"/>
            <ac:picMk id="2054" creationId="{2525A6D6-1E12-0C4A-9EF7-3B6DC2E17E1E}"/>
          </ac:picMkLst>
        </pc:picChg>
        <pc:picChg chg="del">
          <ac:chgData name="Beverley Moorhouse" userId="e2972f27-fe4a-4b39-af2e-d8f57cce0107" providerId="ADAL" clId="{F9FE8CDA-311D-4167-AC24-E2DFB670D9E0}" dt="2024-01-31T10:10:53.706" v="0" actId="478"/>
          <ac:picMkLst>
            <pc:docMk/>
            <pc:sldMk cId="2638270274" sldId="414"/>
            <ac:picMk id="2056" creationId="{FE5C14FD-2774-8F4F-B94C-8678EA53761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0BF136-BBC4-45E3-B095-311353DA21DF}" type="datetimeFigureOut">
              <a:rPr lang="en-GB" smtClean="0"/>
              <a:t>09/02/2024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C87E9A-250A-49CE-ADC6-E83D2851DE5F}" type="slidenum">
              <a:rPr lang="en-GB" smtClean="0"/>
              <a:t>‹#›</a:t>
            </a:fld>
            <a:endParaRPr lang="en-GB"/>
          </a:p>
        </p:txBody>
      </p:sp>
    </p:spTree>
    <p:extLst>
      <p:ext uri="{BB962C8B-B14F-4D97-AF65-F5344CB8AC3E}">
        <p14:creationId xmlns:p14="http://schemas.microsoft.com/office/powerpoint/2010/main" val="200988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section 7 of the e-learning package Mouth Care Matters in the Community. – Personal mouth care for an individual with a full or partial denture</a:t>
            </a:r>
          </a:p>
          <a:p>
            <a:r>
              <a:rPr lang="en-US" dirty="0"/>
              <a:t>In this section we will look at - </a:t>
            </a:r>
            <a:r>
              <a:rPr lang="en-GB" altLang="en-US" sz="2000" dirty="0"/>
              <a:t>The different types of dentures a person may wear, how to remove dentures from the mouth before cleaning, how to clean and store dentures, and how to mark a denture for identification purposes.</a:t>
            </a:r>
            <a:endParaRPr lang="en-GB" altLang="en-US" sz="800" dirty="0"/>
          </a:p>
        </p:txBody>
      </p:sp>
      <p:sp>
        <p:nvSpPr>
          <p:cNvPr id="4" name="Slide Number Placeholder 3"/>
          <p:cNvSpPr>
            <a:spLocks noGrp="1"/>
          </p:cNvSpPr>
          <p:nvPr>
            <p:ph type="sldNum" sz="quarter" idx="5"/>
          </p:nvPr>
        </p:nvSpPr>
        <p:spPr/>
        <p:txBody>
          <a:bodyPr/>
          <a:lstStyle/>
          <a:p>
            <a:fld id="{03C87E9A-250A-49CE-ADC6-E83D2851DE5F}" type="slidenum">
              <a:rPr lang="en-GB" smtClean="0"/>
              <a:t>1</a:t>
            </a:fld>
            <a:endParaRPr lang="en-GB"/>
          </a:p>
        </p:txBody>
      </p:sp>
    </p:spTree>
    <p:extLst>
      <p:ext uri="{BB962C8B-B14F-4D97-AF65-F5344CB8AC3E}">
        <p14:creationId xmlns:p14="http://schemas.microsoft.com/office/powerpoint/2010/main" val="3746192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accent2">
                    <a:lumMod val="75000"/>
                  </a:schemeClr>
                </a:solidFill>
                <a:latin typeface="+mn-lt"/>
                <a:ea typeface="+mn-ea"/>
                <a:cs typeface="+mn-cs"/>
              </a:rPr>
              <a:t>The Denture Sunflower</a:t>
            </a:r>
          </a:p>
          <a:p>
            <a:endParaRPr lang="en-US" sz="1200" i="1" kern="1200" dirty="0">
              <a:solidFill>
                <a:schemeClr val="accent2">
                  <a:lumMod val="75000"/>
                </a:schemeClr>
              </a:solidFill>
              <a:latin typeface="+mn-lt"/>
              <a:ea typeface="+mn-ea"/>
              <a:cs typeface="+mn-cs"/>
            </a:endParaRPr>
          </a:p>
          <a:p>
            <a:pPr marL="571500" indent="-457200">
              <a:lnSpc>
                <a:spcPct val="100000"/>
              </a:lnSpc>
              <a:spcBef>
                <a:spcPts val="600"/>
              </a:spcBef>
              <a:spcAft>
                <a:spcPts val="600"/>
              </a:spcAft>
              <a:buClr>
                <a:schemeClr val="tx1"/>
              </a:buClr>
              <a:buSzPct val="100000"/>
              <a:buFont typeface="Arial" panose="020B0604020202020204" pitchFamily="34" charset="0"/>
              <a:buChar char="•"/>
            </a:pPr>
            <a:r>
              <a:rPr lang="en-US" sz="1200" dirty="0">
                <a:solidFill>
                  <a:schemeClr val="tx1"/>
                </a:solidFill>
                <a:latin typeface="+mn-lt"/>
                <a:ea typeface="+mn-ea"/>
                <a:cs typeface="+mn-cs"/>
              </a:rPr>
              <a:t>Denture sunflower picture is to help staff identify the clients or patients who wear dentures. This prompts </a:t>
            </a:r>
            <a:r>
              <a:rPr lang="en-US" sz="1200" dirty="0" err="1">
                <a:solidFill>
                  <a:schemeClr val="tx1"/>
                </a:solidFill>
                <a:latin typeface="+mn-lt"/>
                <a:ea typeface="+mn-ea"/>
                <a:cs typeface="+mn-cs"/>
              </a:rPr>
              <a:t>carers</a:t>
            </a:r>
            <a:r>
              <a:rPr lang="en-US" sz="1200" dirty="0">
                <a:solidFill>
                  <a:schemeClr val="tx1"/>
                </a:solidFill>
                <a:latin typeface="+mn-lt"/>
                <a:ea typeface="+mn-ea"/>
                <a:cs typeface="+mn-cs"/>
              </a:rPr>
              <a:t> to clean dentures and to make sure dentures are not lost. </a:t>
            </a:r>
          </a:p>
          <a:p>
            <a:pPr marL="571500" indent="-457200">
              <a:lnSpc>
                <a:spcPct val="100000"/>
              </a:lnSpc>
              <a:spcBef>
                <a:spcPts val="600"/>
              </a:spcBef>
              <a:spcAft>
                <a:spcPts val="600"/>
              </a:spcAft>
              <a:buClr>
                <a:schemeClr val="tx1"/>
              </a:buClr>
              <a:buSzPct val="100000"/>
              <a:buFont typeface="Arial" panose="020B0604020202020204" pitchFamily="34" charset="0"/>
              <a:buChar char="•"/>
            </a:pPr>
            <a:r>
              <a:rPr lang="en-US" sz="1200" dirty="0">
                <a:solidFill>
                  <a:schemeClr val="tx1"/>
                </a:solidFill>
                <a:latin typeface="+mn-lt"/>
                <a:ea typeface="+mn-ea"/>
                <a:cs typeface="+mn-cs"/>
              </a:rPr>
              <a:t>The sunflower picture can be placed by the bedside or sink in the client’s room.</a:t>
            </a:r>
          </a:p>
          <a:p>
            <a:pPr marL="571500" indent="-457200">
              <a:lnSpc>
                <a:spcPct val="100000"/>
              </a:lnSpc>
              <a:spcBef>
                <a:spcPts val="600"/>
              </a:spcBef>
              <a:spcAft>
                <a:spcPts val="600"/>
              </a:spcAft>
              <a:buClr>
                <a:schemeClr val="tx1"/>
              </a:buClr>
              <a:buSzPct val="100000"/>
              <a:buFont typeface="Arial" panose="020B0604020202020204" pitchFamily="34" charset="0"/>
              <a:buChar char="•"/>
            </a:pPr>
            <a:r>
              <a:rPr lang="en-US" sz="1200" dirty="0">
                <a:solidFill>
                  <a:schemeClr val="tx1"/>
                </a:solidFill>
                <a:latin typeface="+mn-lt"/>
                <a:ea typeface="+mn-ea"/>
                <a:cs typeface="+mn-cs"/>
              </a:rPr>
              <a:t>A printed sheet can be obtained from your local oral health improvement team and laminated </a:t>
            </a:r>
          </a:p>
          <a:p>
            <a:endParaRPr lang="en-GB" i="1" dirty="0"/>
          </a:p>
        </p:txBody>
      </p:sp>
      <p:sp>
        <p:nvSpPr>
          <p:cNvPr id="4" name="Slide Number Placeholder 3"/>
          <p:cNvSpPr>
            <a:spLocks noGrp="1"/>
          </p:cNvSpPr>
          <p:nvPr>
            <p:ph type="sldNum" sz="quarter" idx="10"/>
          </p:nvPr>
        </p:nvSpPr>
        <p:spPr/>
        <p:txBody>
          <a:bodyPr/>
          <a:lstStyle/>
          <a:p>
            <a:fld id="{DB0B3131-83C0-9847-95A8-B83A12FBB63A}" type="slidenum">
              <a:rPr lang="en-US" smtClean="0"/>
              <a:t>10</a:t>
            </a:fld>
            <a:endParaRPr lang="en-US"/>
          </a:p>
        </p:txBody>
      </p:sp>
    </p:spTree>
    <p:extLst>
      <p:ext uri="{BB962C8B-B14F-4D97-AF65-F5344CB8AC3E}">
        <p14:creationId xmlns:p14="http://schemas.microsoft.com/office/powerpoint/2010/main" val="516879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Shape 689"/>
          <p:cNvSpPr txBox="1">
            <a:spLocks noGrp="1"/>
          </p:cNvSpPr>
          <p:nvPr>
            <p:ph type="body" idx="1"/>
          </p:nvPr>
        </p:nvSpPr>
        <p:spPr>
          <a:xfrm>
            <a:off x="679768" y="4715154"/>
            <a:ext cx="5438140" cy="4466987"/>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Arial"/>
              <a:buNone/>
            </a:pPr>
            <a:r>
              <a:rPr lang="en-US" sz="1200" kern="1200" dirty="0">
                <a:solidFill>
                  <a:schemeClr val="accent2"/>
                </a:solidFill>
                <a:latin typeface="+mn-lt"/>
                <a:ea typeface="+mn-ea"/>
                <a:cs typeface="+mn-cs"/>
              </a:rPr>
              <a:t>Next, we will look at a case study. In this situation there was a failure by care staff to remove a dangerous denture at night. </a:t>
            </a:r>
          </a:p>
          <a:p>
            <a:pPr marL="285750" indent="-171450">
              <a:spcBef>
                <a:spcPts val="0"/>
              </a:spcBef>
              <a:buClr>
                <a:schemeClr val="tx1"/>
              </a:buClr>
              <a:buSzPct val="100000"/>
              <a:buFont typeface="Arial" panose="020B0604020202020204" pitchFamily="34" charset="0"/>
              <a:buChar char="•"/>
            </a:pPr>
            <a:br>
              <a:rPr lang="en-US" dirty="0">
                <a:solidFill>
                  <a:schemeClr val="tx1"/>
                </a:solidFill>
                <a:latin typeface="+mn-lt"/>
                <a:ea typeface="+mn-ea"/>
                <a:cs typeface="+mn-cs"/>
              </a:rPr>
            </a:br>
            <a:r>
              <a:rPr lang="en-US" dirty="0">
                <a:solidFill>
                  <a:schemeClr val="tx1"/>
                </a:solidFill>
                <a:latin typeface="+mn-lt"/>
                <a:ea typeface="+mn-ea"/>
                <a:cs typeface="+mn-cs"/>
              </a:rPr>
              <a:t>An 80-year-old man with a </a:t>
            </a:r>
            <a:r>
              <a:rPr lang="en-US" b="1" dirty="0">
                <a:solidFill>
                  <a:schemeClr val="tx1"/>
                </a:solidFill>
                <a:latin typeface="+mn-lt"/>
                <a:ea typeface="+mn-ea"/>
                <a:cs typeface="+mn-cs"/>
              </a:rPr>
              <a:t>history of dementia, Parkinson’s disease and seizures was a</a:t>
            </a:r>
            <a:r>
              <a:rPr lang="en-US" dirty="0">
                <a:solidFill>
                  <a:schemeClr val="tx1"/>
                </a:solidFill>
                <a:latin typeface="+mn-lt"/>
                <a:ea typeface="+mn-ea"/>
                <a:cs typeface="+mn-cs"/>
              </a:rPr>
              <a:t>dmitted to hospital from his nursing home with a </a:t>
            </a:r>
            <a:r>
              <a:rPr lang="en-US" b="1" dirty="0">
                <a:solidFill>
                  <a:schemeClr val="tx1"/>
                </a:solidFill>
                <a:latin typeface="+mn-lt"/>
                <a:ea typeface="+mn-ea"/>
                <a:cs typeface="+mn-cs"/>
              </a:rPr>
              <a:t>two-day history of shortness of breath</a:t>
            </a:r>
            <a:r>
              <a:rPr lang="en-US" dirty="0">
                <a:solidFill>
                  <a:schemeClr val="tx1"/>
                </a:solidFill>
                <a:latin typeface="+mn-lt"/>
                <a:ea typeface="+mn-ea"/>
                <a:cs typeface="+mn-cs"/>
              </a:rPr>
              <a:t>.</a:t>
            </a:r>
          </a:p>
          <a:p>
            <a:pPr marL="457200" indent="-342900">
              <a:spcBef>
                <a:spcPts val="280"/>
              </a:spcBef>
              <a:buClr>
                <a:schemeClr val="tx1"/>
              </a:buClr>
              <a:buSzPct val="100000"/>
              <a:buFont typeface="Arial" panose="020B0604020202020204" pitchFamily="34" charset="0"/>
              <a:buChar char="•"/>
            </a:pPr>
            <a:r>
              <a:rPr lang="en-US" dirty="0">
                <a:solidFill>
                  <a:schemeClr val="tx1"/>
                </a:solidFill>
                <a:latin typeface="+mn-lt"/>
                <a:ea typeface="+mn-ea"/>
                <a:cs typeface="+mn-cs"/>
              </a:rPr>
              <a:t>The patient was unable to provide a history of his shortness of breath due to his dementia, but staff reported that the lower denture couldn’t be found and it was suggested it could have been aspirated or swallowed it </a:t>
            </a:r>
          </a:p>
          <a:p>
            <a:pPr marL="457200" indent="-342900">
              <a:spcBef>
                <a:spcPts val="280"/>
              </a:spcBef>
              <a:buClr>
                <a:schemeClr val="tx1"/>
              </a:buClr>
              <a:buSzPct val="100000"/>
              <a:buFont typeface="Arial" panose="020B0604020202020204" pitchFamily="34" charset="0"/>
              <a:buChar char="•"/>
            </a:pPr>
            <a:r>
              <a:rPr lang="en-US" dirty="0">
                <a:solidFill>
                  <a:schemeClr val="tx1"/>
                </a:solidFill>
                <a:latin typeface="+mn-lt"/>
                <a:ea typeface="+mn-ea"/>
                <a:cs typeface="+mn-cs"/>
              </a:rPr>
              <a:t>An examination revealed, reduced air entry on the right side and a </a:t>
            </a:r>
            <a:r>
              <a:rPr lang="en-US" b="1" dirty="0">
                <a:solidFill>
                  <a:schemeClr val="tx1"/>
                </a:solidFill>
                <a:latin typeface="+mn-lt"/>
                <a:ea typeface="+mn-ea"/>
                <a:cs typeface="+mn-cs"/>
              </a:rPr>
              <a:t>chest X-ray showed a collapsed right lung but no foreign body</a:t>
            </a:r>
            <a:r>
              <a:rPr lang="en-US" dirty="0">
                <a:solidFill>
                  <a:schemeClr val="tx1"/>
                </a:solidFill>
                <a:latin typeface="+mn-lt"/>
                <a:ea typeface="+mn-ea"/>
                <a:cs typeface="+mn-cs"/>
              </a:rPr>
              <a:t>. The patient could not tolerate a chest CT scan as he was not able to lie flat due to breathlessness.</a:t>
            </a:r>
          </a:p>
          <a:p>
            <a:pPr marL="457200" indent="-342900">
              <a:spcBef>
                <a:spcPts val="280"/>
              </a:spcBef>
              <a:buClr>
                <a:schemeClr val="tx1"/>
              </a:buClr>
              <a:buSzPct val="100000"/>
              <a:buFont typeface="Arial" panose="020B0604020202020204" pitchFamily="34" charset="0"/>
              <a:buChar char="•"/>
            </a:pPr>
            <a:r>
              <a:rPr lang="en-US" dirty="0">
                <a:solidFill>
                  <a:schemeClr val="tx1"/>
                </a:solidFill>
                <a:latin typeface="+mn-lt"/>
                <a:ea typeface="+mn-ea"/>
                <a:cs typeface="+mn-cs"/>
              </a:rPr>
              <a:t>Due to his significant medical history, palliative care was chosen and he sadly died the following day.</a:t>
            </a:r>
          </a:p>
          <a:p>
            <a:pPr marL="457200" indent="-342900">
              <a:spcBef>
                <a:spcPts val="280"/>
              </a:spcBef>
              <a:buClr>
                <a:schemeClr val="tx1"/>
              </a:buClr>
              <a:buSzPct val="100000"/>
              <a:buFont typeface="Arial" panose="020B0604020202020204" pitchFamily="34" charset="0"/>
              <a:buChar char="•"/>
            </a:pPr>
            <a:r>
              <a:rPr lang="en-US" dirty="0">
                <a:solidFill>
                  <a:schemeClr val="tx1"/>
                </a:solidFill>
                <a:latin typeface="+mn-lt"/>
                <a:ea typeface="+mn-ea"/>
                <a:cs typeface="+mn-cs"/>
              </a:rPr>
              <a:t>A postmortem was carried out into the cause of death and this revealed…  </a:t>
            </a:r>
          </a:p>
          <a:p>
            <a:pPr marL="114300" indent="0" algn="ctr">
              <a:spcBef>
                <a:spcPts val="280"/>
              </a:spcBef>
              <a:buClr>
                <a:schemeClr val="tx1"/>
              </a:buClr>
              <a:buSzPct val="100000"/>
              <a:buNone/>
            </a:pPr>
            <a:r>
              <a:rPr lang="en-US" sz="1600" b="1" dirty="0">
                <a:solidFill>
                  <a:schemeClr val="accent2"/>
                </a:solidFill>
                <a:latin typeface="+mn-lt"/>
                <a:ea typeface="+mn-ea"/>
                <a:cs typeface="+mn-cs"/>
              </a:rPr>
              <a:t>The next slide is a Graphic Photo please look away if worried </a:t>
            </a:r>
          </a:p>
          <a:p>
            <a:pPr marL="0" marR="0" lvl="0" indent="-76200" algn="l" rtl="0">
              <a:spcBef>
                <a:spcPts val="0"/>
              </a:spcBef>
              <a:buClr>
                <a:schemeClr val="dk1"/>
              </a:buClr>
              <a:buSzPts val="1200"/>
              <a:buFont typeface="Arial"/>
              <a:buNone/>
            </a:pPr>
            <a:endParaRPr sz="1200" b="0" i="0" u="none" strike="noStrike" cap="none" dirty="0">
              <a:solidFill>
                <a:schemeClr val="dk1"/>
              </a:solidFill>
              <a:latin typeface="Arial"/>
              <a:ea typeface="Arial"/>
              <a:cs typeface="Arial"/>
              <a:sym typeface="Arial"/>
            </a:endParaRPr>
          </a:p>
        </p:txBody>
      </p:sp>
      <p:sp>
        <p:nvSpPr>
          <p:cNvPr id="690" name="Shape 690"/>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83342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Shape 695"/>
          <p:cNvSpPr txBox="1">
            <a:spLocks noGrp="1"/>
          </p:cNvSpPr>
          <p:nvPr>
            <p:ph type="body" idx="1"/>
          </p:nvPr>
        </p:nvSpPr>
        <p:spPr>
          <a:xfrm>
            <a:off x="679768" y="4715154"/>
            <a:ext cx="5438140" cy="4466987"/>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Arial"/>
              <a:buNone/>
            </a:pPr>
            <a:r>
              <a:rPr lang="en-GB" sz="1200" b="0" i="0" u="none" strike="noStrike" cap="none" dirty="0">
                <a:solidFill>
                  <a:schemeClr val="dk1"/>
                </a:solidFill>
                <a:latin typeface="Arial"/>
                <a:ea typeface="Arial"/>
                <a:cs typeface="Arial"/>
                <a:sym typeface="Arial"/>
              </a:rPr>
              <a:t>This picture was taken during post-mortem of the patient. It clearly shows the lower denture is lodged in the patient’s throat </a:t>
            </a:r>
            <a:endParaRPr sz="1200" b="0" i="0" u="none" strike="noStrike" cap="none" dirty="0">
              <a:solidFill>
                <a:schemeClr val="dk1"/>
              </a:solidFill>
              <a:latin typeface="Arial"/>
              <a:ea typeface="Arial"/>
              <a:cs typeface="Arial"/>
              <a:sym typeface="Arial"/>
            </a:endParaRPr>
          </a:p>
        </p:txBody>
      </p:sp>
      <p:sp>
        <p:nvSpPr>
          <p:cNvPr id="696" name="Shape 696"/>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74316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Shape 701"/>
          <p:cNvSpPr txBox="1">
            <a:spLocks noGrp="1"/>
          </p:cNvSpPr>
          <p:nvPr>
            <p:ph type="body" idx="1"/>
          </p:nvPr>
        </p:nvSpPr>
        <p:spPr>
          <a:xfrm>
            <a:off x="679768" y="4715154"/>
            <a:ext cx="5438140" cy="4466987"/>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Arial"/>
              <a:buNone/>
            </a:pPr>
            <a:r>
              <a:rPr lang="en-GB" sz="1200" b="0" i="0" u="none" strike="noStrike" cap="none" dirty="0">
                <a:solidFill>
                  <a:schemeClr val="dk1"/>
                </a:solidFill>
                <a:latin typeface="Arial"/>
                <a:ea typeface="Arial"/>
                <a:cs typeface="Arial"/>
                <a:sym typeface="Arial"/>
              </a:rPr>
              <a:t>And here we can clearly see the denture in the throat on the CT scan and X-ray. These were taken post-mortem </a:t>
            </a:r>
            <a:endParaRPr sz="1200" b="0" i="0" u="none" strike="noStrike" cap="none" dirty="0">
              <a:solidFill>
                <a:schemeClr val="dk1"/>
              </a:solidFill>
              <a:latin typeface="Arial"/>
              <a:ea typeface="Arial"/>
              <a:cs typeface="Arial"/>
              <a:sym typeface="Arial"/>
            </a:endParaRPr>
          </a:p>
        </p:txBody>
      </p:sp>
      <p:sp>
        <p:nvSpPr>
          <p:cNvPr id="702" name="Shape 70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6939036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Shape 1040"/>
          <p:cNvSpPr txBox="1">
            <a:spLocks noGrp="1"/>
          </p:cNvSpPr>
          <p:nvPr>
            <p:ph type="body" idx="1"/>
          </p:nvPr>
        </p:nvSpPr>
        <p:spPr>
          <a:xfrm>
            <a:off x="679768" y="4715154"/>
            <a:ext cx="5438140" cy="4466987"/>
          </a:xfrm>
          <a:prstGeom prst="rect">
            <a:avLst/>
          </a:prstGeom>
          <a:noFill/>
          <a:ln>
            <a:noFill/>
          </a:ln>
        </p:spPr>
        <p:txBody>
          <a:bodyPr spcFirstLastPara="1" wrap="square" lIns="91425" tIns="91425" rIns="91425" bIns="91425" anchor="ctr" anchorCtr="0">
            <a:noAutofit/>
          </a:bodyPr>
          <a:lstStyle/>
          <a:p>
            <a:pPr marL="400050" indent="-285750">
              <a:lnSpc>
                <a:spcPct val="100000"/>
              </a:lnSpc>
              <a:spcBef>
                <a:spcPts val="600"/>
              </a:spcBef>
              <a:spcAft>
                <a:spcPts val="600"/>
              </a:spcAft>
              <a:buClr>
                <a:schemeClr val="tx1"/>
              </a:buClr>
            </a:pPr>
            <a:r>
              <a:rPr lang="en-US" dirty="0">
                <a:solidFill>
                  <a:schemeClr val="tx1"/>
                </a:solidFill>
                <a:latin typeface="+mn-lt"/>
                <a:ea typeface="+mn-ea"/>
                <a:cs typeface="+mn-cs"/>
              </a:rPr>
              <a:t>The next case study is of a 64 year old female. </a:t>
            </a:r>
          </a:p>
          <a:p>
            <a:pPr marL="400050" indent="-285750">
              <a:lnSpc>
                <a:spcPct val="100000"/>
              </a:lnSpc>
              <a:spcBef>
                <a:spcPts val="600"/>
              </a:spcBef>
              <a:spcAft>
                <a:spcPts val="600"/>
              </a:spcAft>
              <a:buClr>
                <a:schemeClr val="tx1"/>
              </a:buClr>
            </a:pPr>
            <a:r>
              <a:rPr lang="en-US" dirty="0">
                <a:solidFill>
                  <a:schemeClr val="tx1"/>
                </a:solidFill>
                <a:latin typeface="+mn-lt"/>
                <a:ea typeface="+mn-ea"/>
                <a:cs typeface="+mn-cs"/>
              </a:rPr>
              <a:t>This client lived in her own home with 4 x daily Package Of Care </a:t>
            </a:r>
          </a:p>
          <a:p>
            <a:pPr marL="400050" indent="-285750">
              <a:lnSpc>
                <a:spcPct val="100000"/>
              </a:lnSpc>
              <a:spcBef>
                <a:spcPts val="600"/>
              </a:spcBef>
              <a:spcAft>
                <a:spcPts val="600"/>
              </a:spcAft>
              <a:buClr>
                <a:schemeClr val="tx1"/>
              </a:buClr>
            </a:pPr>
            <a:r>
              <a:rPr lang="en-US" dirty="0">
                <a:solidFill>
                  <a:schemeClr val="tx1"/>
                </a:solidFill>
                <a:latin typeface="+mn-lt"/>
                <a:ea typeface="+mn-ea"/>
                <a:cs typeface="+mn-cs"/>
              </a:rPr>
              <a:t>The client had a medical history of a stroke and limb weakness, and was fully dependent on her careers for all her  personal care</a:t>
            </a:r>
          </a:p>
          <a:p>
            <a:pPr marL="400050" indent="-285750">
              <a:lnSpc>
                <a:spcPct val="100000"/>
              </a:lnSpc>
              <a:spcBef>
                <a:spcPts val="600"/>
              </a:spcBef>
              <a:spcAft>
                <a:spcPts val="600"/>
              </a:spcAft>
              <a:buClr>
                <a:schemeClr val="tx1"/>
              </a:buClr>
            </a:pPr>
            <a:r>
              <a:rPr lang="en-US" dirty="0">
                <a:solidFill>
                  <a:schemeClr val="tx1"/>
                </a:solidFill>
                <a:latin typeface="+mn-lt"/>
                <a:ea typeface="+mn-ea"/>
                <a:cs typeface="+mn-cs"/>
              </a:rPr>
              <a:t>She was admitted to hospital via the emergency department with a suspected chest infection and dehydration</a:t>
            </a:r>
          </a:p>
          <a:p>
            <a:pPr marL="400050" indent="-285750">
              <a:lnSpc>
                <a:spcPct val="100000"/>
              </a:lnSpc>
              <a:spcBef>
                <a:spcPts val="600"/>
              </a:spcBef>
              <a:spcAft>
                <a:spcPts val="600"/>
              </a:spcAft>
              <a:buClr>
                <a:schemeClr val="tx1"/>
              </a:buClr>
            </a:pPr>
            <a:r>
              <a:rPr lang="en-US" dirty="0">
                <a:solidFill>
                  <a:schemeClr val="tx1"/>
                </a:solidFill>
                <a:latin typeface="+mn-lt"/>
                <a:ea typeface="+mn-ea"/>
                <a:cs typeface="+mn-cs"/>
              </a:rPr>
              <a:t>The Nursing staff raised a concern of care when the condition of her mouth was examined. </a:t>
            </a:r>
          </a:p>
          <a:p>
            <a:pPr marL="400050" indent="-285750">
              <a:lnSpc>
                <a:spcPct val="100000"/>
              </a:lnSpc>
              <a:spcBef>
                <a:spcPts val="600"/>
              </a:spcBef>
              <a:spcAft>
                <a:spcPts val="600"/>
              </a:spcAft>
              <a:buClr>
                <a:schemeClr val="tx1"/>
              </a:buClr>
            </a:pPr>
            <a:r>
              <a:rPr lang="en-US" dirty="0">
                <a:solidFill>
                  <a:schemeClr val="tx1"/>
                </a:solidFill>
                <a:latin typeface="+mn-lt"/>
                <a:ea typeface="+mn-ea"/>
                <a:cs typeface="+mn-cs"/>
              </a:rPr>
              <a:t>If we look at the top picture we can see mouth and lips look extremely dry and painful There is also a denture was present in the mouth but it had not ben removed for months – the care staff were unaware the client had a denture</a:t>
            </a:r>
          </a:p>
          <a:p>
            <a:pPr marL="400050" indent="-285750">
              <a:lnSpc>
                <a:spcPct val="100000"/>
              </a:lnSpc>
              <a:spcBef>
                <a:spcPts val="600"/>
              </a:spcBef>
              <a:spcAft>
                <a:spcPts val="600"/>
              </a:spcAft>
              <a:buClr>
                <a:schemeClr val="tx1"/>
              </a:buClr>
            </a:pPr>
            <a:endParaRPr lang="en-US" dirty="0">
              <a:solidFill>
                <a:schemeClr val="tx1"/>
              </a:solidFill>
              <a:latin typeface="+mn-lt"/>
              <a:ea typeface="+mn-ea"/>
              <a:cs typeface="+mn-cs"/>
            </a:endParaRPr>
          </a:p>
          <a:p>
            <a:pPr marL="400050" indent="-285750">
              <a:lnSpc>
                <a:spcPct val="100000"/>
              </a:lnSpc>
              <a:spcBef>
                <a:spcPts val="600"/>
              </a:spcBef>
              <a:spcAft>
                <a:spcPts val="600"/>
              </a:spcAft>
              <a:buClr>
                <a:schemeClr val="tx1"/>
              </a:buClr>
            </a:pPr>
            <a:r>
              <a:rPr lang="en-US" dirty="0">
                <a:solidFill>
                  <a:schemeClr val="tx1"/>
                </a:solidFill>
                <a:latin typeface="+mn-lt"/>
                <a:ea typeface="+mn-ea"/>
                <a:cs typeface="+mn-cs"/>
              </a:rPr>
              <a:t>The denture was very dirty with food and bacteria present.</a:t>
            </a:r>
          </a:p>
          <a:p>
            <a:pPr marL="400050" indent="-285750">
              <a:lnSpc>
                <a:spcPct val="100000"/>
              </a:lnSpc>
              <a:spcBef>
                <a:spcPts val="600"/>
              </a:spcBef>
              <a:spcAft>
                <a:spcPts val="600"/>
              </a:spcAft>
              <a:buClr>
                <a:schemeClr val="tx1"/>
              </a:buClr>
            </a:pPr>
            <a:r>
              <a:rPr lang="en-US" dirty="0">
                <a:solidFill>
                  <a:schemeClr val="tx1"/>
                </a:solidFill>
                <a:latin typeface="+mn-lt"/>
                <a:ea typeface="+mn-ea"/>
                <a:cs typeface="+mn-cs"/>
              </a:rPr>
              <a:t>The client was unable to eat or drink as the mouth was too painful</a:t>
            </a:r>
          </a:p>
          <a:p>
            <a:pPr marL="0" lvl="0" indent="0">
              <a:spcBef>
                <a:spcPts val="0"/>
              </a:spcBef>
              <a:spcAft>
                <a:spcPts val="0"/>
              </a:spcAft>
              <a:buNone/>
            </a:pPr>
            <a:endParaRPr dirty="0"/>
          </a:p>
        </p:txBody>
      </p:sp>
      <p:sp>
        <p:nvSpPr>
          <p:cNvPr id="1041" name="Shape 1041"/>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nursing staff carried out mouth care including applying dry mouth gel, brushing her teeth and cleaning the soft tissues and the denture. They also applied a lip balm to moisturise the lips. The patient was then able to eat and drink without pain.</a:t>
            </a:r>
          </a:p>
        </p:txBody>
      </p:sp>
      <p:sp>
        <p:nvSpPr>
          <p:cNvPr id="4" name="Slide Number Placeholder 3"/>
          <p:cNvSpPr>
            <a:spLocks noGrp="1"/>
          </p:cNvSpPr>
          <p:nvPr>
            <p:ph type="sldNum" sz="quarter" idx="10"/>
          </p:nvPr>
        </p:nvSpPr>
        <p:spPr/>
        <p:txBody>
          <a:bodyPr/>
          <a:lstStyle/>
          <a:p>
            <a:fld id="{DB0B3131-83C0-9847-95A8-B83A12FBB63A}" type="slidenum">
              <a:rPr lang="en-US" smtClean="0"/>
              <a:t>15</a:t>
            </a:fld>
            <a:endParaRPr lang="en-US"/>
          </a:p>
        </p:txBody>
      </p:sp>
    </p:spTree>
    <p:extLst>
      <p:ext uri="{BB962C8B-B14F-4D97-AF65-F5344CB8AC3E}">
        <p14:creationId xmlns:p14="http://schemas.microsoft.com/office/powerpoint/2010/main" val="3573683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buClr>
            </a:pPr>
            <a:r>
              <a:rPr lang="en-US" sz="1200" dirty="0"/>
              <a:t>To summarize this section:- </a:t>
            </a:r>
          </a:p>
          <a:p>
            <a:pPr>
              <a:buClr>
                <a:schemeClr val="tx1"/>
              </a:buClr>
            </a:pPr>
            <a:r>
              <a:rPr lang="en-US" sz="1200" dirty="0"/>
              <a:t>Dentures should be removed from the mouth and cleaned twice a day with a denture brush or </a:t>
            </a:r>
            <a:r>
              <a:rPr lang="en-GB" sz="1200" dirty="0"/>
              <a:t>toothbrush and soap</a:t>
            </a:r>
          </a:p>
          <a:p>
            <a:r>
              <a:rPr lang="en-GB" sz="1200" dirty="0"/>
              <a:t>The mouth should be brushed with a small, soft toothbrush, </a:t>
            </a:r>
            <a:r>
              <a:rPr lang="en-GB" sz="1200" dirty="0" err="1"/>
              <a:t>moutheze</a:t>
            </a:r>
            <a:r>
              <a:rPr lang="en-GB" sz="1200" dirty="0"/>
              <a:t> stick or 360 toothbrush and rinsed well with water to remove any debris</a:t>
            </a:r>
          </a:p>
          <a:p>
            <a:r>
              <a:rPr lang="en-US" sz="1200" dirty="0"/>
              <a:t>Dentures should be removed at night and stored in water, in a labelled </a:t>
            </a:r>
            <a:r>
              <a:rPr lang="en-GB" sz="1200" dirty="0"/>
              <a:t>denture pot</a:t>
            </a:r>
          </a:p>
          <a:p>
            <a:r>
              <a:rPr lang="en-GB" sz="1200" dirty="0"/>
              <a:t>Dentures should be marked with identifiable information such as name or initials and date of birth</a:t>
            </a:r>
          </a:p>
          <a:p>
            <a:endParaRPr lang="en-US" dirty="0"/>
          </a:p>
        </p:txBody>
      </p:sp>
      <p:sp>
        <p:nvSpPr>
          <p:cNvPr id="4" name="Slide Number Placeholder 3"/>
          <p:cNvSpPr>
            <a:spLocks noGrp="1"/>
          </p:cNvSpPr>
          <p:nvPr>
            <p:ph type="sldNum" sz="quarter" idx="5"/>
          </p:nvPr>
        </p:nvSpPr>
        <p:spPr/>
        <p:txBody>
          <a:bodyPr/>
          <a:lstStyle/>
          <a:p>
            <a:fld id="{03C87E9A-250A-49CE-ADC6-E83D2851DE5F}" type="slidenum">
              <a:rPr lang="en-GB" smtClean="0"/>
              <a:t>16</a:t>
            </a:fld>
            <a:endParaRPr lang="en-GB"/>
          </a:p>
        </p:txBody>
      </p:sp>
    </p:spTree>
    <p:extLst>
      <p:ext uri="{BB962C8B-B14F-4D97-AF65-F5344CB8AC3E}">
        <p14:creationId xmlns:p14="http://schemas.microsoft.com/office/powerpoint/2010/main" val="1946618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set had been produced by the partners shown below for use within the North West Region</a:t>
            </a:r>
          </a:p>
        </p:txBody>
      </p:sp>
      <p:sp>
        <p:nvSpPr>
          <p:cNvPr id="4" name="Slide Number Placeholder 3"/>
          <p:cNvSpPr>
            <a:spLocks noGrp="1"/>
          </p:cNvSpPr>
          <p:nvPr>
            <p:ph type="sldNum" sz="quarter" idx="5"/>
          </p:nvPr>
        </p:nvSpPr>
        <p:spPr/>
        <p:txBody>
          <a:bodyPr/>
          <a:lstStyle/>
          <a:p>
            <a:fld id="{5C0E4776-3BEB-40D7-A8A5-CF9E6F9A1C0E}" type="slidenum">
              <a:rPr lang="en-GB" smtClean="0"/>
              <a:t>2</a:t>
            </a:fld>
            <a:endParaRPr lang="en-GB"/>
          </a:p>
        </p:txBody>
      </p:sp>
    </p:spTree>
    <p:extLst>
      <p:ext uri="{BB962C8B-B14F-4D97-AF65-F5344CB8AC3E}">
        <p14:creationId xmlns:p14="http://schemas.microsoft.com/office/powerpoint/2010/main" val="1737950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GB" altLang="en-US" sz="3200" b="1" dirty="0"/>
              <a:t>Learning outcomes</a:t>
            </a:r>
          </a:p>
          <a:p>
            <a:pPr lvl="1"/>
            <a:r>
              <a:rPr lang="en-GB" altLang="en-US" sz="2400" b="1" dirty="0">
                <a:solidFill>
                  <a:srgbClr val="000000"/>
                </a:solidFill>
              </a:rPr>
              <a:t>The participants will gain an increased knowledge and understanding of</a:t>
            </a:r>
          </a:p>
          <a:p>
            <a:pPr marL="800100" lvl="1" indent="-342900">
              <a:buFont typeface="Arial" panose="020B0604020202020204" pitchFamily="34" charset="0"/>
              <a:buChar char="•"/>
            </a:pPr>
            <a:r>
              <a:rPr lang="en-GB" altLang="en-US" sz="2000" dirty="0"/>
              <a:t>The different types of dentures a person may wear</a:t>
            </a:r>
          </a:p>
          <a:p>
            <a:pPr lvl="1"/>
            <a:endParaRPr lang="en-GB" altLang="en-US" sz="800" dirty="0"/>
          </a:p>
          <a:p>
            <a:pPr marL="800100" lvl="1" indent="-342900">
              <a:buFont typeface="Arial" panose="020B0604020202020204" pitchFamily="34" charset="0"/>
              <a:buChar char="•"/>
            </a:pPr>
            <a:r>
              <a:rPr lang="en-GB" altLang="en-US" sz="2000" dirty="0"/>
              <a:t>The removal of full or partial dentures from the mouth before cleaning</a:t>
            </a:r>
          </a:p>
          <a:p>
            <a:pPr lvl="1"/>
            <a:endParaRPr lang="en-GB" altLang="en-US" sz="800" dirty="0"/>
          </a:p>
          <a:p>
            <a:pPr marL="800100" lvl="1" indent="-342900">
              <a:buFont typeface="Arial" panose="020B0604020202020204" pitchFamily="34" charset="0"/>
              <a:buChar char="•"/>
            </a:pPr>
            <a:r>
              <a:rPr lang="en-GB" altLang="en-US" sz="2000" dirty="0"/>
              <a:t>The importance of cleaning dentures, the oral cavity and storing dentures when dentures are not in the mouth to maintain a good level of oral hygiene  </a:t>
            </a:r>
          </a:p>
          <a:p>
            <a:pPr lvl="1"/>
            <a:endParaRPr lang="en-GB" altLang="en-US" sz="800" dirty="0"/>
          </a:p>
          <a:p>
            <a:pPr marL="800100" lvl="1" indent="-342900">
              <a:buFont typeface="Arial" panose="020B0604020202020204" pitchFamily="34" charset="0"/>
              <a:buChar char="•"/>
            </a:pPr>
            <a:r>
              <a:rPr lang="en-GB" altLang="en-US" sz="2000" dirty="0"/>
              <a:t>The importance of marking dentures adequately for identification purposes </a:t>
            </a:r>
          </a:p>
          <a:p>
            <a:pPr lvl="1"/>
            <a:endParaRPr lang="en-GB" altLang="en-US" sz="800" dirty="0"/>
          </a:p>
          <a:p>
            <a:pPr marL="800100" lvl="1" indent="-342900">
              <a:buFont typeface="Arial" panose="020B0604020202020204" pitchFamily="34" charset="0"/>
              <a:buChar char="•"/>
            </a:pPr>
            <a:r>
              <a:rPr lang="en-GB" altLang="en-US" sz="2000" dirty="0"/>
              <a:t>The importance of recording oral hygiene provision within the clients Personal Care Plan</a:t>
            </a:r>
            <a:r>
              <a:rPr lang="en-GB" altLang="en-US" dirty="0"/>
              <a:t>		</a:t>
            </a:r>
            <a:endParaRPr lang="en-GB" dirty="0"/>
          </a:p>
        </p:txBody>
      </p:sp>
      <p:sp>
        <p:nvSpPr>
          <p:cNvPr id="4" name="Slide Number Placeholder 3"/>
          <p:cNvSpPr>
            <a:spLocks noGrp="1"/>
          </p:cNvSpPr>
          <p:nvPr>
            <p:ph type="sldNum" sz="quarter" idx="10"/>
          </p:nvPr>
        </p:nvSpPr>
        <p:spPr/>
        <p:txBody>
          <a:bodyPr/>
          <a:lstStyle/>
          <a:p>
            <a:fld id="{8E402778-71A5-4F5F-845A-8721128AF595}" type="slidenum">
              <a:rPr lang="en-GB" smtClean="0"/>
              <a:t>3</a:t>
            </a:fld>
            <a:endParaRPr lang="en-GB" dirty="0"/>
          </a:p>
        </p:txBody>
      </p:sp>
    </p:spTree>
    <p:extLst>
      <p:ext uri="{BB962C8B-B14F-4D97-AF65-F5344CB8AC3E}">
        <p14:creationId xmlns:p14="http://schemas.microsoft.com/office/powerpoint/2010/main" val="658113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pic>
        <p:nvPicPr>
          <p:cNvPr id="2" name="Picture 1">
            <a:extLst>
              <a:ext uri="{FF2B5EF4-FFF2-40B4-BE49-F238E27FC236}">
                <a16:creationId xmlns:a16="http://schemas.microsoft.com/office/drawing/2014/main" id="{AAE99B76-EFD9-4EA0-864B-A4892C398FF5}"/>
              </a:ext>
            </a:extLst>
          </p:cNvPr>
          <p:cNvPicPr>
            <a:picLocks noChangeAspect="1"/>
          </p:cNvPicPr>
          <p:nvPr/>
        </p:nvPicPr>
        <p:blipFill>
          <a:blip r:embed="rId3"/>
          <a:stretch>
            <a:fillRect/>
          </a:stretch>
        </p:blipFill>
        <p:spPr>
          <a:xfrm>
            <a:off x="709948" y="2337622"/>
            <a:ext cx="5438103" cy="4468755"/>
          </a:xfrm>
          <a:prstGeom prst="rect">
            <a:avLst/>
          </a:prstGeom>
        </p:spPr>
      </p:pic>
      <p:sp>
        <p:nvSpPr>
          <p:cNvPr id="653" name="Shape 653"/>
          <p:cNvSpPr txBox="1">
            <a:spLocks noGrp="1"/>
          </p:cNvSpPr>
          <p:nvPr>
            <p:ph type="body" idx="1"/>
          </p:nvPr>
        </p:nvSpPr>
        <p:spPr>
          <a:xfrm>
            <a:off x="679768" y="4715154"/>
            <a:ext cx="5438140" cy="4466987"/>
          </a:xfrm>
          <a:prstGeom prst="rect">
            <a:avLst/>
          </a:prstGeom>
          <a:noFill/>
          <a:ln>
            <a:noFill/>
          </a:ln>
        </p:spPr>
        <p:txBody>
          <a:bodyPr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2"/>
                </a:solidFill>
              </a:rPr>
              <a:t>Types of dentures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2"/>
                </a:solidFill>
              </a:rPr>
              <a:t>There are many different types of dentures that may be seen in the mouth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2"/>
              </a:solidFill>
            </a:endParaRPr>
          </a:p>
          <a:p>
            <a:r>
              <a:rPr lang="en-US" dirty="0"/>
              <a:t>A full or complete denture is one that replaces all the teeth in one arch as there are no natural  teeth remaining. </a:t>
            </a:r>
          </a:p>
          <a:p>
            <a:endParaRPr lang="en-US" dirty="0"/>
          </a:p>
          <a:p>
            <a:r>
              <a:rPr lang="en-US" dirty="0"/>
              <a:t>A partial denture is made when only some of the teeth are missing and the client still has some natural teeth remaining.</a:t>
            </a:r>
          </a:p>
          <a:p>
            <a:endParaRPr lang="en-US" dirty="0"/>
          </a:p>
          <a:p>
            <a:r>
              <a:rPr lang="en-US" dirty="0"/>
              <a:t>Dentures maybe also made from different types of material including pink and clear acrylic or acrylic and metal or chrome as shown in these pictures </a:t>
            </a:r>
          </a:p>
          <a:p>
            <a:endParaRPr lang="en-US" dirty="0"/>
          </a:p>
          <a:p>
            <a:r>
              <a:rPr lang="en-US" dirty="0"/>
              <a:t>Implant retained denture – these dentures are becoming more common. The denture sits on small implants that are placed in the jaw. The denture usually has  magnets on the fitting surface to keep the denture in place on the implant head </a:t>
            </a:r>
          </a:p>
          <a:p>
            <a:endParaRPr lang="en-GB" dirty="0"/>
          </a:p>
          <a:p>
            <a:pPr marL="0" marR="0" lvl="0" indent="-76200" algn="l" rtl="0">
              <a:spcBef>
                <a:spcPts val="0"/>
              </a:spcBef>
              <a:buClr>
                <a:schemeClr val="dk1"/>
              </a:buClr>
              <a:buSzPts val="1200"/>
              <a:buFont typeface="Arial"/>
              <a:buNone/>
            </a:pPr>
            <a:endParaRPr lang="en-GB" sz="1200" b="0" i="0" u="none" strike="noStrike" cap="none" dirty="0">
              <a:solidFill>
                <a:schemeClr val="dk1"/>
              </a:solidFill>
              <a:latin typeface="Arial"/>
              <a:ea typeface="Arial"/>
              <a:cs typeface="Arial"/>
              <a:sym typeface="Arial"/>
            </a:endParaRPr>
          </a:p>
        </p:txBody>
      </p:sp>
      <p:sp>
        <p:nvSpPr>
          <p:cNvPr id="654" name="Shape 654"/>
          <p:cNvSpPr txBox="1">
            <a:spLocks noGrp="1"/>
          </p:cNvSpPr>
          <p:nvPr>
            <p:ph type="sldNum" idx="12"/>
          </p:nvPr>
        </p:nvSpPr>
        <p:spPr>
          <a:xfrm>
            <a:off x="3850443" y="9428583"/>
            <a:ext cx="2945659" cy="496332"/>
          </a:xfrm>
          <a:prstGeom prst="rect">
            <a:avLst/>
          </a:prstGeom>
          <a:noFill/>
          <a:ln>
            <a:noFill/>
          </a:ln>
        </p:spPr>
        <p:txBody>
          <a:bodyPr wrap="square" lIns="91425" tIns="45700" rIns="91425" bIns="45700" anchor="b" anchorCtr="0">
            <a:noAutofit/>
          </a:bodyPr>
          <a:lstStyle/>
          <a:p>
            <a:pPr marL="0" marR="0" lvl="0" indent="-76200" algn="r" rtl="0">
              <a:spcBef>
                <a:spcPts val="0"/>
              </a:spcBef>
              <a:buClr>
                <a:schemeClr val="dk1"/>
              </a:buClr>
              <a:buSzPts val="1200"/>
              <a:buFont typeface="Arial"/>
              <a:buNone/>
            </a:pPr>
            <a:fld id="{00000000-1234-1234-1234-123412341234}" type="slidenum">
              <a:rPr lang="en-GB" sz="1200">
                <a:solidFill>
                  <a:schemeClr val="dk1"/>
                </a:solidFill>
                <a:latin typeface="Arial"/>
                <a:ea typeface="Arial"/>
                <a:cs typeface="Arial"/>
                <a:sym typeface="Arial"/>
              </a:rPr>
              <a:t>4</a:t>
            </a:fld>
            <a:endParaRPr lang="en-GB" sz="1200">
              <a:solidFill>
                <a:schemeClr val="dk1"/>
              </a:solidFill>
              <a:latin typeface="Arial"/>
              <a:ea typeface="Arial"/>
              <a:cs typeface="Arial"/>
              <a:sym typeface="Arial"/>
            </a:endParaRPr>
          </a:p>
        </p:txBody>
      </p:sp>
    </p:spTree>
    <p:extLst>
      <p:ext uri="{BB962C8B-B14F-4D97-AF65-F5344CB8AC3E}">
        <p14:creationId xmlns:p14="http://schemas.microsoft.com/office/powerpoint/2010/main" val="4042188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Shape 614"/>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5" name="Shape 615"/>
          <p:cNvSpPr txBox="1">
            <a:spLocks noGrp="1"/>
          </p:cNvSpPr>
          <p:nvPr>
            <p:ph type="body" idx="1"/>
          </p:nvPr>
        </p:nvSpPr>
        <p:spPr>
          <a:xfrm>
            <a:off x="679768" y="4715154"/>
            <a:ext cx="5438140" cy="4466987"/>
          </a:xfrm>
          <a:prstGeom prst="rect">
            <a:avLst/>
          </a:prstGeom>
          <a:noFill/>
          <a:ln>
            <a:noFill/>
          </a:ln>
        </p:spPr>
        <p:txBody>
          <a:bodyPr wrap="square" lIns="91425" tIns="45700" rIns="91425" bIns="45700" anchor="t" anchorCtr="0">
            <a:noAutofit/>
          </a:bodyPr>
          <a:lstStyle/>
          <a:p>
            <a:pPr marL="0" marR="0" lvl="0" indent="-76200" algn="l" rtl="0">
              <a:spcBef>
                <a:spcPts val="0"/>
              </a:spcBef>
              <a:buClr>
                <a:schemeClr val="dk1"/>
              </a:buClr>
              <a:buSzPts val="1200"/>
              <a:buFont typeface="Arial"/>
              <a:buNone/>
            </a:pPr>
            <a:r>
              <a:rPr lang="en-US" sz="1200" b="1" kern="1200" dirty="0">
                <a:solidFill>
                  <a:schemeClr val="accent2">
                    <a:lumMod val="75000"/>
                  </a:schemeClr>
                </a:solidFill>
                <a:latin typeface="+mn-lt"/>
                <a:ea typeface="+mn-ea"/>
                <a:cs typeface="+mn-cs"/>
                <a:sym typeface="Arial"/>
              </a:rPr>
              <a:t>Caring for dentures</a:t>
            </a:r>
          </a:p>
          <a:p>
            <a:pPr marL="0" marR="0" lvl="0" indent="-7620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dirty="0">
                <a:sym typeface="Arial"/>
              </a:rPr>
              <a:t>Clients with dentures still require daily mouth care.</a:t>
            </a:r>
            <a:endParaRPr lang="en-US" sz="1200" dirty="0"/>
          </a:p>
          <a:p>
            <a:pPr marL="0" marR="0" lvl="0" indent="-7620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1" kern="1200" dirty="0">
                <a:solidFill>
                  <a:schemeClr val="accent2"/>
                </a:solidFill>
                <a:latin typeface="+mn-lt"/>
                <a:ea typeface="+mn-ea"/>
                <a:cs typeface="+mn-cs"/>
                <a:sym typeface="Arial"/>
              </a:rPr>
              <a:t>Keeping dentures clean is essential to keep them looking nice, to prevent mouth </a:t>
            </a:r>
            <a:r>
              <a:rPr lang="en-US" sz="1200" b="1" kern="1200" dirty="0" err="1">
                <a:solidFill>
                  <a:schemeClr val="accent2"/>
                </a:solidFill>
                <a:latin typeface="+mn-lt"/>
                <a:ea typeface="+mn-ea"/>
                <a:cs typeface="+mn-cs"/>
                <a:sym typeface="Arial"/>
              </a:rPr>
              <a:t>odour</a:t>
            </a:r>
            <a:r>
              <a:rPr lang="en-US" sz="1200" b="1" kern="1200" dirty="0">
                <a:solidFill>
                  <a:schemeClr val="accent2"/>
                </a:solidFill>
                <a:latin typeface="+mn-lt"/>
                <a:ea typeface="+mn-ea"/>
                <a:cs typeface="+mn-cs"/>
                <a:sym typeface="Arial"/>
              </a:rPr>
              <a:t>, to remove daily bacteria and food and to keep the lining of the mouth healthy.</a:t>
            </a:r>
            <a:endParaRPr lang="en-US" sz="1200" b="1" kern="1200" dirty="0">
              <a:solidFill>
                <a:schemeClr val="accent2">
                  <a:lumMod val="75000"/>
                </a:schemeClr>
              </a:solidFill>
              <a:latin typeface="+mn-lt"/>
              <a:ea typeface="+mn-ea"/>
              <a:cs typeface="+mn-cs"/>
              <a:sym typeface="Arial"/>
            </a:endParaRPr>
          </a:p>
          <a:p>
            <a:pPr marL="0" marR="0" lvl="0" indent="-76200" algn="l" rtl="0">
              <a:spcBef>
                <a:spcPts val="0"/>
              </a:spcBef>
              <a:buClr>
                <a:schemeClr val="dk1"/>
              </a:buClr>
              <a:buSzPts val="1200"/>
              <a:buFont typeface="Arial"/>
              <a:buNone/>
            </a:pPr>
            <a:endParaRPr lang="en-US" sz="1200" b="1" i="0" u="none" strike="noStrike" kern="1200" cap="none" dirty="0">
              <a:solidFill>
                <a:schemeClr val="accent2">
                  <a:lumMod val="75000"/>
                </a:schemeClr>
              </a:solidFill>
              <a:latin typeface="+mn-lt"/>
              <a:ea typeface="+mn-ea"/>
              <a:cs typeface="+mn-cs"/>
              <a:sym typeface="Arial"/>
            </a:endParaRPr>
          </a:p>
          <a:p>
            <a:pPr marL="571500" indent="-457200">
              <a:lnSpc>
                <a:spcPct val="120000"/>
              </a:lnSpc>
              <a:spcBef>
                <a:spcPts val="600"/>
              </a:spcBef>
              <a:spcAft>
                <a:spcPts val="600"/>
              </a:spcAft>
              <a:buClr>
                <a:schemeClr val="accent2">
                  <a:lumMod val="75000"/>
                </a:schemeClr>
              </a:buClr>
              <a:buSzPts val="2200"/>
              <a:buFont typeface="Arial" panose="020B0604020202020204" pitchFamily="34" charset="0"/>
              <a:buChar char="•"/>
            </a:pPr>
            <a:r>
              <a:rPr lang="en-US" sz="1200" dirty="0">
                <a:sym typeface="Arial"/>
              </a:rPr>
              <a:t>Dentures should </a:t>
            </a:r>
            <a:r>
              <a:rPr lang="en-US" sz="1200" dirty="0" err="1">
                <a:sym typeface="Arial"/>
              </a:rPr>
              <a:t>idealy</a:t>
            </a:r>
            <a:r>
              <a:rPr lang="en-US" sz="1200" dirty="0">
                <a:sym typeface="Arial"/>
              </a:rPr>
              <a:t> be left out of the mouth  over night in a labelled denture pot with clean water (which is changed daily) </a:t>
            </a:r>
          </a:p>
          <a:p>
            <a:pPr marL="571500" indent="-457200">
              <a:lnSpc>
                <a:spcPct val="120000"/>
              </a:lnSpc>
              <a:spcBef>
                <a:spcPts val="600"/>
              </a:spcBef>
              <a:spcAft>
                <a:spcPts val="600"/>
              </a:spcAft>
              <a:buClr>
                <a:schemeClr val="accent2">
                  <a:lumMod val="75000"/>
                </a:schemeClr>
              </a:buClr>
              <a:buSzPts val="2200"/>
              <a:buFont typeface="Arial" panose="020B0604020202020204" pitchFamily="34" charset="0"/>
              <a:buChar char="•"/>
            </a:pPr>
            <a:endParaRPr lang="en-US" sz="1200" dirty="0">
              <a:sym typeface="Arial"/>
            </a:endParaRPr>
          </a:p>
          <a:p>
            <a:pPr marL="571500" indent="-457200">
              <a:lnSpc>
                <a:spcPct val="120000"/>
              </a:lnSpc>
              <a:spcBef>
                <a:spcPts val="600"/>
              </a:spcBef>
              <a:spcAft>
                <a:spcPts val="600"/>
              </a:spcAft>
              <a:buClr>
                <a:schemeClr val="accent2">
                  <a:lumMod val="75000"/>
                </a:schemeClr>
              </a:buClr>
              <a:buSzPts val="2200"/>
              <a:buFont typeface="Arial" panose="020B0604020202020204" pitchFamily="34" charset="0"/>
              <a:buChar char="•"/>
            </a:pPr>
            <a:r>
              <a:rPr lang="en-US" sz="1200" dirty="0">
                <a:sym typeface="Arial"/>
              </a:rPr>
              <a:t>The mouth should also be cleaned by brushing the soft tissues gently with a small, soft toothbrush, a </a:t>
            </a:r>
            <a:r>
              <a:rPr lang="en-US" sz="1200" dirty="0" err="1">
                <a:sym typeface="Arial"/>
              </a:rPr>
              <a:t>moutheze</a:t>
            </a:r>
            <a:r>
              <a:rPr lang="en-US" sz="1200" dirty="0">
                <a:sym typeface="Arial"/>
              </a:rPr>
              <a:t> stick or 360 toothbrush and rinsed well with water to remove food or debris</a:t>
            </a:r>
          </a:p>
          <a:p>
            <a:pPr marL="571500" indent="-457200">
              <a:lnSpc>
                <a:spcPct val="120000"/>
              </a:lnSpc>
              <a:spcBef>
                <a:spcPts val="600"/>
              </a:spcBef>
              <a:spcAft>
                <a:spcPts val="600"/>
              </a:spcAft>
              <a:buClr>
                <a:schemeClr val="accent2">
                  <a:lumMod val="75000"/>
                </a:schemeClr>
              </a:buClr>
              <a:buSzPts val="2200"/>
              <a:buFont typeface="Arial" panose="020B0604020202020204" pitchFamily="34" charset="0"/>
              <a:buChar char="•"/>
            </a:pPr>
            <a:r>
              <a:rPr lang="en-US" sz="1200" dirty="0">
                <a:sym typeface="Arial"/>
              </a:rPr>
              <a:t>All oral hygiene care should be recorded in the Personal care plan.</a:t>
            </a:r>
          </a:p>
          <a:p>
            <a:pPr marL="0" marR="0" lvl="0" indent="-76200" algn="l" rtl="0">
              <a:spcBef>
                <a:spcPts val="0"/>
              </a:spcBef>
              <a:buClr>
                <a:schemeClr val="dk1"/>
              </a:buClr>
              <a:buSzPts val="1200"/>
              <a:buFont typeface="Arial"/>
              <a:buNone/>
            </a:pPr>
            <a:endParaRPr sz="1200" b="0" i="0" u="none" strike="noStrike" cap="none" dirty="0">
              <a:solidFill>
                <a:schemeClr val="dk1"/>
              </a:solidFill>
              <a:latin typeface="Arial"/>
              <a:ea typeface="Arial"/>
              <a:cs typeface="Arial"/>
              <a:sym typeface="Arial"/>
            </a:endParaRPr>
          </a:p>
        </p:txBody>
      </p:sp>
      <p:sp>
        <p:nvSpPr>
          <p:cNvPr id="616" name="Shape 616"/>
          <p:cNvSpPr txBox="1">
            <a:spLocks noGrp="1"/>
          </p:cNvSpPr>
          <p:nvPr>
            <p:ph type="sldNum" idx="12"/>
          </p:nvPr>
        </p:nvSpPr>
        <p:spPr>
          <a:xfrm>
            <a:off x="3850443" y="9428583"/>
            <a:ext cx="2945659" cy="496332"/>
          </a:xfrm>
          <a:prstGeom prst="rect">
            <a:avLst/>
          </a:prstGeom>
          <a:noFill/>
          <a:ln>
            <a:noFill/>
          </a:ln>
        </p:spPr>
        <p:txBody>
          <a:bodyPr wrap="square" lIns="91425" tIns="45700" rIns="91425" bIns="45700" anchor="b" anchorCtr="0">
            <a:noAutofit/>
          </a:bodyPr>
          <a:lstStyle/>
          <a:p>
            <a:pPr marL="0" marR="0" lvl="0" indent="-76200" algn="r" rtl="0">
              <a:spcBef>
                <a:spcPts val="0"/>
              </a:spcBef>
              <a:buClr>
                <a:schemeClr val="dk1"/>
              </a:buClr>
              <a:buSzPts val="1200"/>
              <a:buFont typeface="Arial"/>
              <a:buNone/>
            </a:pPr>
            <a:fld id="{00000000-1234-1234-1234-123412341234}" type="slidenum">
              <a:rPr lang="en-GB" sz="1200">
                <a:solidFill>
                  <a:schemeClr val="dk1"/>
                </a:solidFill>
                <a:latin typeface="Arial"/>
                <a:ea typeface="Arial"/>
                <a:cs typeface="Arial"/>
                <a:sym typeface="Arial"/>
              </a:rPr>
              <a:t>5</a:t>
            </a:fld>
            <a:endParaRPr lang="en-GB" sz="1200">
              <a:solidFill>
                <a:schemeClr val="dk1"/>
              </a:solidFill>
              <a:latin typeface="Arial"/>
              <a:ea typeface="Arial"/>
              <a:cs typeface="Arial"/>
              <a:sym typeface="Arial"/>
            </a:endParaRPr>
          </a:p>
        </p:txBody>
      </p:sp>
      <p:sp>
        <p:nvSpPr>
          <p:cNvPr id="2" name="Rectangle 1">
            <a:extLst>
              <a:ext uri="{FF2B5EF4-FFF2-40B4-BE49-F238E27FC236}">
                <a16:creationId xmlns:a16="http://schemas.microsoft.com/office/drawing/2014/main" id="{734947AA-4DC2-4130-A144-02104E8AEE51}"/>
              </a:ext>
            </a:extLst>
          </p:cNvPr>
          <p:cNvSpPr/>
          <p:nvPr/>
        </p:nvSpPr>
        <p:spPr>
          <a:xfrm>
            <a:off x="740092" y="5537140"/>
            <a:ext cx="5967096" cy="1754326"/>
          </a:xfrm>
          <a:prstGeom prst="rect">
            <a:avLst/>
          </a:prstGeom>
        </p:spPr>
        <p:txBody>
          <a:bodyPr wrap="square">
            <a:spAutoFit/>
          </a:bodyPr>
          <a:lstStyle/>
          <a:p>
            <a:r>
              <a:rPr lang="en-US" dirty="0">
                <a:solidFill>
                  <a:srgbClr val="58595B"/>
                </a:solidFill>
                <a:latin typeface="FrutigerLTPro-Light"/>
              </a:rPr>
              <a:t>Dentures should be removed at night, cleaned and stored in</a:t>
            </a:r>
          </a:p>
          <a:p>
            <a:r>
              <a:rPr lang="en-US" dirty="0">
                <a:solidFill>
                  <a:srgbClr val="58595B"/>
                </a:solidFill>
                <a:latin typeface="FrutigerLTPro-Light"/>
              </a:rPr>
              <a:t>water in a labelled denture pot. </a:t>
            </a:r>
          </a:p>
          <a:p>
            <a:r>
              <a:rPr lang="en-US" dirty="0">
                <a:solidFill>
                  <a:srgbClr val="58595B"/>
                </a:solidFill>
                <a:latin typeface="FrutigerLTPro-Light"/>
              </a:rPr>
              <a:t>Not all patients will be willing to follow this advice and it is important to respect the patient’s decision if this is the case. Keeping the denture out overnight will help to reduce the patient’s risk of oral candida (thrush).</a:t>
            </a:r>
            <a:endParaRPr lang="en-GB" dirty="0"/>
          </a:p>
        </p:txBody>
      </p:sp>
    </p:spTree>
    <p:extLst>
      <p:ext uri="{BB962C8B-B14F-4D97-AF65-F5344CB8AC3E}">
        <p14:creationId xmlns:p14="http://schemas.microsoft.com/office/powerpoint/2010/main" val="14120923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3" name="Shape 653"/>
          <p:cNvSpPr txBox="1">
            <a:spLocks noGrp="1"/>
          </p:cNvSpPr>
          <p:nvPr>
            <p:ph type="body" idx="1"/>
          </p:nvPr>
        </p:nvSpPr>
        <p:spPr>
          <a:xfrm>
            <a:off x="679768" y="4715154"/>
            <a:ext cx="5438140" cy="4466987"/>
          </a:xfrm>
          <a:prstGeom prst="rect">
            <a:avLst/>
          </a:prstGeom>
          <a:noFill/>
          <a:ln>
            <a:noFill/>
          </a:ln>
        </p:spPr>
        <p:txBody>
          <a:bodyPr wrap="square" lIns="91425" tIns="45700" rIns="91425" bIns="45700" anchor="t" anchorCtr="0">
            <a:noAutofit/>
          </a:bodyPr>
          <a:lstStyle/>
          <a:p>
            <a:pPr marL="0" marR="0" lvl="0" indent="-7620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1" kern="1200" dirty="0">
                <a:solidFill>
                  <a:schemeClr val="accent2"/>
                </a:solidFill>
                <a:latin typeface="+mn-lt"/>
                <a:ea typeface="+mn-ea"/>
                <a:cs typeface="+mn-cs"/>
                <a:sym typeface="Arial"/>
              </a:rPr>
              <a:t>Removing a denture</a:t>
            </a:r>
          </a:p>
          <a:p>
            <a:pPr marL="342900">
              <a:lnSpc>
                <a:spcPct val="120000"/>
              </a:lnSpc>
              <a:spcBef>
                <a:spcPts val="600"/>
              </a:spcBef>
              <a:spcAft>
                <a:spcPts val="600"/>
              </a:spcAft>
            </a:pPr>
            <a:r>
              <a:rPr lang="en-US" sz="1200" b="1" dirty="0"/>
              <a:t>If possible, ask the client to remove their own denture – even someone with advanced dementia can sometimes carryout this task</a:t>
            </a:r>
          </a:p>
          <a:p>
            <a:pPr marL="342900">
              <a:lnSpc>
                <a:spcPct val="120000"/>
              </a:lnSpc>
              <a:spcBef>
                <a:spcPts val="600"/>
              </a:spcBef>
              <a:spcAft>
                <a:spcPts val="600"/>
              </a:spcAft>
            </a:pPr>
            <a:r>
              <a:rPr lang="en-US" sz="1200" b="1" dirty="0"/>
              <a:t>If the client unable to remove their denture, offer a sip of water and stand to front or side of client </a:t>
            </a:r>
          </a:p>
          <a:p>
            <a:pPr marL="342900">
              <a:lnSpc>
                <a:spcPct val="120000"/>
              </a:lnSpc>
              <a:spcBef>
                <a:spcPts val="600"/>
              </a:spcBef>
              <a:spcAft>
                <a:spcPts val="600"/>
              </a:spcAft>
            </a:pPr>
            <a:endParaRPr lang="en-US" sz="1200" b="1" dirty="0"/>
          </a:p>
          <a:p>
            <a:pPr marL="342900">
              <a:lnSpc>
                <a:spcPct val="120000"/>
              </a:lnSpc>
              <a:spcBef>
                <a:spcPts val="600"/>
              </a:spcBef>
              <a:spcAft>
                <a:spcPts val="600"/>
              </a:spcAft>
            </a:pPr>
            <a:r>
              <a:rPr lang="en-US" sz="1200" b="1" dirty="0"/>
              <a:t>Hold denture with fingers behind front teeth and the thumb on the outside  of the front teeth</a:t>
            </a:r>
          </a:p>
          <a:p>
            <a:pPr marL="342900">
              <a:lnSpc>
                <a:spcPct val="120000"/>
              </a:lnSpc>
              <a:spcBef>
                <a:spcPts val="600"/>
              </a:spcBef>
              <a:spcAft>
                <a:spcPts val="600"/>
              </a:spcAft>
            </a:pPr>
            <a:r>
              <a:rPr lang="en-US" sz="1200" b="1" dirty="0"/>
              <a:t>Gently ‘rock’ denture until seal is broken and then remove.  </a:t>
            </a:r>
          </a:p>
          <a:p>
            <a:pPr marL="342900">
              <a:lnSpc>
                <a:spcPct val="120000"/>
              </a:lnSpc>
              <a:spcBef>
                <a:spcPts val="600"/>
              </a:spcBef>
              <a:spcAft>
                <a:spcPts val="600"/>
              </a:spcAft>
            </a:pPr>
            <a:endParaRPr lang="en-US" sz="1200" b="1" dirty="0"/>
          </a:p>
          <a:p>
            <a:pPr marL="342900" marR="0" lvl="0" indent="0" algn="l" defTabSz="914400" rtl="0" eaLnBrk="1" fontAlgn="auto" latinLnBrk="0" hangingPunct="1">
              <a:lnSpc>
                <a:spcPct val="120000"/>
              </a:lnSpc>
              <a:spcBef>
                <a:spcPts val="600"/>
              </a:spcBef>
              <a:spcAft>
                <a:spcPts val="600"/>
              </a:spcAft>
              <a:buClrTx/>
              <a:buSzTx/>
              <a:buFontTx/>
              <a:buNone/>
              <a:tabLst/>
              <a:defRPr/>
            </a:pPr>
            <a:r>
              <a:rPr lang="en-US" sz="1200" b="1" dirty="0"/>
              <a:t>Alternatively insert gloved finger under the lip at the side of mouth to feel for edge of denture and then gently pull down (for upper denture) or push upwards (for lower denture), to dislodge it. Then remove dentures from the mouth </a:t>
            </a:r>
          </a:p>
          <a:p>
            <a:pPr marL="342900" marR="0" lvl="0" indent="0" algn="l" defTabSz="914400" rtl="0" eaLnBrk="1" fontAlgn="auto" latinLnBrk="0" hangingPunct="1">
              <a:lnSpc>
                <a:spcPct val="120000"/>
              </a:lnSpc>
              <a:spcBef>
                <a:spcPts val="600"/>
              </a:spcBef>
              <a:spcAft>
                <a:spcPts val="600"/>
              </a:spcAft>
              <a:buClrTx/>
              <a:buSzTx/>
              <a:buFontTx/>
              <a:buNone/>
              <a:tabLst/>
              <a:defRPr/>
            </a:pPr>
            <a:endParaRPr lang="en-US" sz="1200" b="1" dirty="0"/>
          </a:p>
          <a:p>
            <a:pPr marL="342900" marR="0" lvl="0" indent="0" algn="l" defTabSz="914400" rtl="0" eaLnBrk="1" fontAlgn="auto" latinLnBrk="0" hangingPunct="1">
              <a:lnSpc>
                <a:spcPct val="120000"/>
              </a:lnSpc>
              <a:spcBef>
                <a:spcPts val="600"/>
              </a:spcBef>
              <a:spcAft>
                <a:spcPts val="600"/>
              </a:spcAft>
              <a:buClrTx/>
              <a:buSzTx/>
              <a:buFontTx/>
              <a:buNone/>
              <a:tabLst/>
              <a:defRPr/>
            </a:pPr>
            <a:r>
              <a:rPr lang="en-US" sz="1200" b="1" dirty="0"/>
              <a:t>Please see link for a video to help with denture removal </a:t>
            </a:r>
          </a:p>
          <a:p>
            <a:pPr marL="342900">
              <a:lnSpc>
                <a:spcPct val="120000"/>
              </a:lnSpc>
              <a:spcBef>
                <a:spcPts val="600"/>
              </a:spcBef>
              <a:spcAft>
                <a:spcPts val="600"/>
              </a:spcAft>
            </a:pPr>
            <a:endParaRPr lang="en-US" sz="1200" b="1" dirty="0"/>
          </a:p>
          <a:p>
            <a:pPr marL="0" marR="0" lvl="0" indent="-7620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200" b="1" kern="1200" dirty="0">
              <a:solidFill>
                <a:schemeClr val="accent2"/>
              </a:solidFill>
              <a:latin typeface="+mn-lt"/>
              <a:ea typeface="+mn-ea"/>
              <a:cs typeface="+mn-cs"/>
              <a:sym typeface="Arial"/>
            </a:endParaRPr>
          </a:p>
          <a:p>
            <a:pPr marL="0" marR="0" lvl="0" indent="-76200" algn="l" rtl="0">
              <a:spcBef>
                <a:spcPts val="0"/>
              </a:spcBef>
              <a:buClr>
                <a:schemeClr val="dk1"/>
              </a:buClr>
              <a:buSzPts val="1200"/>
              <a:buFont typeface="Arial"/>
              <a:buNone/>
            </a:pPr>
            <a:endParaRPr lang="en-GB" sz="1200" b="0" i="0" u="none" strike="noStrike" cap="none" dirty="0">
              <a:solidFill>
                <a:schemeClr val="dk1"/>
              </a:solidFill>
              <a:latin typeface="Arial"/>
              <a:ea typeface="Arial"/>
              <a:cs typeface="Arial"/>
              <a:sym typeface="Arial"/>
            </a:endParaRPr>
          </a:p>
        </p:txBody>
      </p:sp>
      <p:sp>
        <p:nvSpPr>
          <p:cNvPr id="654" name="Shape 654"/>
          <p:cNvSpPr txBox="1">
            <a:spLocks noGrp="1"/>
          </p:cNvSpPr>
          <p:nvPr>
            <p:ph type="sldNum" idx="12"/>
          </p:nvPr>
        </p:nvSpPr>
        <p:spPr>
          <a:xfrm>
            <a:off x="3850443" y="9428583"/>
            <a:ext cx="2945659" cy="496332"/>
          </a:xfrm>
          <a:prstGeom prst="rect">
            <a:avLst/>
          </a:prstGeom>
          <a:noFill/>
          <a:ln>
            <a:noFill/>
          </a:ln>
        </p:spPr>
        <p:txBody>
          <a:bodyPr wrap="square" lIns="91425" tIns="45700" rIns="91425" bIns="45700" anchor="b" anchorCtr="0">
            <a:noAutofit/>
          </a:bodyPr>
          <a:lstStyle/>
          <a:p>
            <a:pPr marL="0" marR="0" lvl="0" indent="-76200" algn="r" rtl="0">
              <a:spcBef>
                <a:spcPts val="0"/>
              </a:spcBef>
              <a:buClr>
                <a:schemeClr val="dk1"/>
              </a:buClr>
              <a:buSzPts val="1200"/>
              <a:buFont typeface="Arial"/>
              <a:buNone/>
            </a:pPr>
            <a:fld id="{00000000-1234-1234-1234-123412341234}" type="slidenum">
              <a:rPr lang="en-GB" sz="1200">
                <a:solidFill>
                  <a:schemeClr val="dk1"/>
                </a:solidFill>
                <a:latin typeface="Arial"/>
                <a:ea typeface="Arial"/>
                <a:cs typeface="Arial"/>
                <a:sym typeface="Arial"/>
              </a:rPr>
              <a:t>6</a:t>
            </a:fld>
            <a:endParaRPr lang="en-GB" sz="1200">
              <a:solidFill>
                <a:schemeClr val="dk1"/>
              </a:solidFill>
              <a:latin typeface="Arial"/>
              <a:ea typeface="Arial"/>
              <a:cs typeface="Arial"/>
              <a:sym typeface="Arial"/>
            </a:endParaRPr>
          </a:p>
        </p:txBody>
      </p:sp>
      <p:sp>
        <p:nvSpPr>
          <p:cNvPr id="5" name="Notes Placeholder 2">
            <a:extLst>
              <a:ext uri="{FF2B5EF4-FFF2-40B4-BE49-F238E27FC236}">
                <a16:creationId xmlns:a16="http://schemas.microsoft.com/office/drawing/2014/main" id="{7F57C811-FDA8-49BC-9FFF-0E0D971EED93}"/>
              </a:ext>
            </a:extLst>
          </p:cNvPr>
          <p:cNvSpPr txBox="1">
            <a:spLocks/>
          </p:cNvSpPr>
          <p:nvPr/>
        </p:nvSpPr>
        <p:spPr>
          <a:xfrm>
            <a:off x="631508" y="5147679"/>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a:t>A full/ complete denture is one that replaces all the teeth in one arch as there are no teeth remaining. </a:t>
            </a:r>
          </a:p>
          <a:p>
            <a:r>
              <a:rPr lang="en-US"/>
              <a:t>A partial denture is made when only some of the teeth are missing and the</a:t>
            </a:r>
          </a:p>
          <a:p>
            <a:r>
              <a:rPr lang="en-US"/>
              <a:t>patient still has some natural teeth remaining.</a:t>
            </a:r>
            <a:endParaRPr lang="en-GB" dirty="0"/>
          </a:p>
        </p:txBody>
      </p:sp>
    </p:spTree>
    <p:extLst>
      <p:ext uri="{BB962C8B-B14F-4D97-AF65-F5344CB8AC3E}">
        <p14:creationId xmlns:p14="http://schemas.microsoft.com/office/powerpoint/2010/main" val="2211387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3" name="Shape 653"/>
          <p:cNvSpPr txBox="1">
            <a:spLocks noGrp="1"/>
          </p:cNvSpPr>
          <p:nvPr>
            <p:ph type="body" idx="1"/>
          </p:nvPr>
        </p:nvSpPr>
        <p:spPr>
          <a:xfrm>
            <a:off x="679768" y="4715154"/>
            <a:ext cx="5438140" cy="4466987"/>
          </a:xfrm>
          <a:prstGeom prst="rect">
            <a:avLst/>
          </a:prstGeom>
          <a:noFill/>
          <a:ln>
            <a:noFill/>
          </a:ln>
        </p:spPr>
        <p:txBody>
          <a:bodyPr wrap="square" lIns="91425" tIns="45700" rIns="91425" bIns="45700" anchor="t" anchorCtr="0">
            <a:noAutofit/>
          </a:bodyPr>
          <a:lstStyle/>
          <a:p>
            <a:pPr marL="0" marR="0" lvl="0" indent="-76200" algn="l" defTabSz="914400" rtl="0" eaLnBrk="1" fontAlgn="auto" latinLnBrk="0" hangingPunct="1">
              <a:lnSpc>
                <a:spcPct val="100000"/>
              </a:lnSpc>
              <a:spcBef>
                <a:spcPts val="0"/>
              </a:spcBef>
              <a:spcAft>
                <a:spcPts val="0"/>
              </a:spcAft>
              <a:buClr>
                <a:schemeClr val="dk1"/>
              </a:buClr>
              <a:buSzPts val="1200"/>
              <a:buFont typeface="Arial"/>
              <a:buNone/>
              <a:tabLst/>
              <a:defRPr/>
            </a:pPr>
            <a:r>
              <a:rPr lang="en-US" sz="1200" b="1" kern="1200" dirty="0">
                <a:solidFill>
                  <a:schemeClr val="accent2">
                    <a:lumMod val="75000"/>
                  </a:schemeClr>
                </a:solidFill>
                <a:latin typeface="+mn-lt"/>
                <a:ea typeface="+mn-ea"/>
                <a:cs typeface="+mn-cs"/>
                <a:sym typeface="Arial"/>
              </a:rPr>
              <a:t>How to clean a denture</a:t>
            </a:r>
          </a:p>
          <a:p>
            <a:pPr marL="0" marR="0" lvl="0" indent="-7620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200" b="1" kern="1200" dirty="0">
              <a:solidFill>
                <a:schemeClr val="accent2">
                  <a:lumMod val="75000"/>
                </a:schemeClr>
              </a:solidFill>
              <a:latin typeface="+mn-lt"/>
              <a:ea typeface="+mn-ea"/>
              <a:cs typeface="+mn-cs"/>
              <a:sym typeface="Arial"/>
            </a:endParaRPr>
          </a:p>
          <a:p>
            <a:pPr marL="285750" indent="-228600">
              <a:lnSpc>
                <a:spcPct val="90000"/>
              </a:lnSpc>
              <a:spcAft>
                <a:spcPts val="600"/>
              </a:spcAft>
              <a:buClr>
                <a:schemeClr val="accent2">
                  <a:lumMod val="50000"/>
                </a:schemeClr>
              </a:buClr>
              <a:buSzPts val="2200"/>
              <a:buFont typeface="Arial" panose="020B0604020202020204" pitchFamily="34" charset="0"/>
              <a:buChar char="•"/>
            </a:pPr>
            <a:r>
              <a:rPr lang="en-US" sz="1200" b="1" dirty="0">
                <a:solidFill>
                  <a:schemeClr val="accent2">
                    <a:lumMod val="75000"/>
                  </a:schemeClr>
                </a:solidFill>
                <a:sym typeface="Arial"/>
              </a:rPr>
              <a:t>Always remove the dentures from the mouth before cleaning </a:t>
            </a:r>
          </a:p>
          <a:p>
            <a:pPr marL="285750" indent="-228600">
              <a:lnSpc>
                <a:spcPct val="90000"/>
              </a:lnSpc>
              <a:spcAft>
                <a:spcPts val="600"/>
              </a:spcAft>
              <a:buClr>
                <a:schemeClr val="accent2">
                  <a:lumMod val="50000"/>
                </a:schemeClr>
              </a:buClr>
              <a:buSzPts val="2200"/>
              <a:buFont typeface="Arial" panose="020B0604020202020204" pitchFamily="34" charset="0"/>
              <a:buChar char="•"/>
            </a:pPr>
            <a:r>
              <a:rPr lang="en-US" sz="1200" b="1" dirty="0">
                <a:solidFill>
                  <a:schemeClr val="accent2">
                    <a:lumMod val="75000"/>
                  </a:schemeClr>
                </a:solidFill>
                <a:sym typeface="Arial"/>
              </a:rPr>
              <a:t>Clean over a sink or bowl of water or cloth placed in the sink to prevent breakage if dropped</a:t>
            </a:r>
          </a:p>
          <a:p>
            <a:pPr marL="285750" indent="-228600">
              <a:lnSpc>
                <a:spcPct val="90000"/>
              </a:lnSpc>
              <a:spcAft>
                <a:spcPts val="600"/>
              </a:spcAft>
              <a:buClr>
                <a:schemeClr val="accent2">
                  <a:lumMod val="50000"/>
                </a:schemeClr>
              </a:buClr>
              <a:buSzPts val="2200"/>
              <a:buFont typeface="Arial" panose="020B0604020202020204" pitchFamily="34" charset="0"/>
              <a:buChar char="•"/>
            </a:pPr>
            <a:r>
              <a:rPr lang="en-US" sz="1200" b="1" dirty="0">
                <a:solidFill>
                  <a:schemeClr val="accent2">
                    <a:lumMod val="75000"/>
                  </a:schemeClr>
                </a:solidFill>
                <a:sym typeface="Arial"/>
              </a:rPr>
              <a:t>Clean with a denture brush or small toothbrush and Use unperfumed soap or denture cream (toothpaste can be abrasive)</a:t>
            </a:r>
          </a:p>
          <a:p>
            <a:pPr marL="285750" indent="-228600">
              <a:lnSpc>
                <a:spcPct val="90000"/>
              </a:lnSpc>
              <a:spcAft>
                <a:spcPts val="600"/>
              </a:spcAft>
              <a:buClr>
                <a:schemeClr val="accent2">
                  <a:lumMod val="50000"/>
                </a:schemeClr>
              </a:buClr>
              <a:buSzPts val="2200"/>
              <a:buFont typeface="Arial" panose="020B0604020202020204" pitchFamily="34" charset="0"/>
              <a:buChar char="•"/>
            </a:pPr>
            <a:r>
              <a:rPr lang="en-US" sz="1200" b="1" dirty="0">
                <a:solidFill>
                  <a:schemeClr val="accent2">
                    <a:lumMod val="75000"/>
                  </a:schemeClr>
                </a:solidFill>
                <a:sym typeface="Arial"/>
              </a:rPr>
              <a:t>Brush the teeth and fitting surfaces, taking care not to bend any clasps</a:t>
            </a:r>
          </a:p>
          <a:p>
            <a:pPr marL="285750" indent="-228600">
              <a:lnSpc>
                <a:spcPct val="90000"/>
              </a:lnSpc>
              <a:spcAft>
                <a:spcPts val="600"/>
              </a:spcAft>
              <a:buClr>
                <a:schemeClr val="accent2">
                  <a:lumMod val="50000"/>
                </a:schemeClr>
              </a:buClr>
              <a:buSzPts val="2200"/>
              <a:buFont typeface="Arial" panose="020B0604020202020204" pitchFamily="34" charset="0"/>
              <a:buChar char="•"/>
            </a:pPr>
            <a:r>
              <a:rPr lang="en-US" sz="1200" b="1" dirty="0">
                <a:solidFill>
                  <a:schemeClr val="accent2">
                    <a:lumMod val="75000"/>
                  </a:schemeClr>
                </a:solidFill>
                <a:sym typeface="Arial"/>
              </a:rPr>
              <a:t>Rinse the dentures well to remove any soap </a:t>
            </a:r>
          </a:p>
          <a:p>
            <a:pPr marL="285750" indent="-228600">
              <a:lnSpc>
                <a:spcPct val="90000"/>
              </a:lnSpc>
              <a:spcAft>
                <a:spcPts val="600"/>
              </a:spcAft>
              <a:buClr>
                <a:schemeClr val="accent2">
                  <a:lumMod val="50000"/>
                </a:schemeClr>
              </a:buClr>
              <a:buSzPts val="2200"/>
              <a:buFont typeface="Arial" panose="020B0604020202020204" pitchFamily="34" charset="0"/>
              <a:buChar char="•"/>
            </a:pPr>
            <a:r>
              <a:rPr lang="en-US" sz="1200" b="1" dirty="0">
                <a:solidFill>
                  <a:schemeClr val="accent2">
                    <a:lumMod val="75000"/>
                  </a:schemeClr>
                </a:solidFill>
                <a:sym typeface="Arial"/>
              </a:rPr>
              <a:t>Place the denture back in the mouth during the day and in a named denture pot over night</a:t>
            </a:r>
          </a:p>
          <a:p>
            <a:pPr marL="0" marR="0" lvl="0" indent="-76200" algn="l" defTabSz="914400" rtl="0" eaLnBrk="1" fontAlgn="auto" latinLnBrk="0" hangingPunct="1">
              <a:lnSpc>
                <a:spcPct val="100000"/>
              </a:lnSpc>
              <a:spcBef>
                <a:spcPts val="0"/>
              </a:spcBef>
              <a:spcAft>
                <a:spcPts val="0"/>
              </a:spcAft>
              <a:buClr>
                <a:schemeClr val="dk1"/>
              </a:buClr>
              <a:buSzPts val="1200"/>
              <a:buFont typeface="Arial"/>
              <a:buNone/>
              <a:tabLst/>
              <a:defRPr/>
            </a:pPr>
            <a:endParaRPr lang="en-US" sz="1200" b="1" kern="1200" dirty="0">
              <a:solidFill>
                <a:schemeClr val="accent2">
                  <a:lumMod val="75000"/>
                </a:schemeClr>
              </a:solidFill>
              <a:latin typeface="+mn-lt"/>
              <a:ea typeface="+mn-ea"/>
              <a:cs typeface="+mn-cs"/>
              <a:sym typeface="Arial"/>
            </a:endParaRPr>
          </a:p>
          <a:p>
            <a:pPr marL="0" marR="0" lvl="0" indent="-76200" algn="l" rtl="0">
              <a:spcBef>
                <a:spcPts val="0"/>
              </a:spcBef>
              <a:buClr>
                <a:schemeClr val="dk1"/>
              </a:buClr>
              <a:buSzPts val="1200"/>
              <a:buFont typeface="Arial"/>
              <a:buNone/>
            </a:pPr>
            <a:endParaRPr lang="en-GB" sz="1200" b="0" i="0" u="none" strike="noStrike" cap="none" dirty="0">
              <a:solidFill>
                <a:schemeClr val="dk1"/>
              </a:solidFill>
              <a:latin typeface="Arial"/>
              <a:ea typeface="Arial"/>
              <a:cs typeface="Arial"/>
              <a:sym typeface="Arial"/>
            </a:endParaRPr>
          </a:p>
        </p:txBody>
      </p:sp>
      <p:sp>
        <p:nvSpPr>
          <p:cNvPr id="654" name="Shape 654"/>
          <p:cNvSpPr txBox="1">
            <a:spLocks noGrp="1"/>
          </p:cNvSpPr>
          <p:nvPr>
            <p:ph type="sldNum" idx="12"/>
          </p:nvPr>
        </p:nvSpPr>
        <p:spPr>
          <a:xfrm>
            <a:off x="3850443" y="9428583"/>
            <a:ext cx="2945659" cy="496332"/>
          </a:xfrm>
          <a:prstGeom prst="rect">
            <a:avLst/>
          </a:prstGeom>
          <a:noFill/>
          <a:ln>
            <a:noFill/>
          </a:ln>
        </p:spPr>
        <p:txBody>
          <a:bodyPr wrap="square" lIns="91425" tIns="45700" rIns="91425" bIns="45700" anchor="b" anchorCtr="0">
            <a:noAutofit/>
          </a:bodyPr>
          <a:lstStyle/>
          <a:p>
            <a:pPr marL="0" marR="0" lvl="0" indent="-76200" algn="r" rtl="0">
              <a:spcBef>
                <a:spcPts val="0"/>
              </a:spcBef>
              <a:buClr>
                <a:schemeClr val="dk1"/>
              </a:buClr>
              <a:buSzPts val="1200"/>
              <a:buFont typeface="Arial"/>
              <a:buNone/>
            </a:pPr>
            <a:fld id="{00000000-1234-1234-1234-123412341234}" type="slidenum">
              <a:rPr lang="en-GB" sz="1200">
                <a:solidFill>
                  <a:schemeClr val="dk1"/>
                </a:solidFill>
                <a:latin typeface="Arial"/>
                <a:ea typeface="Arial"/>
                <a:cs typeface="Arial"/>
                <a:sym typeface="Arial"/>
              </a:rPr>
              <a:t>7</a:t>
            </a:fld>
            <a:endParaRPr lang="en-GB" sz="1200">
              <a:solidFill>
                <a:schemeClr val="dk1"/>
              </a:solidFill>
              <a:latin typeface="Arial"/>
              <a:ea typeface="Arial"/>
              <a:cs typeface="Arial"/>
              <a:sym typeface="Arial"/>
            </a:endParaRPr>
          </a:p>
        </p:txBody>
      </p:sp>
      <p:sp>
        <p:nvSpPr>
          <p:cNvPr id="5" name="Notes Placeholder 2">
            <a:extLst>
              <a:ext uri="{FF2B5EF4-FFF2-40B4-BE49-F238E27FC236}">
                <a16:creationId xmlns:a16="http://schemas.microsoft.com/office/drawing/2014/main" id="{7F57C811-FDA8-49BC-9FFF-0E0D971EED93}"/>
              </a:ext>
            </a:extLst>
          </p:cNvPr>
          <p:cNvSpPr txBox="1">
            <a:spLocks/>
          </p:cNvSpPr>
          <p:nvPr/>
        </p:nvSpPr>
        <p:spPr>
          <a:xfrm>
            <a:off x="631508" y="5147679"/>
            <a:ext cx="5486400" cy="3600450"/>
          </a:xfrm>
          <a:prstGeom prst="rect">
            <a:avLst/>
          </a:prstGeom>
        </p:spPr>
        <p:txBody>
          <a:bodyPr vert="horz" lIns="91440" tIns="45720" rIns="91440" bIns="45720"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dirty="0"/>
              <a:t>.</a:t>
            </a:r>
            <a:endParaRPr lang="en-GB" dirty="0"/>
          </a:p>
        </p:txBody>
      </p:sp>
    </p:spTree>
    <p:extLst>
      <p:ext uri="{BB962C8B-B14F-4D97-AF65-F5344CB8AC3E}">
        <p14:creationId xmlns:p14="http://schemas.microsoft.com/office/powerpoint/2010/main" val="1953374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txBox="1">
            <a:spLocks noGrp="1"/>
          </p:cNvSpPr>
          <p:nvPr>
            <p:ph type="body" idx="1"/>
          </p:nvPr>
        </p:nvSpPr>
        <p:spPr>
          <a:xfrm>
            <a:off x="679768" y="4715154"/>
            <a:ext cx="5438140" cy="4466987"/>
          </a:xfrm>
          <a:prstGeom prst="rect">
            <a:avLst/>
          </a:prstGeom>
          <a:noFill/>
          <a:ln>
            <a:noFill/>
          </a:ln>
        </p:spPr>
        <p:txBody>
          <a:bodyPr wrap="square" lIns="91425" tIns="91425" rIns="91425" bIns="91425" anchor="t" anchorCtr="0">
            <a:noAutofit/>
          </a:bodyPr>
          <a:lstStyle/>
          <a:p>
            <a:pPr marL="0" marR="0" lvl="0" indent="-76200" algn="l" rtl="0">
              <a:spcBef>
                <a:spcPts val="0"/>
              </a:spcBef>
              <a:buClr>
                <a:schemeClr val="dk1"/>
              </a:buClr>
              <a:buSzPts val="1200"/>
              <a:buFont typeface="Arial"/>
              <a:buNone/>
            </a:pPr>
            <a:r>
              <a:rPr lang="en-US" sz="1200" kern="1200" dirty="0">
                <a:solidFill>
                  <a:schemeClr val="accent2">
                    <a:lumMod val="75000"/>
                  </a:schemeClr>
                </a:solidFill>
                <a:latin typeface="+mn-lt"/>
                <a:ea typeface="+mn-ea"/>
                <a:cs typeface="+mn-cs"/>
              </a:rPr>
              <a:t>What is the impact of a lost denture? </a:t>
            </a:r>
          </a:p>
          <a:p>
            <a:pPr marL="571500" indent="-457200">
              <a:lnSpc>
                <a:spcPct val="100000"/>
              </a:lnSpc>
              <a:spcBef>
                <a:spcPts val="600"/>
              </a:spcBef>
              <a:spcAft>
                <a:spcPts val="600"/>
              </a:spcAft>
              <a:buClr>
                <a:schemeClr val="tx1"/>
              </a:buClr>
              <a:buSzPct val="100000"/>
              <a:buFont typeface="Courier New" panose="02070309020205020404" pitchFamily="49" charset="0"/>
              <a:buChar char="o"/>
            </a:pPr>
            <a:r>
              <a:rPr lang="en-US" sz="1200" dirty="0">
                <a:solidFill>
                  <a:schemeClr val="tx1"/>
                </a:solidFill>
                <a:latin typeface="+mn-lt"/>
                <a:ea typeface="+mn-ea"/>
                <a:cs typeface="+mn-cs"/>
              </a:rPr>
              <a:t>A lost denture impact on a person’s dignity – some people are never seen without their dentures, even by their loved ones. Being without their dentures can cause great distress</a:t>
            </a:r>
          </a:p>
          <a:p>
            <a:pPr marL="571500" indent="-457200">
              <a:lnSpc>
                <a:spcPct val="100000"/>
              </a:lnSpc>
              <a:spcBef>
                <a:spcPts val="600"/>
              </a:spcBef>
              <a:spcAft>
                <a:spcPts val="600"/>
              </a:spcAft>
              <a:buClr>
                <a:schemeClr val="tx1"/>
              </a:buClr>
              <a:buSzPct val="100000"/>
              <a:buFont typeface="Courier New" panose="02070309020205020404" pitchFamily="49" charset="0"/>
              <a:buChar char="o"/>
            </a:pPr>
            <a:r>
              <a:rPr lang="en-US" sz="1200" dirty="0">
                <a:solidFill>
                  <a:schemeClr val="tx1"/>
                </a:solidFill>
                <a:latin typeface="+mn-lt"/>
                <a:ea typeface="+mn-ea"/>
                <a:cs typeface="+mn-cs"/>
              </a:rPr>
              <a:t>It will also Impact on eating or speaking – most people need their dentures to eat a varied diet. If dentures are lost, a soft or pureed diet may be needed. This can lead to a loss of interest in food or the refusal to eat. Some people also find it difficult to speak or be understood without their dentures </a:t>
            </a:r>
          </a:p>
          <a:p>
            <a:pPr marL="571500" indent="-457200">
              <a:lnSpc>
                <a:spcPct val="100000"/>
              </a:lnSpc>
              <a:spcBef>
                <a:spcPts val="600"/>
              </a:spcBef>
              <a:spcAft>
                <a:spcPts val="600"/>
              </a:spcAft>
              <a:buClr>
                <a:schemeClr val="tx1"/>
              </a:buClr>
              <a:buSzPct val="100000"/>
              <a:buFont typeface="Courier New" panose="02070309020205020404" pitchFamily="49" charset="0"/>
              <a:buChar char="o"/>
            </a:pPr>
            <a:r>
              <a:rPr lang="en-US" sz="1200" dirty="0">
                <a:solidFill>
                  <a:schemeClr val="tx1"/>
                </a:solidFill>
                <a:latin typeface="+mn-lt"/>
                <a:ea typeface="+mn-ea"/>
                <a:cs typeface="+mn-cs"/>
              </a:rPr>
              <a:t>Comfort – some clients will have had dentures for many years and will not feel comfortable without them </a:t>
            </a:r>
          </a:p>
          <a:p>
            <a:pPr marL="0" indent="0">
              <a:lnSpc>
                <a:spcPct val="100000"/>
              </a:lnSpc>
              <a:spcBef>
                <a:spcPts val="600"/>
              </a:spcBef>
              <a:spcAft>
                <a:spcPts val="600"/>
              </a:spcAft>
              <a:buClr>
                <a:srgbClr val="A00054"/>
              </a:buClr>
              <a:buNone/>
            </a:pPr>
            <a:r>
              <a:rPr lang="en-US" sz="1200" dirty="0">
                <a:solidFill>
                  <a:schemeClr val="tx1"/>
                </a:solidFill>
                <a:latin typeface="+mn-lt"/>
                <a:ea typeface="+mn-ea"/>
                <a:cs typeface="+mn-cs"/>
              </a:rPr>
              <a:t>But also: </a:t>
            </a:r>
          </a:p>
          <a:p>
            <a:pPr marL="571500" indent="-457200">
              <a:lnSpc>
                <a:spcPct val="100000"/>
              </a:lnSpc>
              <a:spcBef>
                <a:spcPts val="600"/>
              </a:spcBef>
              <a:spcAft>
                <a:spcPts val="600"/>
              </a:spcAft>
              <a:buClr>
                <a:schemeClr val="tx1"/>
              </a:buClr>
              <a:buSzPct val="100000"/>
              <a:buFont typeface="Wingdings" panose="05000000000000000000" pitchFamily="2" charset="2"/>
              <a:buChar char="Ø"/>
            </a:pPr>
            <a:r>
              <a:rPr lang="en-US" sz="1200" dirty="0">
                <a:solidFill>
                  <a:schemeClr val="tx1"/>
                </a:solidFill>
                <a:latin typeface="+mn-lt"/>
                <a:ea typeface="+mn-ea"/>
                <a:cs typeface="+mn-cs"/>
              </a:rPr>
              <a:t>A lost denture has a Cost impact– a basic NHS denture is a band 3 item and is currently just under £270. if a denture is lost the client, care home or hospital will have to pay for replacement</a:t>
            </a:r>
          </a:p>
          <a:p>
            <a:pPr marL="571500" indent="-457200">
              <a:lnSpc>
                <a:spcPct val="100000"/>
              </a:lnSpc>
              <a:spcBef>
                <a:spcPts val="600"/>
              </a:spcBef>
              <a:spcAft>
                <a:spcPts val="600"/>
              </a:spcAft>
              <a:buClr>
                <a:schemeClr val="tx1"/>
              </a:buClr>
              <a:buSzPct val="100000"/>
              <a:buFont typeface="Wingdings" panose="05000000000000000000" pitchFamily="2" charset="2"/>
              <a:buChar char="Ø"/>
            </a:pPr>
            <a:r>
              <a:rPr lang="en-US" sz="1200" dirty="0">
                <a:solidFill>
                  <a:schemeClr val="tx1"/>
                </a:solidFill>
                <a:latin typeface="+mn-lt"/>
                <a:ea typeface="+mn-ea"/>
                <a:cs typeface="+mn-cs"/>
              </a:rPr>
              <a:t>Length of time without denture – a new denture will take around 4 weeks to complete, so the client will be without teeth for this length of time</a:t>
            </a:r>
          </a:p>
          <a:p>
            <a:pPr marL="571500" indent="-457200">
              <a:lnSpc>
                <a:spcPct val="100000"/>
              </a:lnSpc>
              <a:spcBef>
                <a:spcPts val="600"/>
              </a:spcBef>
              <a:spcAft>
                <a:spcPts val="600"/>
              </a:spcAft>
              <a:buClr>
                <a:schemeClr val="tx1"/>
              </a:buClr>
              <a:buSzPct val="100000"/>
              <a:buFont typeface="Wingdings" panose="05000000000000000000" pitchFamily="2" charset="2"/>
              <a:buChar char="Ø"/>
            </a:pPr>
            <a:r>
              <a:rPr lang="en-US" sz="1200" dirty="0">
                <a:solidFill>
                  <a:schemeClr val="tx1"/>
                </a:solidFill>
                <a:latin typeface="+mn-lt"/>
                <a:ea typeface="+mn-ea"/>
                <a:cs typeface="+mn-cs"/>
              </a:rPr>
              <a:t>We must also consider Return visits - it takes at least 4 visits to make a new set of dentures. This means the client will have to be taken to the dentist or the dentist has to visit the client</a:t>
            </a:r>
          </a:p>
          <a:p>
            <a:pPr marL="571500" indent="-457200">
              <a:lnSpc>
                <a:spcPct val="100000"/>
              </a:lnSpc>
              <a:spcBef>
                <a:spcPts val="600"/>
              </a:spcBef>
              <a:spcAft>
                <a:spcPts val="600"/>
              </a:spcAft>
              <a:buClr>
                <a:schemeClr val="tx1"/>
              </a:buClr>
              <a:buSzPct val="100000"/>
              <a:buFont typeface="Wingdings" panose="05000000000000000000" pitchFamily="2" charset="2"/>
              <a:buChar char="Ø"/>
            </a:pPr>
            <a:r>
              <a:rPr lang="en-US" sz="1200" dirty="0">
                <a:solidFill>
                  <a:schemeClr val="tx1"/>
                </a:solidFill>
                <a:latin typeface="+mn-lt"/>
                <a:ea typeface="+mn-ea"/>
                <a:cs typeface="+mn-cs"/>
              </a:rPr>
              <a:t>It can also be difficult adapting to new dentures – new dentures take time to feel comfortable and may need repeat visits to the dentist to ease the dentures</a:t>
            </a:r>
          </a:p>
          <a:p>
            <a:pPr marL="0" marR="0" lvl="0" indent="-76200" algn="l" rtl="0">
              <a:spcBef>
                <a:spcPts val="0"/>
              </a:spcBef>
              <a:buClr>
                <a:schemeClr val="dk1"/>
              </a:buClr>
              <a:buSzPts val="1200"/>
              <a:buFont typeface="Arial"/>
              <a:buNone/>
            </a:pPr>
            <a:endParaRPr sz="1200" b="0" i="0" u="none" strike="noStrike" cap="none" dirty="0">
              <a:solidFill>
                <a:schemeClr val="dk1"/>
              </a:solidFill>
              <a:latin typeface="Arial"/>
              <a:ea typeface="Arial"/>
              <a:cs typeface="Arial"/>
              <a:sym typeface="Arial"/>
            </a:endParaRPr>
          </a:p>
        </p:txBody>
      </p:sp>
      <p:sp>
        <p:nvSpPr>
          <p:cNvPr id="682" name="Shape 68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51637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2">
                    <a:lumMod val="75000"/>
                  </a:schemeClr>
                </a:solidFill>
              </a:rPr>
              <a:t>Denture Marking Process</a:t>
            </a:r>
          </a:p>
          <a:p>
            <a:r>
              <a:rPr lang="en-GB" i="0" dirty="0">
                <a:solidFill>
                  <a:schemeClr val="accent2">
                    <a:lumMod val="75000"/>
                  </a:schemeClr>
                </a:solidFill>
              </a:rPr>
              <a:t>Dentures can be easily mislaid in the home or hospital and as we have discussed will cause distress, difficulty eating and speaking and are costly to replace. All dentures should be marked. There may seem little point if a client is in their own home, but if the person needs to be admitted to hospital or respite care, the dentures maybe lost or misplaced in these settings. </a:t>
            </a:r>
          </a:p>
          <a:p>
            <a:endParaRPr lang="en-GB" i="0" dirty="0">
              <a:solidFill>
                <a:schemeClr val="accent2">
                  <a:lumMod val="75000"/>
                </a:schemeClr>
              </a:solidFill>
            </a:endParaRPr>
          </a:p>
          <a:p>
            <a:r>
              <a:rPr lang="en-GB" i="0" dirty="0">
                <a:solidFill>
                  <a:schemeClr val="accent2">
                    <a:lumMod val="75000"/>
                  </a:schemeClr>
                </a:solidFill>
              </a:rPr>
              <a:t>To put  identification on a denture:- </a:t>
            </a:r>
          </a:p>
          <a:p>
            <a:pPr marL="609600" indent="-457200">
              <a:buClr>
                <a:schemeClr val="tx1"/>
              </a:buClr>
              <a:buSzPct val="100000"/>
              <a:buFont typeface="+mj-lt"/>
              <a:buAutoNum type="arabicPeriod"/>
            </a:pPr>
            <a:r>
              <a:rPr lang="en-GB" dirty="0">
                <a:solidFill>
                  <a:schemeClr val="tx1"/>
                </a:solidFill>
                <a:latin typeface="+mn-lt"/>
              </a:rPr>
              <a:t>Remove dentures from person’s mouth</a:t>
            </a:r>
          </a:p>
          <a:p>
            <a:pPr marL="609600" indent="-457200">
              <a:buClr>
                <a:schemeClr val="tx1"/>
              </a:buClr>
              <a:buSzPct val="100000"/>
              <a:buFont typeface="+mj-lt"/>
              <a:buAutoNum type="arabicPeriod"/>
            </a:pPr>
            <a:r>
              <a:rPr lang="en-GB" dirty="0">
                <a:solidFill>
                  <a:schemeClr val="tx1"/>
                </a:solidFill>
                <a:latin typeface="+mn-lt"/>
              </a:rPr>
              <a:t>Clean dentures in soapy water with a toothbrush or denture brush </a:t>
            </a:r>
          </a:p>
          <a:p>
            <a:pPr marL="609600" indent="-457200">
              <a:buClr>
                <a:schemeClr val="tx1"/>
              </a:buClr>
              <a:buSzPct val="100000"/>
              <a:buFont typeface="+mj-lt"/>
              <a:buAutoNum type="arabicPeriod"/>
            </a:pPr>
            <a:r>
              <a:rPr lang="en-GB" dirty="0">
                <a:solidFill>
                  <a:schemeClr val="tx1"/>
                </a:solidFill>
                <a:latin typeface="+mn-lt"/>
              </a:rPr>
              <a:t>Disinfect denture by soaking in dilute Milton solution for 30 minutes (if a metal denture use a denture cleaning solution)</a:t>
            </a:r>
          </a:p>
          <a:p>
            <a:pPr marL="609600" indent="-457200">
              <a:buClr>
                <a:schemeClr val="tx1"/>
              </a:buClr>
              <a:buSzPct val="100000"/>
              <a:buFont typeface="+mj-lt"/>
              <a:buAutoNum type="arabicPeriod"/>
            </a:pPr>
            <a:r>
              <a:rPr lang="en-GB" dirty="0">
                <a:solidFill>
                  <a:schemeClr val="tx1"/>
                </a:solidFill>
                <a:latin typeface="+mn-lt"/>
              </a:rPr>
              <a:t>Dry denture and roughen area towards back of denture with a clean pan scrub</a:t>
            </a:r>
          </a:p>
          <a:p>
            <a:pPr marL="609600" indent="-457200">
              <a:buClr>
                <a:schemeClr val="tx1"/>
              </a:buClr>
              <a:buSzPct val="100000"/>
              <a:buFont typeface="+mj-lt"/>
              <a:buAutoNum type="arabicPeriod"/>
            </a:pPr>
            <a:r>
              <a:rPr lang="en-GB" dirty="0">
                <a:solidFill>
                  <a:schemeClr val="tx1"/>
                </a:solidFill>
                <a:latin typeface="+mn-lt"/>
              </a:rPr>
              <a:t>Use a pencil or indelible pen to write name or initials and date of birth, near the back of denture. Wait to dry</a:t>
            </a:r>
          </a:p>
          <a:p>
            <a:pPr marL="609600" indent="-457200">
              <a:buClr>
                <a:schemeClr val="tx1"/>
              </a:buClr>
              <a:buSzPct val="100000"/>
              <a:buFont typeface="+mj-lt"/>
              <a:buAutoNum type="arabicPeriod"/>
            </a:pPr>
            <a:r>
              <a:rPr lang="en-GB" dirty="0">
                <a:solidFill>
                  <a:schemeClr val="tx1"/>
                </a:solidFill>
                <a:latin typeface="+mn-lt"/>
              </a:rPr>
              <a:t>Next apply fine layer clear nail varnish, allow to dry </a:t>
            </a:r>
          </a:p>
          <a:p>
            <a:pPr marL="609600" indent="-457200">
              <a:buClr>
                <a:schemeClr val="tx1"/>
              </a:buClr>
              <a:buSzPct val="100000"/>
              <a:buFont typeface="+mj-lt"/>
              <a:buAutoNum type="arabicPeriod"/>
            </a:pPr>
            <a:r>
              <a:rPr lang="en-GB" dirty="0">
                <a:solidFill>
                  <a:schemeClr val="tx1"/>
                </a:solidFill>
                <a:latin typeface="+mn-lt"/>
              </a:rPr>
              <a:t>Rinse with water</a:t>
            </a:r>
            <a:endParaRPr lang="en-GB" i="0" dirty="0">
              <a:solidFill>
                <a:schemeClr val="accent2">
                  <a:lumMod val="75000"/>
                </a:schemeClr>
              </a:solidFill>
            </a:endParaRPr>
          </a:p>
          <a:p>
            <a:endParaRPr lang="en-GB" i="0" dirty="0">
              <a:solidFill>
                <a:schemeClr val="accent2">
                  <a:lumMod val="75000"/>
                </a:schemeClr>
              </a:solidFill>
            </a:endParaRPr>
          </a:p>
        </p:txBody>
      </p:sp>
      <p:sp>
        <p:nvSpPr>
          <p:cNvPr id="4" name="Slide Number Placeholder 3"/>
          <p:cNvSpPr>
            <a:spLocks noGrp="1"/>
          </p:cNvSpPr>
          <p:nvPr>
            <p:ph type="sldNum" sz="quarter" idx="10"/>
          </p:nvPr>
        </p:nvSpPr>
        <p:spPr/>
        <p:txBody>
          <a:bodyPr/>
          <a:lstStyle/>
          <a:p>
            <a:fld id="{DB0B3131-83C0-9847-95A8-B83A12FBB63A}" type="slidenum">
              <a:rPr lang="en-US" smtClean="0"/>
              <a:t>9</a:t>
            </a:fld>
            <a:endParaRPr lang="en-US"/>
          </a:p>
        </p:txBody>
      </p:sp>
    </p:spTree>
    <p:extLst>
      <p:ext uri="{BB962C8B-B14F-4D97-AF65-F5344CB8AC3E}">
        <p14:creationId xmlns:p14="http://schemas.microsoft.com/office/powerpoint/2010/main" val="3795078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BEA2C-FF64-44EC-8315-B25B1D9BE6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472C0FB-0A3A-49E9-8E8B-DF11E2828A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750442-34AE-4159-AB43-F15A14A7A365}"/>
              </a:ext>
            </a:extLst>
          </p:cNvPr>
          <p:cNvSpPr>
            <a:spLocks noGrp="1"/>
          </p:cNvSpPr>
          <p:nvPr>
            <p:ph type="dt" sz="half" idx="10"/>
          </p:nvPr>
        </p:nvSpPr>
        <p:spPr/>
        <p:txBody>
          <a:bodyPr/>
          <a:lstStyle/>
          <a:p>
            <a:fld id="{86D5E44E-3A99-4778-85F4-3F4734444F2F}" type="datetimeFigureOut">
              <a:rPr lang="en-GB" smtClean="0"/>
              <a:t>09/02/2024</a:t>
            </a:fld>
            <a:endParaRPr lang="en-GB"/>
          </a:p>
        </p:txBody>
      </p:sp>
      <p:sp>
        <p:nvSpPr>
          <p:cNvPr id="5" name="Footer Placeholder 4">
            <a:extLst>
              <a:ext uri="{FF2B5EF4-FFF2-40B4-BE49-F238E27FC236}">
                <a16:creationId xmlns:a16="http://schemas.microsoft.com/office/drawing/2014/main" id="{FD1C0E56-153B-4AEA-88CA-C878E6DEE8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E41895-9E42-4DCA-8B22-17A9685C9CC3}"/>
              </a:ext>
            </a:extLst>
          </p:cNvPr>
          <p:cNvSpPr>
            <a:spLocks noGrp="1"/>
          </p:cNvSpPr>
          <p:nvPr>
            <p:ph type="sldNum" sz="quarter" idx="12"/>
          </p:nvPr>
        </p:nvSpPr>
        <p:spPr/>
        <p:txBody>
          <a:bodyPr/>
          <a:lstStyle/>
          <a:p>
            <a:fld id="{EC763388-3915-407B-BB30-BBB496098A7E}" type="slidenum">
              <a:rPr lang="en-GB" smtClean="0"/>
              <a:t>‹#›</a:t>
            </a:fld>
            <a:endParaRPr lang="en-GB"/>
          </a:p>
        </p:txBody>
      </p:sp>
    </p:spTree>
    <p:extLst>
      <p:ext uri="{BB962C8B-B14F-4D97-AF65-F5344CB8AC3E}">
        <p14:creationId xmlns:p14="http://schemas.microsoft.com/office/powerpoint/2010/main" val="1049994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D7A57-69E3-44FF-BD98-A309F31711E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DCD9BE6-F44A-40B5-BB34-7D55605D0C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B0B621-6314-4C9F-9CD1-21FBCD8ECCC0}"/>
              </a:ext>
            </a:extLst>
          </p:cNvPr>
          <p:cNvSpPr>
            <a:spLocks noGrp="1"/>
          </p:cNvSpPr>
          <p:nvPr>
            <p:ph type="dt" sz="half" idx="10"/>
          </p:nvPr>
        </p:nvSpPr>
        <p:spPr/>
        <p:txBody>
          <a:bodyPr/>
          <a:lstStyle/>
          <a:p>
            <a:fld id="{86D5E44E-3A99-4778-85F4-3F4734444F2F}" type="datetimeFigureOut">
              <a:rPr lang="en-GB" smtClean="0"/>
              <a:t>09/02/2024</a:t>
            </a:fld>
            <a:endParaRPr lang="en-GB"/>
          </a:p>
        </p:txBody>
      </p:sp>
      <p:sp>
        <p:nvSpPr>
          <p:cNvPr id="5" name="Footer Placeholder 4">
            <a:extLst>
              <a:ext uri="{FF2B5EF4-FFF2-40B4-BE49-F238E27FC236}">
                <a16:creationId xmlns:a16="http://schemas.microsoft.com/office/drawing/2014/main" id="{66152D98-50E9-4782-8580-D50EE9A3FC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116D46-E76F-4D11-992D-B79EC8F829F4}"/>
              </a:ext>
            </a:extLst>
          </p:cNvPr>
          <p:cNvSpPr>
            <a:spLocks noGrp="1"/>
          </p:cNvSpPr>
          <p:nvPr>
            <p:ph type="sldNum" sz="quarter" idx="12"/>
          </p:nvPr>
        </p:nvSpPr>
        <p:spPr/>
        <p:txBody>
          <a:bodyPr/>
          <a:lstStyle/>
          <a:p>
            <a:fld id="{EC763388-3915-407B-BB30-BBB496098A7E}" type="slidenum">
              <a:rPr lang="en-GB" smtClean="0"/>
              <a:t>‹#›</a:t>
            </a:fld>
            <a:endParaRPr lang="en-GB"/>
          </a:p>
        </p:txBody>
      </p:sp>
    </p:spTree>
    <p:extLst>
      <p:ext uri="{BB962C8B-B14F-4D97-AF65-F5344CB8AC3E}">
        <p14:creationId xmlns:p14="http://schemas.microsoft.com/office/powerpoint/2010/main" val="4075090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9A0E72-2899-4FDF-9A23-C7E1A5568EB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9AAC1A-4BEB-49C5-B2AF-568EC6D557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47E299-6B26-4762-B37F-507D73979E62}"/>
              </a:ext>
            </a:extLst>
          </p:cNvPr>
          <p:cNvSpPr>
            <a:spLocks noGrp="1"/>
          </p:cNvSpPr>
          <p:nvPr>
            <p:ph type="dt" sz="half" idx="10"/>
          </p:nvPr>
        </p:nvSpPr>
        <p:spPr/>
        <p:txBody>
          <a:bodyPr/>
          <a:lstStyle/>
          <a:p>
            <a:fld id="{86D5E44E-3A99-4778-85F4-3F4734444F2F}" type="datetimeFigureOut">
              <a:rPr lang="en-GB" smtClean="0"/>
              <a:t>09/02/2024</a:t>
            </a:fld>
            <a:endParaRPr lang="en-GB"/>
          </a:p>
        </p:txBody>
      </p:sp>
      <p:sp>
        <p:nvSpPr>
          <p:cNvPr id="5" name="Footer Placeholder 4">
            <a:extLst>
              <a:ext uri="{FF2B5EF4-FFF2-40B4-BE49-F238E27FC236}">
                <a16:creationId xmlns:a16="http://schemas.microsoft.com/office/drawing/2014/main" id="{9077B6F2-9F58-444C-8343-F61219DCA3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137AFC4-E077-4904-B6EF-0418612648AA}"/>
              </a:ext>
            </a:extLst>
          </p:cNvPr>
          <p:cNvSpPr>
            <a:spLocks noGrp="1"/>
          </p:cNvSpPr>
          <p:nvPr>
            <p:ph type="sldNum" sz="quarter" idx="12"/>
          </p:nvPr>
        </p:nvSpPr>
        <p:spPr/>
        <p:txBody>
          <a:bodyPr/>
          <a:lstStyle/>
          <a:p>
            <a:fld id="{EC763388-3915-407B-BB30-BBB496098A7E}" type="slidenum">
              <a:rPr lang="en-GB" smtClean="0"/>
              <a:t>‹#›</a:t>
            </a:fld>
            <a:endParaRPr lang="en-GB"/>
          </a:p>
        </p:txBody>
      </p:sp>
    </p:spTree>
    <p:extLst>
      <p:ext uri="{BB962C8B-B14F-4D97-AF65-F5344CB8AC3E}">
        <p14:creationId xmlns:p14="http://schemas.microsoft.com/office/powerpoint/2010/main" val="997151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slide for graphs and large illustra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0204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Slide title, text and photo">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609600" y="1954924"/>
            <a:ext cx="6159063" cy="3720662"/>
          </a:xfrm>
          <a:prstGeom prst="rect">
            <a:avLst/>
          </a:prstGeom>
          <a:noFill/>
          <a:ln>
            <a:noFill/>
          </a:ln>
        </p:spPr>
        <p:txBody>
          <a:bodyPr wrap="square" lIns="91425" tIns="91425" rIns="91425" bIns="91425" anchor="t" anchorCtr="0"/>
          <a:lstStyle>
            <a:lvl1pPr marL="342900" marR="0" lvl="0" indent="-190500" algn="l" rtl="0">
              <a:spcBef>
                <a:spcPts val="480"/>
              </a:spcBef>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742950" marR="0" lvl="1" indent="-133350" algn="l" rtl="0">
              <a:spcBef>
                <a:spcPts val="480"/>
              </a:spcBef>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76200" algn="l" rtl="0">
              <a:spcBef>
                <a:spcPts val="480"/>
              </a:spcBef>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057400" marR="0" lvl="4" indent="-76200" algn="l" rtl="0">
              <a:spcBef>
                <a:spcPts val="480"/>
              </a:spcBef>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1" name="Shape 21"/>
          <p:cNvSpPr>
            <a:spLocks noGrp="1"/>
          </p:cNvSpPr>
          <p:nvPr>
            <p:ph type="pic" idx="2"/>
          </p:nvPr>
        </p:nvSpPr>
        <p:spPr>
          <a:xfrm>
            <a:off x="6957485" y="1954213"/>
            <a:ext cx="4897967" cy="3721100"/>
          </a:xfrm>
          <a:prstGeom prst="rect">
            <a:avLst/>
          </a:prstGeom>
          <a:noFill/>
          <a:ln>
            <a:noFill/>
          </a:ln>
        </p:spPr>
        <p:txBody>
          <a:bodyPr wrap="square" lIns="91425" tIns="91425" rIns="91425" bIns="91425" anchor="t" anchorCtr="0"/>
          <a:lstStyle>
            <a:lvl1pPr marL="0" marR="0" lvl="0" indent="0" algn="ctr" rtl="0">
              <a:spcBef>
                <a:spcPts val="480"/>
              </a:spcBef>
              <a:buClr>
                <a:schemeClr val="dk1"/>
              </a:buClr>
              <a:buSzPts val="2400"/>
              <a:buFont typeface="Arial"/>
              <a:buNone/>
              <a:defRPr sz="24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ctrTitle"/>
          </p:nvPr>
        </p:nvSpPr>
        <p:spPr>
          <a:xfrm>
            <a:off x="609600" y="1177927"/>
            <a:ext cx="10363200" cy="679449"/>
          </a:xfrm>
          <a:prstGeom prst="rect">
            <a:avLst/>
          </a:prstGeom>
          <a:noFill/>
          <a:ln>
            <a:noFill/>
          </a:ln>
        </p:spPr>
        <p:txBody>
          <a:bodyPr wrap="square" lIns="91425" tIns="91425" rIns="91425" bIns="91425" anchor="t" anchorCtr="0"/>
          <a:lstStyle>
            <a:lvl1pPr marL="0" marR="0" lvl="0" indent="0" algn="l" rtl="0">
              <a:spcBef>
                <a:spcPts val="0"/>
              </a:spcBef>
              <a:buClr>
                <a:srgbClr val="A00054"/>
              </a:buClr>
              <a:buSzPts val="3600"/>
              <a:buFont typeface="Arial"/>
              <a:buNone/>
              <a:defRPr sz="3600" b="1" i="0" u="none" strike="noStrike" cap="none">
                <a:solidFill>
                  <a:srgbClr val="A00054"/>
                </a:solidFill>
                <a:latin typeface="Arial"/>
                <a:ea typeface="Arial"/>
                <a:cs typeface="Arial"/>
                <a:sym typeface="Arial"/>
              </a:defRPr>
            </a:lvl1pPr>
            <a:lvl2pPr lvl="1" indent="0">
              <a:spcBef>
                <a:spcPts val="0"/>
              </a:spcBef>
              <a:buSzPts val="1400"/>
              <a:buNone/>
              <a:defRPr sz="1800"/>
            </a:lvl2pPr>
            <a:lvl3pPr lvl="2" indent="0">
              <a:spcBef>
                <a:spcPts val="0"/>
              </a:spcBef>
              <a:buSzPts val="1400"/>
              <a:buNone/>
              <a:defRPr sz="1800"/>
            </a:lvl3pPr>
            <a:lvl4pPr lvl="3" indent="0">
              <a:spcBef>
                <a:spcPts val="0"/>
              </a:spcBef>
              <a:buSzPts val="1400"/>
              <a:buNone/>
              <a:defRPr sz="1800"/>
            </a:lvl4pPr>
            <a:lvl5pPr lvl="4" indent="0">
              <a:spcBef>
                <a:spcPts val="0"/>
              </a:spcBef>
              <a:buSzPts val="1400"/>
              <a:buNone/>
              <a:defRPr sz="1800"/>
            </a:lvl5pPr>
            <a:lvl6pPr lvl="5" indent="0">
              <a:spcBef>
                <a:spcPts val="0"/>
              </a:spcBef>
              <a:buSzPts val="1400"/>
              <a:buNone/>
              <a:defRPr sz="1800"/>
            </a:lvl6pPr>
            <a:lvl7pPr lvl="6" indent="0">
              <a:spcBef>
                <a:spcPts val="0"/>
              </a:spcBef>
              <a:buSzPts val="1400"/>
              <a:buNone/>
              <a:defRPr sz="1800"/>
            </a:lvl7pPr>
            <a:lvl8pPr lvl="7" indent="0">
              <a:spcBef>
                <a:spcPts val="0"/>
              </a:spcBef>
              <a:buSzPts val="1400"/>
              <a:buNone/>
              <a:defRPr sz="1800"/>
            </a:lvl8pPr>
            <a:lvl9pPr lvl="8" indent="0">
              <a:spcBef>
                <a:spcPts val="0"/>
              </a:spcBef>
              <a:buSzPts val="1400"/>
              <a:buNone/>
              <a:defRPr sz="1800"/>
            </a:lvl9pPr>
          </a:lstStyle>
          <a:p>
            <a:endParaRPr/>
          </a:p>
        </p:txBody>
      </p:sp>
    </p:spTree>
    <p:extLst>
      <p:ext uri="{BB962C8B-B14F-4D97-AF65-F5344CB8AC3E}">
        <p14:creationId xmlns:p14="http://schemas.microsoft.com/office/powerpoint/2010/main" val="4014544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subtitle, text and photograph">
  <p:cSld name="Title slide, subtitle, text and photograph">
    <p:spTree>
      <p:nvGrpSpPr>
        <p:cNvPr id="1" name="Shape 18"/>
        <p:cNvGrpSpPr/>
        <p:nvPr/>
      </p:nvGrpSpPr>
      <p:grpSpPr>
        <a:xfrm>
          <a:off x="0" y="0"/>
          <a:ext cx="0" cy="0"/>
          <a:chOff x="0" y="0"/>
          <a:chExt cx="0" cy="0"/>
        </a:xfrm>
      </p:grpSpPr>
      <p:sp>
        <p:nvSpPr>
          <p:cNvPr id="19" name="Shape 19"/>
          <p:cNvSpPr>
            <a:spLocks noGrp="1"/>
          </p:cNvSpPr>
          <p:nvPr>
            <p:ph type="pic" idx="2"/>
          </p:nvPr>
        </p:nvSpPr>
        <p:spPr>
          <a:xfrm>
            <a:off x="7147985" y="2638425"/>
            <a:ext cx="4601633" cy="2457450"/>
          </a:xfrm>
          <a:prstGeom prst="rect">
            <a:avLst/>
          </a:prstGeom>
          <a:noFill/>
          <a:ln>
            <a:noFill/>
          </a:ln>
        </p:spPr>
        <p:txBody>
          <a:bodyPr spcFirstLastPara="1" wrap="square" lIns="91425" tIns="91425" rIns="91425" bIns="91425" anchor="t" anchorCtr="0"/>
          <a:lstStyle>
            <a:lvl1pPr marR="0" lvl="0" algn="ctr"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0" name="Shape 20"/>
          <p:cNvSpPr txBox="1">
            <a:spLocks noGrp="1"/>
          </p:cNvSpPr>
          <p:nvPr>
            <p:ph type="subTitle" idx="1"/>
          </p:nvPr>
        </p:nvSpPr>
        <p:spPr>
          <a:xfrm>
            <a:off x="609600" y="1909763"/>
            <a:ext cx="8534400" cy="581025"/>
          </a:xfrm>
          <a:prstGeom prst="rect">
            <a:avLst/>
          </a:prstGeom>
          <a:noFill/>
          <a:ln>
            <a:noFill/>
          </a:ln>
        </p:spPr>
        <p:txBody>
          <a:bodyPr spcFirstLastPara="1" wrap="square" lIns="91425" tIns="91425" rIns="91425" bIns="91425" anchor="t" anchorCtr="0"/>
          <a:lstStyle>
            <a:lvl1pPr marR="0" lvl="0" algn="l" rtl="0">
              <a:spcBef>
                <a:spcPts val="560"/>
              </a:spcBef>
              <a:spcAft>
                <a:spcPts val="0"/>
              </a:spcAft>
              <a:buClr>
                <a:srgbClr val="003893"/>
              </a:buClr>
              <a:buSzPts val="2800"/>
              <a:buFont typeface="Arial"/>
              <a:buNone/>
              <a:defRPr sz="2800" b="1" i="0" u="none" strike="noStrike" cap="none">
                <a:solidFill>
                  <a:srgbClr val="003893"/>
                </a:solidFill>
                <a:latin typeface="Arial"/>
                <a:ea typeface="Arial"/>
                <a:cs typeface="Arial"/>
                <a:sym typeface="Arial"/>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Arial"/>
                <a:ea typeface="Arial"/>
                <a:cs typeface="Arial"/>
                <a:sym typeface="Arial"/>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21" name="Shape 21"/>
          <p:cNvSpPr txBox="1">
            <a:spLocks noGrp="1"/>
          </p:cNvSpPr>
          <p:nvPr>
            <p:ph type="body" idx="3"/>
          </p:nvPr>
        </p:nvSpPr>
        <p:spPr>
          <a:xfrm>
            <a:off x="609601" y="2619375"/>
            <a:ext cx="6248400" cy="2457450"/>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4pPr>
            <a:lvl5pPr marL="2286000" marR="0" lvl="4"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ctrTitle"/>
          </p:nvPr>
        </p:nvSpPr>
        <p:spPr>
          <a:xfrm>
            <a:off x="609600" y="1177927"/>
            <a:ext cx="10363200" cy="679449"/>
          </a:xfrm>
          <a:prstGeom prst="rect">
            <a:avLst/>
          </a:prstGeom>
          <a:noFill/>
          <a:ln>
            <a:noFill/>
          </a:ln>
        </p:spPr>
        <p:txBody>
          <a:bodyPr spcFirstLastPara="1" wrap="square" lIns="91425" tIns="91425" rIns="91425" bIns="91425" anchor="t" anchorCtr="0"/>
          <a:lstStyle>
            <a:lvl1pPr marR="0" lvl="0" algn="l" rtl="0">
              <a:spcBef>
                <a:spcPts val="0"/>
              </a:spcBef>
              <a:spcAft>
                <a:spcPts val="0"/>
              </a:spcAft>
              <a:buClr>
                <a:srgbClr val="A00054"/>
              </a:buClr>
              <a:buSzPts val="3600"/>
              <a:buFont typeface="Arial"/>
              <a:buNone/>
              <a:defRPr sz="3600" b="1" i="0" u="none" strike="noStrike" cap="none">
                <a:solidFill>
                  <a:srgbClr val="A00054"/>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287080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lide title and tex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609600" y="1177927"/>
            <a:ext cx="10363200" cy="679449"/>
          </a:xfrm>
          <a:prstGeom prst="rect">
            <a:avLst/>
          </a:prstGeom>
        </p:spPr>
        <p:txBody>
          <a:bodyPr/>
          <a:lstStyle>
            <a:lvl1pPr algn="l">
              <a:defRPr sz="3600" b="1" baseline="0">
                <a:solidFill>
                  <a:srgbClr val="A00054"/>
                </a:solidFill>
              </a:defRPr>
            </a:lvl1pPr>
          </a:lstStyle>
          <a:p>
            <a:r>
              <a:rPr lang="en-US" dirty="0"/>
              <a:t>Slide title – Arial, 36, Bold</a:t>
            </a:r>
          </a:p>
        </p:txBody>
      </p:sp>
      <p:sp>
        <p:nvSpPr>
          <p:cNvPr id="10" name="Text Placeholder 7"/>
          <p:cNvSpPr>
            <a:spLocks noGrp="1"/>
          </p:cNvSpPr>
          <p:nvPr>
            <p:ph type="body" sz="quarter" idx="13" hasCustomPrompt="1"/>
          </p:nvPr>
        </p:nvSpPr>
        <p:spPr>
          <a:xfrm>
            <a:off x="609601" y="1954924"/>
            <a:ext cx="10452100" cy="3720662"/>
          </a:xfrm>
          <a:prstGeom prst="rect">
            <a:avLst/>
          </a:prstGeom>
        </p:spPr>
        <p:txBody>
          <a:bodyPr/>
          <a:lstStyle>
            <a:lvl1pPr>
              <a:defRPr sz="2400"/>
            </a:lvl1pPr>
            <a:lvl2pPr>
              <a:defRPr sz="2400"/>
            </a:lvl2pPr>
            <a:lvl3pPr>
              <a:defRPr sz="2400"/>
            </a:lvl3pPr>
            <a:lvl4pPr>
              <a:defRPr sz="2400"/>
            </a:lvl4pPr>
            <a:lvl5pPr>
              <a:defRPr sz="2400"/>
            </a:lvl5pPr>
          </a:lstStyle>
          <a:p>
            <a:pPr lvl="0"/>
            <a:r>
              <a:rPr lang="en-US" dirty="0"/>
              <a:t> Body text – Arial, 24</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8896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4291C-D524-4936-9C4D-2E6B390E17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A8D2B5-5789-41FD-BF3A-59F400EF54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1859DB-4021-44D4-93AD-1337603B1B5B}"/>
              </a:ext>
            </a:extLst>
          </p:cNvPr>
          <p:cNvSpPr>
            <a:spLocks noGrp="1"/>
          </p:cNvSpPr>
          <p:nvPr>
            <p:ph type="dt" sz="half" idx="10"/>
          </p:nvPr>
        </p:nvSpPr>
        <p:spPr/>
        <p:txBody>
          <a:bodyPr/>
          <a:lstStyle/>
          <a:p>
            <a:fld id="{86D5E44E-3A99-4778-85F4-3F4734444F2F}" type="datetimeFigureOut">
              <a:rPr lang="en-GB" smtClean="0"/>
              <a:t>09/02/2024</a:t>
            </a:fld>
            <a:endParaRPr lang="en-GB"/>
          </a:p>
        </p:txBody>
      </p:sp>
      <p:sp>
        <p:nvSpPr>
          <p:cNvPr id="5" name="Footer Placeholder 4">
            <a:extLst>
              <a:ext uri="{FF2B5EF4-FFF2-40B4-BE49-F238E27FC236}">
                <a16:creationId xmlns:a16="http://schemas.microsoft.com/office/drawing/2014/main" id="{467E4768-B5E7-4FC1-8460-F8CABE8861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6464A31-AB6F-46E5-A3EA-B2F0124D6415}"/>
              </a:ext>
            </a:extLst>
          </p:cNvPr>
          <p:cNvSpPr>
            <a:spLocks noGrp="1"/>
          </p:cNvSpPr>
          <p:nvPr>
            <p:ph type="sldNum" sz="quarter" idx="12"/>
          </p:nvPr>
        </p:nvSpPr>
        <p:spPr/>
        <p:txBody>
          <a:bodyPr/>
          <a:lstStyle/>
          <a:p>
            <a:fld id="{EC763388-3915-407B-BB30-BBB496098A7E}" type="slidenum">
              <a:rPr lang="en-GB" smtClean="0"/>
              <a:t>‹#›</a:t>
            </a:fld>
            <a:endParaRPr lang="en-GB"/>
          </a:p>
        </p:txBody>
      </p:sp>
    </p:spTree>
    <p:extLst>
      <p:ext uri="{BB962C8B-B14F-4D97-AF65-F5344CB8AC3E}">
        <p14:creationId xmlns:p14="http://schemas.microsoft.com/office/powerpoint/2010/main" val="3691675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76F2-D39B-4894-8A85-8D8DDD243E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59A78B8-D9A8-4AA4-AB45-6CBF72C859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7A5C83-2516-4E6F-BB3D-39E2EAC1F6C6}"/>
              </a:ext>
            </a:extLst>
          </p:cNvPr>
          <p:cNvSpPr>
            <a:spLocks noGrp="1"/>
          </p:cNvSpPr>
          <p:nvPr>
            <p:ph type="dt" sz="half" idx="10"/>
          </p:nvPr>
        </p:nvSpPr>
        <p:spPr/>
        <p:txBody>
          <a:bodyPr/>
          <a:lstStyle/>
          <a:p>
            <a:fld id="{86D5E44E-3A99-4778-85F4-3F4734444F2F}" type="datetimeFigureOut">
              <a:rPr lang="en-GB" smtClean="0"/>
              <a:t>09/02/2024</a:t>
            </a:fld>
            <a:endParaRPr lang="en-GB"/>
          </a:p>
        </p:txBody>
      </p:sp>
      <p:sp>
        <p:nvSpPr>
          <p:cNvPr id="5" name="Footer Placeholder 4">
            <a:extLst>
              <a:ext uri="{FF2B5EF4-FFF2-40B4-BE49-F238E27FC236}">
                <a16:creationId xmlns:a16="http://schemas.microsoft.com/office/drawing/2014/main" id="{9E5FBB7A-AA70-4F1D-BF6F-3CBEAB584B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7C9D8B-F794-4E88-908C-8DE2EC207C49}"/>
              </a:ext>
            </a:extLst>
          </p:cNvPr>
          <p:cNvSpPr>
            <a:spLocks noGrp="1"/>
          </p:cNvSpPr>
          <p:nvPr>
            <p:ph type="sldNum" sz="quarter" idx="12"/>
          </p:nvPr>
        </p:nvSpPr>
        <p:spPr/>
        <p:txBody>
          <a:bodyPr/>
          <a:lstStyle/>
          <a:p>
            <a:fld id="{EC763388-3915-407B-BB30-BBB496098A7E}" type="slidenum">
              <a:rPr lang="en-GB" smtClean="0"/>
              <a:t>‹#›</a:t>
            </a:fld>
            <a:endParaRPr lang="en-GB"/>
          </a:p>
        </p:txBody>
      </p:sp>
    </p:spTree>
    <p:extLst>
      <p:ext uri="{BB962C8B-B14F-4D97-AF65-F5344CB8AC3E}">
        <p14:creationId xmlns:p14="http://schemas.microsoft.com/office/powerpoint/2010/main" val="1283435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A1CB-B9B5-41EA-9234-6B15CD3A02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662AF3B-FFCF-4C18-94C7-BF1BB1923E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F6314A7-EC36-4934-AA92-2A0A520597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E6368E3-7658-42AD-948C-7E9F43B951C9}"/>
              </a:ext>
            </a:extLst>
          </p:cNvPr>
          <p:cNvSpPr>
            <a:spLocks noGrp="1"/>
          </p:cNvSpPr>
          <p:nvPr>
            <p:ph type="dt" sz="half" idx="10"/>
          </p:nvPr>
        </p:nvSpPr>
        <p:spPr/>
        <p:txBody>
          <a:bodyPr/>
          <a:lstStyle/>
          <a:p>
            <a:fld id="{86D5E44E-3A99-4778-85F4-3F4734444F2F}" type="datetimeFigureOut">
              <a:rPr lang="en-GB" smtClean="0"/>
              <a:t>09/02/2024</a:t>
            </a:fld>
            <a:endParaRPr lang="en-GB"/>
          </a:p>
        </p:txBody>
      </p:sp>
      <p:sp>
        <p:nvSpPr>
          <p:cNvPr id="6" name="Footer Placeholder 5">
            <a:extLst>
              <a:ext uri="{FF2B5EF4-FFF2-40B4-BE49-F238E27FC236}">
                <a16:creationId xmlns:a16="http://schemas.microsoft.com/office/drawing/2014/main" id="{EA16E7C1-F606-4280-BEA4-A44EB31557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A6F154-5538-4B6E-B917-B6E46E63E297}"/>
              </a:ext>
            </a:extLst>
          </p:cNvPr>
          <p:cNvSpPr>
            <a:spLocks noGrp="1"/>
          </p:cNvSpPr>
          <p:nvPr>
            <p:ph type="sldNum" sz="quarter" idx="12"/>
          </p:nvPr>
        </p:nvSpPr>
        <p:spPr/>
        <p:txBody>
          <a:bodyPr/>
          <a:lstStyle/>
          <a:p>
            <a:fld id="{EC763388-3915-407B-BB30-BBB496098A7E}" type="slidenum">
              <a:rPr lang="en-GB" smtClean="0"/>
              <a:t>‹#›</a:t>
            </a:fld>
            <a:endParaRPr lang="en-GB"/>
          </a:p>
        </p:txBody>
      </p:sp>
    </p:spTree>
    <p:extLst>
      <p:ext uri="{BB962C8B-B14F-4D97-AF65-F5344CB8AC3E}">
        <p14:creationId xmlns:p14="http://schemas.microsoft.com/office/powerpoint/2010/main" val="2266943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DA70-19C9-4146-B32A-FCB3DF1CFE8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2471F3B-91DE-4584-BAEE-CB674203C4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D7F3DF-8B8B-4F52-88BE-3A2F330311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438F04C-086B-4EA5-9DEC-911A5FAF07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BF1C97-1AF8-44A6-B504-DEE94D13B8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C1DF7A9-EFEE-4AC6-97C1-041BC448DE52}"/>
              </a:ext>
            </a:extLst>
          </p:cNvPr>
          <p:cNvSpPr>
            <a:spLocks noGrp="1"/>
          </p:cNvSpPr>
          <p:nvPr>
            <p:ph type="dt" sz="half" idx="10"/>
          </p:nvPr>
        </p:nvSpPr>
        <p:spPr/>
        <p:txBody>
          <a:bodyPr/>
          <a:lstStyle/>
          <a:p>
            <a:fld id="{86D5E44E-3A99-4778-85F4-3F4734444F2F}" type="datetimeFigureOut">
              <a:rPr lang="en-GB" smtClean="0"/>
              <a:t>09/02/2024</a:t>
            </a:fld>
            <a:endParaRPr lang="en-GB"/>
          </a:p>
        </p:txBody>
      </p:sp>
      <p:sp>
        <p:nvSpPr>
          <p:cNvPr id="8" name="Footer Placeholder 7">
            <a:extLst>
              <a:ext uri="{FF2B5EF4-FFF2-40B4-BE49-F238E27FC236}">
                <a16:creationId xmlns:a16="http://schemas.microsoft.com/office/drawing/2014/main" id="{B363E80C-0588-4B1D-8355-73186FE51AC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7AD97DE-AF77-4FEF-AF2E-676167DDE50D}"/>
              </a:ext>
            </a:extLst>
          </p:cNvPr>
          <p:cNvSpPr>
            <a:spLocks noGrp="1"/>
          </p:cNvSpPr>
          <p:nvPr>
            <p:ph type="sldNum" sz="quarter" idx="12"/>
          </p:nvPr>
        </p:nvSpPr>
        <p:spPr/>
        <p:txBody>
          <a:bodyPr/>
          <a:lstStyle/>
          <a:p>
            <a:fld id="{EC763388-3915-407B-BB30-BBB496098A7E}" type="slidenum">
              <a:rPr lang="en-GB" smtClean="0"/>
              <a:t>‹#›</a:t>
            </a:fld>
            <a:endParaRPr lang="en-GB"/>
          </a:p>
        </p:txBody>
      </p:sp>
    </p:spTree>
    <p:extLst>
      <p:ext uri="{BB962C8B-B14F-4D97-AF65-F5344CB8AC3E}">
        <p14:creationId xmlns:p14="http://schemas.microsoft.com/office/powerpoint/2010/main" val="970511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0367C-3E78-4A49-BDA8-14C7008F59E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49E6D46-C428-46BE-8515-7EAA3BD086AC}"/>
              </a:ext>
            </a:extLst>
          </p:cNvPr>
          <p:cNvSpPr>
            <a:spLocks noGrp="1"/>
          </p:cNvSpPr>
          <p:nvPr>
            <p:ph type="dt" sz="half" idx="10"/>
          </p:nvPr>
        </p:nvSpPr>
        <p:spPr/>
        <p:txBody>
          <a:bodyPr/>
          <a:lstStyle/>
          <a:p>
            <a:fld id="{86D5E44E-3A99-4778-85F4-3F4734444F2F}" type="datetimeFigureOut">
              <a:rPr lang="en-GB" smtClean="0"/>
              <a:t>09/02/2024</a:t>
            </a:fld>
            <a:endParaRPr lang="en-GB"/>
          </a:p>
        </p:txBody>
      </p:sp>
      <p:sp>
        <p:nvSpPr>
          <p:cNvPr id="4" name="Footer Placeholder 3">
            <a:extLst>
              <a:ext uri="{FF2B5EF4-FFF2-40B4-BE49-F238E27FC236}">
                <a16:creationId xmlns:a16="http://schemas.microsoft.com/office/drawing/2014/main" id="{84B23135-00EB-4FB7-859F-7FB46816AB2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B2B754B-C987-4D3D-9861-6E455D1AB76F}"/>
              </a:ext>
            </a:extLst>
          </p:cNvPr>
          <p:cNvSpPr>
            <a:spLocks noGrp="1"/>
          </p:cNvSpPr>
          <p:nvPr>
            <p:ph type="sldNum" sz="quarter" idx="12"/>
          </p:nvPr>
        </p:nvSpPr>
        <p:spPr/>
        <p:txBody>
          <a:bodyPr/>
          <a:lstStyle/>
          <a:p>
            <a:fld id="{EC763388-3915-407B-BB30-BBB496098A7E}" type="slidenum">
              <a:rPr lang="en-GB" smtClean="0"/>
              <a:t>‹#›</a:t>
            </a:fld>
            <a:endParaRPr lang="en-GB"/>
          </a:p>
        </p:txBody>
      </p:sp>
    </p:spTree>
    <p:extLst>
      <p:ext uri="{BB962C8B-B14F-4D97-AF65-F5344CB8AC3E}">
        <p14:creationId xmlns:p14="http://schemas.microsoft.com/office/powerpoint/2010/main" val="1396312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7D2DD9-EAE1-4CFD-8CC1-C7A40CA50475}"/>
              </a:ext>
            </a:extLst>
          </p:cNvPr>
          <p:cNvSpPr>
            <a:spLocks noGrp="1"/>
          </p:cNvSpPr>
          <p:nvPr>
            <p:ph type="dt" sz="half" idx="10"/>
          </p:nvPr>
        </p:nvSpPr>
        <p:spPr/>
        <p:txBody>
          <a:bodyPr/>
          <a:lstStyle/>
          <a:p>
            <a:fld id="{86D5E44E-3A99-4778-85F4-3F4734444F2F}" type="datetimeFigureOut">
              <a:rPr lang="en-GB" smtClean="0"/>
              <a:t>09/02/2024</a:t>
            </a:fld>
            <a:endParaRPr lang="en-GB"/>
          </a:p>
        </p:txBody>
      </p:sp>
      <p:sp>
        <p:nvSpPr>
          <p:cNvPr id="3" name="Footer Placeholder 2">
            <a:extLst>
              <a:ext uri="{FF2B5EF4-FFF2-40B4-BE49-F238E27FC236}">
                <a16:creationId xmlns:a16="http://schemas.microsoft.com/office/drawing/2014/main" id="{BA4F6416-F913-42F5-A239-22F0CAB3EEE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4C1C1A3-696A-44D4-93FE-BB78B0FF357F}"/>
              </a:ext>
            </a:extLst>
          </p:cNvPr>
          <p:cNvSpPr>
            <a:spLocks noGrp="1"/>
          </p:cNvSpPr>
          <p:nvPr>
            <p:ph type="sldNum" sz="quarter" idx="12"/>
          </p:nvPr>
        </p:nvSpPr>
        <p:spPr/>
        <p:txBody>
          <a:bodyPr/>
          <a:lstStyle/>
          <a:p>
            <a:fld id="{EC763388-3915-407B-BB30-BBB496098A7E}" type="slidenum">
              <a:rPr lang="en-GB" smtClean="0"/>
              <a:t>‹#›</a:t>
            </a:fld>
            <a:endParaRPr lang="en-GB"/>
          </a:p>
        </p:txBody>
      </p:sp>
    </p:spTree>
    <p:extLst>
      <p:ext uri="{BB962C8B-B14F-4D97-AF65-F5344CB8AC3E}">
        <p14:creationId xmlns:p14="http://schemas.microsoft.com/office/powerpoint/2010/main" val="1279071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4953D-22E5-41FE-8753-25D544E411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CFAFED9-4C2E-48FD-B578-E2C67C2B9D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BB6F666-5BE9-4DC9-A23F-C789967CF4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35A15-452F-4458-A736-51166A48DFA1}"/>
              </a:ext>
            </a:extLst>
          </p:cNvPr>
          <p:cNvSpPr>
            <a:spLocks noGrp="1"/>
          </p:cNvSpPr>
          <p:nvPr>
            <p:ph type="dt" sz="half" idx="10"/>
          </p:nvPr>
        </p:nvSpPr>
        <p:spPr/>
        <p:txBody>
          <a:bodyPr/>
          <a:lstStyle/>
          <a:p>
            <a:fld id="{86D5E44E-3A99-4778-85F4-3F4734444F2F}" type="datetimeFigureOut">
              <a:rPr lang="en-GB" smtClean="0"/>
              <a:t>09/02/2024</a:t>
            </a:fld>
            <a:endParaRPr lang="en-GB"/>
          </a:p>
        </p:txBody>
      </p:sp>
      <p:sp>
        <p:nvSpPr>
          <p:cNvPr id="6" name="Footer Placeholder 5">
            <a:extLst>
              <a:ext uri="{FF2B5EF4-FFF2-40B4-BE49-F238E27FC236}">
                <a16:creationId xmlns:a16="http://schemas.microsoft.com/office/drawing/2014/main" id="{AFAB73CC-4E41-46EC-BD82-AEE7636DBC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621088B-D097-43E1-A4FC-0C00B80A4EF4}"/>
              </a:ext>
            </a:extLst>
          </p:cNvPr>
          <p:cNvSpPr>
            <a:spLocks noGrp="1"/>
          </p:cNvSpPr>
          <p:nvPr>
            <p:ph type="sldNum" sz="quarter" idx="12"/>
          </p:nvPr>
        </p:nvSpPr>
        <p:spPr/>
        <p:txBody>
          <a:bodyPr/>
          <a:lstStyle/>
          <a:p>
            <a:fld id="{EC763388-3915-407B-BB30-BBB496098A7E}" type="slidenum">
              <a:rPr lang="en-GB" smtClean="0"/>
              <a:t>‹#›</a:t>
            </a:fld>
            <a:endParaRPr lang="en-GB"/>
          </a:p>
        </p:txBody>
      </p:sp>
    </p:spTree>
    <p:extLst>
      <p:ext uri="{BB962C8B-B14F-4D97-AF65-F5344CB8AC3E}">
        <p14:creationId xmlns:p14="http://schemas.microsoft.com/office/powerpoint/2010/main" val="1327332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5B126-B63E-467A-829D-1F68C13B65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D64AB93-3980-4A97-A79F-47E9AE74BD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627A655-201C-4D46-B3CF-9209E294B5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188D79-2461-4680-BE39-1E4D1CAEA929}"/>
              </a:ext>
            </a:extLst>
          </p:cNvPr>
          <p:cNvSpPr>
            <a:spLocks noGrp="1"/>
          </p:cNvSpPr>
          <p:nvPr>
            <p:ph type="dt" sz="half" idx="10"/>
          </p:nvPr>
        </p:nvSpPr>
        <p:spPr/>
        <p:txBody>
          <a:bodyPr/>
          <a:lstStyle/>
          <a:p>
            <a:fld id="{86D5E44E-3A99-4778-85F4-3F4734444F2F}" type="datetimeFigureOut">
              <a:rPr lang="en-GB" smtClean="0"/>
              <a:t>09/02/2024</a:t>
            </a:fld>
            <a:endParaRPr lang="en-GB"/>
          </a:p>
        </p:txBody>
      </p:sp>
      <p:sp>
        <p:nvSpPr>
          <p:cNvPr id="6" name="Footer Placeholder 5">
            <a:extLst>
              <a:ext uri="{FF2B5EF4-FFF2-40B4-BE49-F238E27FC236}">
                <a16:creationId xmlns:a16="http://schemas.microsoft.com/office/drawing/2014/main" id="{ABE91F72-695E-4B2D-A1E0-7748B4488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EDA361-6954-4BCA-B4CC-880842F87127}"/>
              </a:ext>
            </a:extLst>
          </p:cNvPr>
          <p:cNvSpPr>
            <a:spLocks noGrp="1"/>
          </p:cNvSpPr>
          <p:nvPr>
            <p:ph type="sldNum" sz="quarter" idx="12"/>
          </p:nvPr>
        </p:nvSpPr>
        <p:spPr/>
        <p:txBody>
          <a:bodyPr/>
          <a:lstStyle/>
          <a:p>
            <a:fld id="{EC763388-3915-407B-BB30-BBB496098A7E}" type="slidenum">
              <a:rPr lang="en-GB" smtClean="0"/>
              <a:t>‹#›</a:t>
            </a:fld>
            <a:endParaRPr lang="en-GB"/>
          </a:p>
        </p:txBody>
      </p:sp>
    </p:spTree>
    <p:extLst>
      <p:ext uri="{BB962C8B-B14F-4D97-AF65-F5344CB8AC3E}">
        <p14:creationId xmlns:p14="http://schemas.microsoft.com/office/powerpoint/2010/main" val="3293198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99D503-9C82-4E32-8DCD-B9338266D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3470A75-0CF2-4943-BA63-A7627CB35A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28C548-A858-4532-B6F4-37E284727E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D5E44E-3A99-4778-85F4-3F4734444F2F}" type="datetimeFigureOut">
              <a:rPr lang="en-GB" smtClean="0"/>
              <a:t>09/02/2024</a:t>
            </a:fld>
            <a:endParaRPr lang="en-GB"/>
          </a:p>
        </p:txBody>
      </p:sp>
      <p:sp>
        <p:nvSpPr>
          <p:cNvPr id="5" name="Footer Placeholder 4">
            <a:extLst>
              <a:ext uri="{FF2B5EF4-FFF2-40B4-BE49-F238E27FC236}">
                <a16:creationId xmlns:a16="http://schemas.microsoft.com/office/drawing/2014/main" id="{DC3A1979-1E8A-4987-A991-F1A1CA2AD3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0D4CAC-8A68-41CD-9ED6-4B6B3D17F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763388-3915-407B-BB30-BBB496098A7E}" type="slidenum">
              <a:rPr lang="en-GB" smtClean="0"/>
              <a:t>‹#›</a:t>
            </a:fld>
            <a:endParaRPr lang="en-GB"/>
          </a:p>
        </p:txBody>
      </p:sp>
    </p:spTree>
    <p:extLst>
      <p:ext uri="{BB962C8B-B14F-4D97-AF65-F5344CB8AC3E}">
        <p14:creationId xmlns:p14="http://schemas.microsoft.com/office/powerpoint/2010/main" val="56492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2.png"/><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18.jpeg"/><Relationship Id="rId5" Type="http://schemas.openxmlformats.org/officeDocument/2006/relationships/notesSlide" Target="../notesSlides/notesSlide10.xml"/><Relationship Id="rId4"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notesSlide" Target="../notesSlides/notesSlide11.xml"/><Relationship Id="rId4"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4.m4a"/><Relationship Id="rId7" Type="http://schemas.openxmlformats.org/officeDocument/2006/relationships/image" Target="../media/image23.jpeg"/><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image" Target="../media/image22.jpeg"/><Relationship Id="rId5" Type="http://schemas.openxmlformats.org/officeDocument/2006/relationships/notesSlide" Target="../notesSlides/notesSlide14.xml"/><Relationship Id="rId4"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2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slideLayout" Target="../slideLayouts/slideLayout2.xml"/><Relationship Id="rId7" Type="http://schemas.openxmlformats.org/officeDocument/2006/relationships/image" Target="../media/image4.jp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7.jpe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6.emf"/><Relationship Id="rId5" Type="http://schemas.openxmlformats.org/officeDocument/2006/relationships/notesSlide" Target="../notesSlides/notesSlide4.xml"/><Relationship Id="rId4"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audio" Target="../media/media5.m4a"/><Relationship Id="rId7" Type="http://schemas.openxmlformats.org/officeDocument/2006/relationships/image" Target="../media/image10.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notesSlide" Target="../notesSlides/notesSlide5.xml"/><Relationship Id="rId4" Type="http://schemas.openxmlformats.org/officeDocument/2006/relationships/slideLayout" Target="../slideLayouts/slideLayout12.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media6.m4a"/><Relationship Id="rId7" Type="http://schemas.openxmlformats.org/officeDocument/2006/relationships/image" Target="../media/image12.jpe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hyperlink" Target="https://www.youtube.com/watch?v=ZudWyUgUiw0" TargetMode="External"/><Relationship Id="rId5" Type="http://schemas.openxmlformats.org/officeDocument/2006/relationships/notesSlide" Target="../notesSlides/notesSlide6.xml"/><Relationship Id="rId4" Type="http://schemas.openxmlformats.org/officeDocument/2006/relationships/slideLayout" Target="../slideLayouts/slideLayout12.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slideLayout" Target="../slideLayouts/slideLayout12.xml"/><Relationship Id="rId7" Type="http://schemas.openxmlformats.org/officeDocument/2006/relationships/image" Target="../media/image12.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8.m4a"/><Relationship Id="rId7" Type="http://schemas.openxmlformats.org/officeDocument/2006/relationships/image" Target="../media/image16.jpe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hyperlink" Target="https://www.google.co.uk/url?sa=i&amp;rct=j&amp;q=&amp;esrc=s&amp;source=images&amp;cd=&amp;ved=2ahUKEwjyrL_IoKngAhUCgHMKHbVQCfcQjRx6BAgBEAU&amp;url=https://www.supernewsworld.com/Rude-English-Seagull-Steals-An-Old-Womans-Dentures-1352797.html&amp;psig=AOvVaw3_9qEbJpWaLZJkdNWoFIyA&amp;ust=1549616097445156" TargetMode="External"/><Relationship Id="rId5" Type="http://schemas.openxmlformats.org/officeDocument/2006/relationships/notesSlide" Target="../notesSlides/notesSlide8.xml"/><Relationship Id="rId4"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17.jpg"/><Relationship Id="rId5" Type="http://schemas.openxmlformats.org/officeDocument/2006/relationships/notesSlide" Target="../notesSlides/notesSlide9.xml"/><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EAGDS - Eight Ash Green Dental Surgery">
            <a:extLst>
              <a:ext uri="{FF2B5EF4-FFF2-40B4-BE49-F238E27FC236}">
                <a16:creationId xmlns:a16="http://schemas.microsoft.com/office/drawing/2014/main" id="{E456A4FF-9F4E-5D47-9F0A-8F4F4431AF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6280"/>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1FE9447-A96C-44E6-87F6-EC98A0B92459}"/>
              </a:ext>
            </a:extLst>
          </p:cNvPr>
          <p:cNvSpPr>
            <a:spLocks noGrp="1"/>
          </p:cNvSpPr>
          <p:nvPr>
            <p:ph type="ctrTitle"/>
          </p:nvPr>
        </p:nvSpPr>
        <p:spPr>
          <a:xfrm>
            <a:off x="477980" y="1122363"/>
            <a:ext cx="7294419" cy="3204134"/>
          </a:xfrm>
        </p:spPr>
        <p:txBody>
          <a:bodyPr anchor="t">
            <a:normAutofit/>
          </a:bodyPr>
          <a:lstStyle/>
          <a:p>
            <a:pPr algn="l"/>
            <a:r>
              <a:rPr lang="en-GB" sz="2800" b="1" dirty="0">
                <a:solidFill>
                  <a:schemeClr val="accent2">
                    <a:lumMod val="75000"/>
                  </a:schemeClr>
                </a:solidFill>
              </a:rPr>
              <a:t>MOUTH CARE MATTERS IN THE COMMUNITY </a:t>
            </a:r>
            <a:br>
              <a:rPr lang="en-GB" sz="3000" b="1" dirty="0">
                <a:latin typeface="+mn-lt"/>
              </a:rPr>
            </a:br>
            <a:br>
              <a:rPr lang="en-GB" sz="3000" b="1" dirty="0">
                <a:latin typeface="+mn-lt"/>
              </a:rPr>
            </a:br>
            <a:r>
              <a:rPr lang="en-GB" sz="4800" b="1" dirty="0">
                <a:solidFill>
                  <a:schemeClr val="accent2">
                    <a:lumMod val="75000"/>
                  </a:schemeClr>
                </a:solidFill>
                <a:latin typeface="+mn-lt"/>
              </a:rPr>
              <a:t>Personal mouth care for  an individual with a full and or partial denture </a:t>
            </a:r>
          </a:p>
        </p:txBody>
      </p:sp>
      <p:sp>
        <p:nvSpPr>
          <p:cNvPr id="3" name="Subtitle 2">
            <a:extLst>
              <a:ext uri="{FF2B5EF4-FFF2-40B4-BE49-F238E27FC236}">
                <a16:creationId xmlns:a16="http://schemas.microsoft.com/office/drawing/2014/main" id="{B94FFA70-E558-4124-AA15-EF9608AB9EC1}"/>
              </a:ext>
            </a:extLst>
          </p:cNvPr>
          <p:cNvSpPr>
            <a:spLocks noGrp="1"/>
          </p:cNvSpPr>
          <p:nvPr>
            <p:ph type="subTitle" idx="1"/>
          </p:nvPr>
        </p:nvSpPr>
        <p:spPr>
          <a:xfrm>
            <a:off x="477980" y="4872922"/>
            <a:ext cx="4023359" cy="1208141"/>
          </a:xfrm>
        </p:spPr>
        <p:txBody>
          <a:bodyPr>
            <a:normAutofit/>
          </a:bodyPr>
          <a:lstStyle/>
          <a:p>
            <a:pPr algn="l"/>
            <a:r>
              <a:rPr lang="en-GB" sz="4000" b="1" dirty="0">
                <a:solidFill>
                  <a:schemeClr val="accent2">
                    <a:lumMod val="75000"/>
                  </a:schemeClr>
                </a:solidFill>
              </a:rPr>
              <a:t>Section 7</a:t>
            </a:r>
          </a:p>
        </p:txBody>
      </p:sp>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Audio 4">
            <a:hlinkClick r:id="" action="ppaction://media"/>
            <a:extLst>
              <a:ext uri="{FF2B5EF4-FFF2-40B4-BE49-F238E27FC236}">
                <a16:creationId xmlns:a16="http://schemas.microsoft.com/office/drawing/2014/main" id="{6A161219-9F17-5E40-9EA3-CD16F3045D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4659398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8812"/>
    </mc:Choice>
    <mc:Fallback xmlns="">
      <p:transition spd="slow" advTm="28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6095999" y="540280"/>
            <a:ext cx="4955081" cy="1325563"/>
          </a:xfrm>
        </p:spPr>
        <p:txBody>
          <a:bodyPr vert="horz" lIns="91440" tIns="45720" rIns="91440" bIns="45720" rtlCol="0" anchor="ctr">
            <a:noAutofit/>
          </a:bodyPr>
          <a:lstStyle/>
          <a:p>
            <a:pPr algn="ctr">
              <a:spcBef>
                <a:spcPct val="0"/>
              </a:spcBef>
            </a:pPr>
            <a:r>
              <a:rPr lang="en-US" sz="5400" dirty="0">
                <a:solidFill>
                  <a:schemeClr val="accent2">
                    <a:lumMod val="75000"/>
                  </a:schemeClr>
                </a:solidFill>
                <a:latin typeface="+mn-lt"/>
                <a:ea typeface="+mj-ea"/>
                <a:cs typeface="+mj-cs"/>
              </a:rPr>
              <a:t>The Denture Sunflower</a:t>
            </a:r>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Shape 685"/>
          <p:cNvPicPr preferRelativeResize="0">
            <a:picLocks noGrp="1"/>
          </p:cNvPicPr>
          <p:nvPr>
            <p:ph type="pic" idx="2"/>
          </p:nvPr>
        </p:nvPicPr>
        <p:blipFill rotWithShape="1">
          <a:blip r:embed="rId6"/>
          <a:srcRect l="1175" r="877" b="-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p:spPr>
      </p:pic>
      <p:sp>
        <p:nvSpPr>
          <p:cNvPr id="2" name="Text Placeholder 1"/>
          <p:cNvSpPr>
            <a:spLocks noGrp="1"/>
          </p:cNvSpPr>
          <p:nvPr>
            <p:ph type="body" idx="1"/>
          </p:nvPr>
        </p:nvSpPr>
        <p:spPr>
          <a:xfrm>
            <a:off x="5820383" y="2075880"/>
            <a:ext cx="5609220" cy="3963372"/>
          </a:xfrm>
        </p:spPr>
        <p:txBody>
          <a:bodyPr vert="horz" lIns="91440" tIns="45720" rIns="91440" bIns="45720" rtlCol="0" anchor="t">
            <a:normAutofit/>
          </a:bodyPr>
          <a:lstStyle/>
          <a:p>
            <a:pPr marL="571500" indent="-457200">
              <a:lnSpc>
                <a:spcPct val="100000"/>
              </a:lnSpc>
              <a:spcBef>
                <a:spcPts val="600"/>
              </a:spcBef>
              <a:spcAft>
                <a:spcPts val="600"/>
              </a:spcAft>
              <a:buClr>
                <a:schemeClr val="tx1"/>
              </a:buClr>
              <a:buSzPct val="100000"/>
              <a:buFont typeface="Arial" panose="020B0604020202020204" pitchFamily="34" charset="0"/>
              <a:buChar char="•"/>
            </a:pPr>
            <a:r>
              <a:rPr lang="en-US" sz="2800" dirty="0">
                <a:solidFill>
                  <a:schemeClr val="tx1"/>
                </a:solidFill>
                <a:latin typeface="+mn-lt"/>
                <a:ea typeface="+mn-ea"/>
                <a:cs typeface="+mn-cs"/>
              </a:rPr>
              <a:t>Denture sunflower picture is to help staff identify patients who wear dentures</a:t>
            </a:r>
          </a:p>
          <a:p>
            <a:pPr marL="571500" indent="-457200">
              <a:lnSpc>
                <a:spcPct val="100000"/>
              </a:lnSpc>
              <a:spcBef>
                <a:spcPts val="600"/>
              </a:spcBef>
              <a:spcAft>
                <a:spcPts val="600"/>
              </a:spcAft>
              <a:buClr>
                <a:schemeClr val="tx1"/>
              </a:buClr>
              <a:buSzPct val="100000"/>
              <a:buFont typeface="Arial" panose="020B0604020202020204" pitchFamily="34" charset="0"/>
              <a:buChar char="•"/>
            </a:pPr>
            <a:r>
              <a:rPr lang="en-US" sz="2800" dirty="0">
                <a:solidFill>
                  <a:schemeClr val="tx1"/>
                </a:solidFill>
                <a:latin typeface="+mn-lt"/>
                <a:ea typeface="+mn-ea"/>
                <a:cs typeface="+mn-cs"/>
              </a:rPr>
              <a:t>Prompts </a:t>
            </a:r>
            <a:r>
              <a:rPr lang="en-US" sz="2800" dirty="0" err="1">
                <a:solidFill>
                  <a:schemeClr val="tx1"/>
                </a:solidFill>
                <a:latin typeface="+mn-lt"/>
                <a:ea typeface="+mn-ea"/>
                <a:cs typeface="+mn-cs"/>
              </a:rPr>
              <a:t>carers</a:t>
            </a:r>
            <a:r>
              <a:rPr lang="en-US" sz="2800" dirty="0">
                <a:solidFill>
                  <a:schemeClr val="tx1"/>
                </a:solidFill>
                <a:latin typeface="+mn-lt"/>
                <a:ea typeface="+mn-ea"/>
                <a:cs typeface="+mn-cs"/>
              </a:rPr>
              <a:t> to clean dentures and check not lost</a:t>
            </a:r>
          </a:p>
          <a:p>
            <a:pPr marL="571500" indent="-457200">
              <a:lnSpc>
                <a:spcPct val="100000"/>
              </a:lnSpc>
              <a:spcBef>
                <a:spcPts val="600"/>
              </a:spcBef>
              <a:spcAft>
                <a:spcPts val="600"/>
              </a:spcAft>
              <a:buClr>
                <a:schemeClr val="tx1"/>
              </a:buClr>
              <a:buSzPct val="100000"/>
              <a:buFont typeface="Arial" panose="020B0604020202020204" pitchFamily="34" charset="0"/>
              <a:buChar char="•"/>
            </a:pPr>
            <a:r>
              <a:rPr lang="en-US" sz="2800" dirty="0">
                <a:solidFill>
                  <a:schemeClr val="tx1"/>
                </a:solidFill>
                <a:latin typeface="+mn-lt"/>
                <a:ea typeface="+mn-ea"/>
                <a:cs typeface="+mn-cs"/>
              </a:rPr>
              <a:t>Placed by the bedside or sink in their room.</a:t>
            </a:r>
          </a:p>
        </p:txBody>
      </p:sp>
      <p:pic>
        <p:nvPicPr>
          <p:cNvPr id="3" name="Audio 2">
            <a:hlinkClick r:id="" action="ppaction://media"/>
            <a:extLst>
              <a:ext uri="{FF2B5EF4-FFF2-40B4-BE49-F238E27FC236}">
                <a16:creationId xmlns:a16="http://schemas.microsoft.com/office/drawing/2014/main" id="{DD29E17B-9B3C-954F-85B6-995E42CF6E2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151565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6269"/>
    </mc:Choice>
    <mc:Fallback xmlns="">
      <p:transition spd="slow" advTm="26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691"/>
        <p:cNvGrpSpPr/>
        <p:nvPr/>
      </p:nvGrpSpPr>
      <p:grpSpPr>
        <a:xfrm>
          <a:off x="0" y="0"/>
          <a:ext cx="0" cy="0"/>
          <a:chOff x="0" y="0"/>
          <a:chExt cx="0" cy="0"/>
        </a:xfrm>
      </p:grpSpPr>
      <p:sp>
        <p:nvSpPr>
          <p:cNvPr id="122" name="Freeform: Shape 121">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Freeform: Shape 123">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2" name="Shape 692"/>
          <p:cNvSpPr txBox="1">
            <a:spLocks noGrp="1"/>
          </p:cNvSpPr>
          <p:nvPr>
            <p:ph type="ctrTitle"/>
          </p:nvPr>
        </p:nvSpPr>
        <p:spPr>
          <a:xfrm>
            <a:off x="1464364" y="199280"/>
            <a:ext cx="9263270" cy="1288238"/>
          </a:xfrm>
          <a:prstGeom prst="rect">
            <a:avLst/>
          </a:prstGeom>
        </p:spPr>
        <p:txBody>
          <a:bodyPr vert="horz" lIns="91440" tIns="45720" rIns="91440" bIns="45720" rtlCol="0" anchor="ctr" anchorCtr="0">
            <a:normAutofit/>
          </a:bodyPr>
          <a:lstStyle/>
          <a:p>
            <a:pPr indent="-228600" algn="ctr">
              <a:spcBef>
                <a:spcPct val="0"/>
              </a:spcBef>
            </a:pPr>
            <a:r>
              <a:rPr lang="en-US" sz="4000" kern="1200" dirty="0">
                <a:solidFill>
                  <a:schemeClr val="accent2"/>
                </a:solidFill>
                <a:latin typeface="+mn-lt"/>
                <a:ea typeface="+mj-ea"/>
                <a:cs typeface="+mj-cs"/>
              </a:rPr>
              <a:t>Failure to remove a dangerous denture </a:t>
            </a:r>
          </a:p>
        </p:txBody>
      </p:sp>
      <p:sp>
        <p:nvSpPr>
          <p:cNvPr id="693" name="Shape 693"/>
          <p:cNvSpPr txBox="1">
            <a:spLocks noGrp="1"/>
          </p:cNvSpPr>
          <p:nvPr>
            <p:ph type="body" idx="1"/>
          </p:nvPr>
        </p:nvSpPr>
        <p:spPr>
          <a:xfrm>
            <a:off x="1802296" y="1099566"/>
            <a:ext cx="8812695" cy="4024884"/>
          </a:xfrm>
          <a:prstGeom prst="rect">
            <a:avLst/>
          </a:prstGeom>
        </p:spPr>
        <p:txBody>
          <a:bodyPr vert="horz" lIns="91440" tIns="45720" rIns="91440" bIns="45720" rtlCol="0" anchor="t" anchorCtr="0">
            <a:noAutofit/>
          </a:bodyPr>
          <a:lstStyle/>
          <a:p>
            <a:pPr marL="114300" indent="0">
              <a:spcBef>
                <a:spcPts val="0"/>
              </a:spcBef>
              <a:buClr>
                <a:schemeClr val="tx1"/>
              </a:buClr>
              <a:buSzPct val="100000"/>
              <a:buNone/>
            </a:pPr>
            <a:r>
              <a:rPr lang="en-US" b="1" dirty="0">
                <a:solidFill>
                  <a:schemeClr val="tx1"/>
                </a:solidFill>
                <a:latin typeface="+mn-lt"/>
                <a:ea typeface="+mn-ea"/>
                <a:cs typeface="+mn-cs"/>
              </a:rPr>
              <a:t>CASE STUDY</a:t>
            </a:r>
            <a:br>
              <a:rPr lang="en-US" dirty="0">
                <a:solidFill>
                  <a:schemeClr val="tx1"/>
                </a:solidFill>
                <a:latin typeface="+mn-lt"/>
                <a:ea typeface="+mn-ea"/>
                <a:cs typeface="+mn-cs"/>
              </a:rPr>
            </a:br>
            <a:r>
              <a:rPr lang="en-US" dirty="0">
                <a:solidFill>
                  <a:schemeClr val="tx1"/>
                </a:solidFill>
                <a:latin typeface="+mn-lt"/>
                <a:ea typeface="+mn-ea"/>
                <a:cs typeface="+mn-cs"/>
              </a:rPr>
              <a:t>An 80-year-old man with a history of dementia, Parkinson’s disease and seizures</a:t>
            </a:r>
          </a:p>
          <a:p>
            <a:pPr marL="457200" indent="-342900">
              <a:spcBef>
                <a:spcPts val="280"/>
              </a:spcBef>
              <a:buClr>
                <a:schemeClr val="tx1"/>
              </a:buClr>
              <a:buSzPct val="100000"/>
              <a:buFont typeface="Arial" panose="020B0604020202020204" pitchFamily="34" charset="0"/>
              <a:buChar char="•"/>
            </a:pPr>
            <a:r>
              <a:rPr lang="en-US" dirty="0">
                <a:solidFill>
                  <a:schemeClr val="tx1"/>
                </a:solidFill>
                <a:latin typeface="+mn-lt"/>
                <a:ea typeface="+mn-ea"/>
                <a:cs typeface="+mn-cs"/>
              </a:rPr>
              <a:t>Admitted to hospital from his nursing home with a two-day history of shortness of breath.</a:t>
            </a:r>
          </a:p>
          <a:p>
            <a:pPr marL="457200" indent="-342900">
              <a:spcBef>
                <a:spcPts val="280"/>
              </a:spcBef>
              <a:buClr>
                <a:schemeClr val="tx1"/>
              </a:buClr>
              <a:buSzPct val="100000"/>
              <a:buFont typeface="Arial" panose="020B0604020202020204" pitchFamily="34" charset="0"/>
              <a:buChar char="•"/>
            </a:pPr>
            <a:r>
              <a:rPr lang="en-US" dirty="0">
                <a:solidFill>
                  <a:schemeClr val="tx1"/>
                </a:solidFill>
                <a:latin typeface="+mn-lt"/>
                <a:ea typeface="+mn-ea"/>
                <a:cs typeface="+mn-cs"/>
              </a:rPr>
              <a:t>He was unable to provide a history due to his dementia, although the possibility of aspiration, (swallow) of a denture was suggested by staff.</a:t>
            </a:r>
          </a:p>
          <a:p>
            <a:pPr marL="457200" indent="-342900">
              <a:spcBef>
                <a:spcPts val="280"/>
              </a:spcBef>
              <a:buClr>
                <a:schemeClr val="tx1"/>
              </a:buClr>
              <a:buSzPct val="100000"/>
              <a:buFont typeface="Arial" panose="020B0604020202020204" pitchFamily="34" charset="0"/>
              <a:buChar char="•"/>
            </a:pPr>
            <a:r>
              <a:rPr lang="en-US" dirty="0">
                <a:solidFill>
                  <a:schemeClr val="tx1"/>
                </a:solidFill>
                <a:latin typeface="+mn-lt"/>
                <a:ea typeface="+mn-ea"/>
                <a:cs typeface="+mn-cs"/>
              </a:rPr>
              <a:t>Examination revealed reduced air entry on the right side and a chest X-ray showed collapse of the right lung but no foreign body. He could not tolerate a chest CT as he was not able to lie flat due to breathlessness.</a:t>
            </a:r>
          </a:p>
          <a:p>
            <a:pPr marL="457200" indent="-342900">
              <a:spcBef>
                <a:spcPts val="280"/>
              </a:spcBef>
              <a:buClr>
                <a:schemeClr val="tx1"/>
              </a:buClr>
              <a:buSzPct val="100000"/>
              <a:buFont typeface="Arial" panose="020B0604020202020204" pitchFamily="34" charset="0"/>
              <a:buChar char="•"/>
            </a:pPr>
            <a:r>
              <a:rPr lang="en-US" dirty="0">
                <a:solidFill>
                  <a:schemeClr val="tx1"/>
                </a:solidFill>
                <a:latin typeface="+mn-lt"/>
                <a:ea typeface="+mn-ea"/>
                <a:cs typeface="+mn-cs"/>
              </a:rPr>
              <a:t>Due to his significant medical history palliative therapy was chosen and he died the following day.</a:t>
            </a:r>
          </a:p>
          <a:p>
            <a:pPr marL="457200" indent="-342900">
              <a:spcBef>
                <a:spcPts val="280"/>
              </a:spcBef>
              <a:buClr>
                <a:schemeClr val="tx1"/>
              </a:buClr>
              <a:buSzPct val="100000"/>
              <a:buFont typeface="Arial" panose="020B0604020202020204" pitchFamily="34" charset="0"/>
              <a:buChar char="•"/>
            </a:pPr>
            <a:r>
              <a:rPr lang="en-US" dirty="0">
                <a:solidFill>
                  <a:schemeClr val="tx1"/>
                </a:solidFill>
                <a:latin typeface="+mn-lt"/>
                <a:ea typeface="+mn-ea"/>
                <a:cs typeface="+mn-cs"/>
              </a:rPr>
              <a:t>Post-mortem revealed…  </a:t>
            </a:r>
          </a:p>
          <a:p>
            <a:pPr marL="114300" indent="0" algn="ctr">
              <a:spcBef>
                <a:spcPts val="280"/>
              </a:spcBef>
              <a:buClr>
                <a:schemeClr val="tx1"/>
              </a:buClr>
              <a:buSzPct val="100000"/>
              <a:buNone/>
            </a:pPr>
            <a:r>
              <a:rPr lang="en-US" sz="3200" b="1" dirty="0">
                <a:solidFill>
                  <a:schemeClr val="accent2"/>
                </a:solidFill>
                <a:latin typeface="+mn-lt"/>
                <a:ea typeface="+mn-ea"/>
                <a:cs typeface="+mn-cs"/>
              </a:rPr>
              <a:t>Graphic Photo Alert!!</a:t>
            </a:r>
          </a:p>
        </p:txBody>
      </p:sp>
      <p:pic>
        <p:nvPicPr>
          <p:cNvPr id="2" name="Audio 1">
            <a:hlinkClick r:id="" action="ppaction://media"/>
            <a:extLst>
              <a:ext uri="{FF2B5EF4-FFF2-40B4-BE49-F238E27FC236}">
                <a16:creationId xmlns:a16="http://schemas.microsoft.com/office/drawing/2014/main" id="{5C428FCC-4BA5-9E4A-8E8C-9DE0789D7AB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9972992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3151"/>
    </mc:Choice>
    <mc:Fallback xmlns="">
      <p:transition spd="slow" advTm="73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9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9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697"/>
        <p:cNvGrpSpPr/>
        <p:nvPr/>
      </p:nvGrpSpPr>
      <p:grpSpPr>
        <a:xfrm>
          <a:off x="0" y="0"/>
          <a:ext cx="0" cy="0"/>
          <a:chOff x="0" y="0"/>
          <a:chExt cx="0" cy="0"/>
        </a:xfrm>
      </p:grpSpPr>
      <p:sp>
        <p:nvSpPr>
          <p:cNvPr id="699" name="Shape 699"/>
          <p:cNvSpPr txBox="1"/>
          <p:nvPr/>
        </p:nvSpPr>
        <p:spPr>
          <a:xfrm>
            <a:off x="6167848" y="539886"/>
            <a:ext cx="5719352" cy="2889114"/>
          </a:xfrm>
          <a:prstGeom prst="rect">
            <a:avLst/>
          </a:prstGeom>
        </p:spPr>
        <p:txBody>
          <a:bodyPr vert="horz" lIns="91440" tIns="45720" rIns="91440" bIns="45720" rtlCol="0" anchor="b" anchorCtr="0">
            <a:normAutofit/>
          </a:bodyPr>
          <a:lstStyle/>
          <a:p>
            <a:pPr indent="-203200">
              <a:lnSpc>
                <a:spcPct val="90000"/>
              </a:lnSpc>
              <a:spcBef>
                <a:spcPct val="0"/>
              </a:spcBef>
              <a:spcAft>
                <a:spcPts val="600"/>
              </a:spcAft>
              <a:buClr>
                <a:srgbClr val="FF0000"/>
              </a:buClr>
              <a:buSzPts val="3200"/>
            </a:pPr>
            <a:r>
              <a:rPr lang="en-US" sz="6000" dirty="0">
                <a:solidFill>
                  <a:schemeClr val="accent2">
                    <a:lumMod val="75000"/>
                  </a:schemeClr>
                </a:solidFill>
                <a:ea typeface="+mj-ea"/>
                <a:cs typeface="+mj-cs"/>
                <a:sym typeface="Arial"/>
              </a:rPr>
              <a:t>Sorry its graphic! </a:t>
            </a:r>
          </a:p>
        </p:txBody>
      </p:sp>
      <p:sp>
        <p:nvSpPr>
          <p:cNvPr id="128" name="Freeform: Shape 127">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98" name="Shape 698"/>
          <p:cNvPicPr preferRelativeResize="0"/>
          <p:nvPr/>
        </p:nvPicPr>
        <p:blipFill rotWithShape="1">
          <a:blip r:embed="rId5"/>
          <a:srcRect l="1061" r="4232"/>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p:spPr>
      </p:pic>
      <p:pic>
        <p:nvPicPr>
          <p:cNvPr id="2" name="Audio 1">
            <a:hlinkClick r:id="" action="ppaction://media"/>
            <a:extLst>
              <a:ext uri="{FF2B5EF4-FFF2-40B4-BE49-F238E27FC236}">
                <a16:creationId xmlns:a16="http://schemas.microsoft.com/office/drawing/2014/main" id="{7EA77F24-71B0-FD4D-880A-FED9E0B77F9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33700930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1149"/>
    </mc:Choice>
    <mc:Fallback xmlns="">
      <p:transition spd="slow" advTm="11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703"/>
        <p:cNvGrpSpPr/>
        <p:nvPr/>
      </p:nvGrpSpPr>
      <p:grpSpPr>
        <a:xfrm>
          <a:off x="0" y="0"/>
          <a:ext cx="0" cy="0"/>
          <a:chOff x="0" y="0"/>
          <a:chExt cx="0" cy="0"/>
        </a:xfrm>
      </p:grpSpPr>
      <p:sp>
        <p:nvSpPr>
          <p:cNvPr id="70" name="Rectangle 69">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5" name="Shape 705"/>
          <p:cNvPicPr preferRelativeResize="0"/>
          <p:nvPr/>
        </p:nvPicPr>
        <p:blipFill rotWithShape="1">
          <a:blip r:embed="rId5"/>
          <a:stretch/>
        </p:blipFill>
        <p:spPr>
          <a:xfrm>
            <a:off x="6613165" y="643467"/>
            <a:ext cx="4498635" cy="5571066"/>
          </a:xfrm>
          <a:prstGeom prst="rect">
            <a:avLst/>
          </a:prstGeom>
          <a:noFill/>
        </p:spPr>
      </p:pic>
      <p:sp>
        <p:nvSpPr>
          <p:cNvPr id="72" name="Rectangle 71">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4" name="Shape 704"/>
          <p:cNvPicPr preferRelativeResize="0"/>
          <p:nvPr/>
        </p:nvPicPr>
        <p:blipFill rotWithShape="1">
          <a:blip r:embed="rId6"/>
          <a:stretch/>
        </p:blipFill>
        <p:spPr>
          <a:xfrm>
            <a:off x="1567666" y="643467"/>
            <a:ext cx="3523699" cy="5571066"/>
          </a:xfrm>
          <a:prstGeom prst="rect">
            <a:avLst/>
          </a:prstGeom>
          <a:noFill/>
        </p:spPr>
      </p:pic>
      <p:pic>
        <p:nvPicPr>
          <p:cNvPr id="2" name="Audio 1">
            <a:hlinkClick r:id="" action="ppaction://media"/>
            <a:extLst>
              <a:ext uri="{FF2B5EF4-FFF2-40B4-BE49-F238E27FC236}">
                <a16:creationId xmlns:a16="http://schemas.microsoft.com/office/drawing/2014/main" id="{C57798E0-8D03-704A-9358-C2335E2756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893819803"/>
      </p:ext>
    </p:extLst>
  </p:cSld>
  <p:clrMapOvr>
    <a:masterClrMapping/>
  </p:clrMapOvr>
  <mc:AlternateContent xmlns:mc="http://schemas.openxmlformats.org/markup-compatibility/2006" xmlns:p14="http://schemas.microsoft.com/office/powerpoint/2010/main">
    <mc:Choice Requires="p14">
      <p:transition spd="slow" p14:dur="2000" advTm="8820"/>
    </mc:Choice>
    <mc:Fallback xmlns="">
      <p:transition spd="slow" advTm="8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1042"/>
        <p:cNvGrpSpPr/>
        <p:nvPr/>
      </p:nvGrpSpPr>
      <p:grpSpPr>
        <a:xfrm>
          <a:off x="0" y="0"/>
          <a:ext cx="0" cy="0"/>
          <a:chOff x="0" y="0"/>
          <a:chExt cx="0" cy="0"/>
        </a:xfrm>
      </p:grpSpPr>
      <p:sp>
        <p:nvSpPr>
          <p:cNvPr id="1044" name="Shape 1044"/>
          <p:cNvSpPr txBox="1">
            <a:spLocks noGrp="1"/>
          </p:cNvSpPr>
          <p:nvPr>
            <p:ph type="ctrTitle"/>
          </p:nvPr>
        </p:nvSpPr>
        <p:spPr>
          <a:xfrm>
            <a:off x="268962" y="192793"/>
            <a:ext cx="4249006" cy="1325563"/>
          </a:xfrm>
          <a:prstGeom prst="rect">
            <a:avLst/>
          </a:prstGeom>
        </p:spPr>
        <p:txBody>
          <a:bodyPr spcFirstLastPara="1" vert="horz" lIns="91440" tIns="45720" rIns="91440" bIns="45720" rtlCol="0" anchor="ctr" anchorCtr="0">
            <a:normAutofit/>
          </a:bodyPr>
          <a:lstStyle/>
          <a:p>
            <a:pPr>
              <a:spcBef>
                <a:spcPct val="0"/>
              </a:spcBef>
            </a:pPr>
            <a:r>
              <a:rPr lang="en-US" sz="5400" kern="1200" dirty="0">
                <a:solidFill>
                  <a:schemeClr val="accent2">
                    <a:lumMod val="75000"/>
                  </a:schemeClr>
                </a:solidFill>
                <a:latin typeface="Arial" panose="020B0604020202020204" pitchFamily="34" charset="0"/>
                <a:ea typeface="+mj-ea"/>
                <a:cs typeface="Arial" panose="020B0604020202020204" pitchFamily="34" charset="0"/>
              </a:rPr>
              <a:t>Case Study </a:t>
            </a:r>
          </a:p>
        </p:txBody>
      </p:sp>
      <p:sp>
        <p:nvSpPr>
          <p:cNvPr id="1043" name="Shape 1043"/>
          <p:cNvSpPr txBox="1">
            <a:spLocks noGrp="1"/>
          </p:cNvSpPr>
          <p:nvPr>
            <p:ph type="body" idx="3"/>
          </p:nvPr>
        </p:nvSpPr>
        <p:spPr>
          <a:xfrm>
            <a:off x="213894" y="1419894"/>
            <a:ext cx="4929050" cy="3477099"/>
          </a:xfrm>
          <a:prstGeom prst="rect">
            <a:avLst/>
          </a:prstGeom>
        </p:spPr>
        <p:txBody>
          <a:bodyPr spcFirstLastPara="1" vert="horz" lIns="91440" tIns="45720" rIns="91440" bIns="45720" rtlCol="0" anchor="t" anchorCtr="0">
            <a:noAutofit/>
          </a:bodyPr>
          <a:lstStyle/>
          <a:p>
            <a:pPr marL="400050" indent="-228600">
              <a:spcBef>
                <a:spcPts val="600"/>
              </a:spcBef>
              <a:spcAft>
                <a:spcPts val="600"/>
              </a:spcAft>
              <a:buClr>
                <a:schemeClr val="tx1"/>
              </a:buClr>
              <a:buFont typeface="Arial" panose="020B0604020202020204" pitchFamily="34" charset="0"/>
              <a:buChar char="•"/>
            </a:pPr>
            <a:r>
              <a:rPr lang="en-US" dirty="0">
                <a:solidFill>
                  <a:schemeClr val="tx1"/>
                </a:solidFill>
                <a:latin typeface="+mn-lt"/>
                <a:ea typeface="+mn-ea"/>
                <a:cs typeface="+mn-cs"/>
              </a:rPr>
              <a:t>64 year old female</a:t>
            </a:r>
          </a:p>
          <a:p>
            <a:pPr marL="400050" indent="-228600">
              <a:spcBef>
                <a:spcPts val="600"/>
              </a:spcBef>
              <a:spcAft>
                <a:spcPts val="600"/>
              </a:spcAft>
              <a:buClr>
                <a:schemeClr val="tx1"/>
              </a:buClr>
              <a:buFont typeface="Arial" panose="020B0604020202020204" pitchFamily="34" charset="0"/>
              <a:buChar char="•"/>
            </a:pPr>
            <a:r>
              <a:rPr lang="en-US" dirty="0">
                <a:solidFill>
                  <a:schemeClr val="tx1"/>
                </a:solidFill>
                <a:latin typeface="+mn-lt"/>
                <a:ea typeface="+mn-ea"/>
                <a:cs typeface="+mn-cs"/>
              </a:rPr>
              <a:t>Lives at home with 4 x daily POC</a:t>
            </a:r>
          </a:p>
          <a:p>
            <a:pPr marL="400050" indent="-228600">
              <a:spcBef>
                <a:spcPts val="600"/>
              </a:spcBef>
              <a:spcAft>
                <a:spcPts val="600"/>
              </a:spcAft>
              <a:buClr>
                <a:schemeClr val="tx1"/>
              </a:buClr>
              <a:buFont typeface="Arial" panose="020B0604020202020204" pitchFamily="34" charset="0"/>
              <a:buChar char="•"/>
            </a:pPr>
            <a:r>
              <a:rPr lang="en-US" dirty="0">
                <a:solidFill>
                  <a:schemeClr val="tx1"/>
                </a:solidFill>
                <a:latin typeface="+mn-lt"/>
                <a:ea typeface="+mn-ea"/>
                <a:cs typeface="+mn-cs"/>
              </a:rPr>
              <a:t>Previous history of stroke and limb weakness, dependent on care</a:t>
            </a:r>
          </a:p>
          <a:p>
            <a:pPr marL="400050" indent="-228600">
              <a:spcBef>
                <a:spcPts val="600"/>
              </a:spcBef>
              <a:spcAft>
                <a:spcPts val="600"/>
              </a:spcAft>
              <a:buClr>
                <a:schemeClr val="tx1"/>
              </a:buClr>
              <a:buFont typeface="Arial" panose="020B0604020202020204" pitchFamily="34" charset="0"/>
              <a:buChar char="•"/>
            </a:pPr>
            <a:r>
              <a:rPr lang="en-US" dirty="0">
                <a:solidFill>
                  <a:schemeClr val="tx1"/>
                </a:solidFill>
                <a:latin typeface="+mn-lt"/>
                <a:ea typeface="+mn-ea"/>
                <a:cs typeface="+mn-cs"/>
              </a:rPr>
              <a:t>Admitted to hospital with suspected  chest infection and dehydration</a:t>
            </a:r>
          </a:p>
          <a:p>
            <a:pPr marL="400050" indent="-228600">
              <a:spcBef>
                <a:spcPts val="600"/>
              </a:spcBef>
              <a:spcAft>
                <a:spcPts val="600"/>
              </a:spcAft>
              <a:buClr>
                <a:schemeClr val="tx1"/>
              </a:buClr>
              <a:buFont typeface="Arial" panose="020B0604020202020204" pitchFamily="34" charset="0"/>
              <a:buChar char="•"/>
            </a:pPr>
            <a:r>
              <a:rPr lang="en-US" dirty="0">
                <a:solidFill>
                  <a:schemeClr val="tx1"/>
                </a:solidFill>
                <a:latin typeface="+mn-lt"/>
                <a:ea typeface="+mn-ea"/>
                <a:cs typeface="+mn-cs"/>
              </a:rPr>
              <a:t>Nursing staff concerned when reviewed on admission</a:t>
            </a:r>
          </a:p>
        </p:txBody>
      </p:sp>
      <p:sp>
        <p:nvSpPr>
          <p:cNvPr id="155" name="Freeform: Shape 154">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46" name="Shape 1046" descr="\\bsuh.nhs.uk\Go\Users\RSCH\almas.ataie\Documents\MCM info\MCM photos\MW\IMG_0295.JPG"/>
          <p:cNvPicPr preferRelativeResize="0"/>
          <p:nvPr/>
        </p:nvPicPr>
        <p:blipFill rotWithShape="1">
          <a:blip r:embed="rId6"/>
          <a:srcRect t="9615" b="27998"/>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p:spPr>
      </p:pic>
      <p:sp>
        <p:nvSpPr>
          <p:cNvPr id="157" name="Freeform: Shape 156">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45" name="Shape 1045" descr="\\bsuh.nhs.uk\Go\Users\RSCH\almas.ataie\Documents\MCM info\MCM photos\MW\IMG_0297.JPG"/>
          <p:cNvPicPr preferRelativeResize="0"/>
          <p:nvPr/>
        </p:nvPicPr>
        <p:blipFill rotWithShape="1">
          <a:blip r:embed="rId7"/>
          <a:srcRect t="9315" r="4" b="5137"/>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p:spPr>
      </p:pic>
      <p:sp>
        <p:nvSpPr>
          <p:cNvPr id="2" name="Rectangle 1">
            <a:extLst>
              <a:ext uri="{FF2B5EF4-FFF2-40B4-BE49-F238E27FC236}">
                <a16:creationId xmlns:a16="http://schemas.microsoft.com/office/drawing/2014/main" id="{2D54DCE4-29CD-D648-A23A-F4B11D3EB5E7}"/>
              </a:ext>
            </a:extLst>
          </p:cNvPr>
          <p:cNvSpPr/>
          <p:nvPr/>
        </p:nvSpPr>
        <p:spPr>
          <a:xfrm>
            <a:off x="268962" y="5152191"/>
            <a:ext cx="6096000" cy="1354217"/>
          </a:xfrm>
          <a:prstGeom prst="rect">
            <a:avLst/>
          </a:prstGeom>
        </p:spPr>
        <p:txBody>
          <a:bodyPr>
            <a:spAutoFit/>
          </a:bodyPr>
          <a:lstStyle/>
          <a:p>
            <a:pPr marL="400050" indent="-228600">
              <a:spcBef>
                <a:spcPts val="600"/>
              </a:spcBef>
              <a:spcAft>
                <a:spcPts val="600"/>
              </a:spcAft>
              <a:buClr>
                <a:schemeClr val="tx1"/>
              </a:buClr>
              <a:buFont typeface="Arial" panose="020B0604020202020204" pitchFamily="34" charset="0"/>
              <a:buChar char="•"/>
            </a:pPr>
            <a:r>
              <a:rPr lang="en-US" sz="2400" dirty="0"/>
              <a:t>A denture was present but not removed for months</a:t>
            </a:r>
          </a:p>
          <a:p>
            <a:pPr marL="400050" indent="-228600">
              <a:spcBef>
                <a:spcPts val="600"/>
              </a:spcBef>
              <a:spcAft>
                <a:spcPts val="600"/>
              </a:spcAft>
              <a:buClr>
                <a:schemeClr val="tx1"/>
              </a:buClr>
              <a:buFont typeface="Arial" panose="020B0604020202020204" pitchFamily="34" charset="0"/>
              <a:buChar char="•"/>
            </a:pPr>
            <a:r>
              <a:rPr lang="en-US" sz="2400" dirty="0"/>
              <a:t>Care staff unaware client had a denture</a:t>
            </a:r>
          </a:p>
        </p:txBody>
      </p:sp>
      <p:pic>
        <p:nvPicPr>
          <p:cNvPr id="4" name="Audio 3">
            <a:hlinkClick r:id="" action="ppaction://media"/>
            <a:extLst>
              <a:ext uri="{FF2B5EF4-FFF2-40B4-BE49-F238E27FC236}">
                <a16:creationId xmlns:a16="http://schemas.microsoft.com/office/drawing/2014/main" id="{25AAA3B6-CDEE-2448-A777-65535E10D9F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4471470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9426"/>
    </mc:Choice>
    <mc:Fallback xmlns="">
      <p:transition spd="slow" advTm="59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34330" y="803325"/>
            <a:ext cx="5314536" cy="1325563"/>
          </a:xfrm>
        </p:spPr>
        <p:txBody>
          <a:bodyPr vert="horz" lIns="91440" tIns="45720" rIns="91440" bIns="45720" rtlCol="0" anchor="ctr">
            <a:normAutofit/>
          </a:bodyPr>
          <a:lstStyle/>
          <a:p>
            <a:br>
              <a:rPr lang="en-US" altLang="en-US" sz="4400">
                <a:solidFill>
                  <a:schemeClr val="tx1"/>
                </a:solidFill>
              </a:rPr>
            </a:br>
            <a:endParaRPr lang="en-US" sz="4400">
              <a:solidFill>
                <a:schemeClr val="tx1"/>
              </a:solidFill>
            </a:endParaRPr>
          </a:p>
        </p:txBody>
      </p:sp>
      <p:sp>
        <p:nvSpPr>
          <p:cNvPr id="13" name="Freeform: Shape 1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Shape 1061" descr="\\bsuh.nhs.uk\Go\Users\RSCH\Almas.Ataie\Documents\MCM info\MCM photos\MW\IMG_0300.JPG"/>
          <p:cNvPicPr preferRelativeResize="0"/>
          <p:nvPr/>
        </p:nvPicPr>
        <p:blipFill rotWithShape="1">
          <a:blip r:embed="rId5"/>
          <a:srcRect l="2500" r="25326" b="1"/>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p:spPr>
      </p:pic>
      <p:sp>
        <p:nvSpPr>
          <p:cNvPr id="3" name="Text Placeholder 2"/>
          <p:cNvSpPr>
            <a:spLocks noGrp="1"/>
          </p:cNvSpPr>
          <p:nvPr>
            <p:ph type="body" sz="quarter" idx="13"/>
          </p:nvPr>
        </p:nvSpPr>
        <p:spPr>
          <a:xfrm>
            <a:off x="6234329" y="2279018"/>
            <a:ext cx="5609220" cy="3375920"/>
          </a:xfrm>
        </p:spPr>
        <p:txBody>
          <a:bodyPr vert="horz" lIns="91440" tIns="45720" rIns="91440" bIns="45720" rtlCol="0" anchor="t">
            <a:normAutofit/>
          </a:bodyPr>
          <a:lstStyle/>
          <a:p>
            <a:pPr marL="0">
              <a:defRPr/>
            </a:pPr>
            <a:endParaRPr lang="en-US" sz="1800" dirty="0"/>
          </a:p>
          <a:p>
            <a:pPr marL="0" algn="ctr"/>
            <a:r>
              <a:rPr lang="en-US" sz="3200" dirty="0">
                <a:solidFill>
                  <a:schemeClr val="accent2">
                    <a:lumMod val="75000"/>
                  </a:schemeClr>
                </a:solidFill>
              </a:rPr>
              <a:t>After mouth care treatment was complete </a:t>
            </a:r>
          </a:p>
        </p:txBody>
      </p:sp>
      <p:sp>
        <p:nvSpPr>
          <p:cNvPr id="5" name="Footer Placeholder 16"/>
          <p:cNvSpPr txBox="1">
            <a:spLocks/>
          </p:cNvSpPr>
          <p:nvPr/>
        </p:nvSpPr>
        <p:spPr>
          <a:xfrm>
            <a:off x="1864057" y="6414719"/>
            <a:ext cx="533741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GB" altLang="en-US" sz="1300" b="1" dirty="0"/>
          </a:p>
        </p:txBody>
      </p:sp>
      <p:pic>
        <p:nvPicPr>
          <p:cNvPr id="6" name="Audio 5">
            <a:hlinkClick r:id="" action="ppaction://media"/>
            <a:extLst>
              <a:ext uri="{FF2B5EF4-FFF2-40B4-BE49-F238E27FC236}">
                <a16:creationId xmlns:a16="http://schemas.microsoft.com/office/drawing/2014/main" id="{028F3F0B-4130-4C49-BD12-017B14F748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40954785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7013"/>
    </mc:Choice>
    <mc:Fallback xmlns="">
      <p:transition spd="slow" advTm="27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9451BC-9F82-4E2A-B8DC-6AF58E755305}"/>
              </a:ext>
            </a:extLst>
          </p:cNvPr>
          <p:cNvSpPr>
            <a:spLocks noGrp="1"/>
          </p:cNvSpPr>
          <p:nvPr>
            <p:ph type="title"/>
          </p:nvPr>
        </p:nvSpPr>
        <p:spPr>
          <a:xfrm>
            <a:off x="2112365" y="0"/>
            <a:ext cx="7569706" cy="1288238"/>
          </a:xfrm>
        </p:spPr>
        <p:txBody>
          <a:bodyPr anchor="ctr">
            <a:normAutofit/>
          </a:bodyPr>
          <a:lstStyle/>
          <a:p>
            <a:pPr algn="ctr"/>
            <a:r>
              <a:rPr lang="en-GB" sz="6000" b="1" dirty="0">
                <a:solidFill>
                  <a:schemeClr val="accent2">
                    <a:lumMod val="75000"/>
                  </a:schemeClr>
                </a:solidFill>
                <a:latin typeface="+mn-lt"/>
              </a:rPr>
              <a:t>Reflections</a:t>
            </a:r>
          </a:p>
        </p:txBody>
      </p:sp>
      <p:sp>
        <p:nvSpPr>
          <p:cNvPr id="3" name="Content Placeholder 2">
            <a:extLst>
              <a:ext uri="{FF2B5EF4-FFF2-40B4-BE49-F238E27FC236}">
                <a16:creationId xmlns:a16="http://schemas.microsoft.com/office/drawing/2014/main" id="{12D93674-56FB-4721-8503-2A38C8D52B30}"/>
              </a:ext>
            </a:extLst>
          </p:cNvPr>
          <p:cNvSpPr>
            <a:spLocks noGrp="1"/>
          </p:cNvSpPr>
          <p:nvPr>
            <p:ph idx="1"/>
          </p:nvPr>
        </p:nvSpPr>
        <p:spPr>
          <a:xfrm>
            <a:off x="1966786" y="1074581"/>
            <a:ext cx="8409666" cy="4024884"/>
          </a:xfrm>
        </p:spPr>
        <p:txBody>
          <a:bodyPr anchor="t">
            <a:noAutofit/>
          </a:bodyPr>
          <a:lstStyle/>
          <a:p>
            <a:pPr>
              <a:buClr>
                <a:schemeClr val="tx1"/>
              </a:buClr>
            </a:pPr>
            <a:r>
              <a:rPr lang="en-US" sz="3200" dirty="0"/>
              <a:t>Dentures should be removed from the mouth and cleaned twice a day with a denture brush or </a:t>
            </a:r>
            <a:r>
              <a:rPr lang="en-GB" sz="3200" dirty="0"/>
              <a:t>toothbrush and soap</a:t>
            </a:r>
          </a:p>
          <a:p>
            <a:r>
              <a:rPr lang="en-GB" sz="3200" dirty="0"/>
              <a:t>The mouth should be brushed with a small, soft toothbrush, </a:t>
            </a:r>
            <a:r>
              <a:rPr lang="en-GB" sz="3200" dirty="0" err="1"/>
              <a:t>moutheze</a:t>
            </a:r>
            <a:r>
              <a:rPr lang="en-GB" sz="3200" dirty="0"/>
              <a:t> stick or 360 toothbrush and rinsed well with water to remove any debris</a:t>
            </a:r>
          </a:p>
          <a:p>
            <a:r>
              <a:rPr lang="en-US" sz="3200" dirty="0"/>
              <a:t>Dentures should be removed at night and stored in water, in a labelled </a:t>
            </a:r>
            <a:r>
              <a:rPr lang="en-GB" sz="3200" dirty="0"/>
              <a:t>denture pot</a:t>
            </a:r>
          </a:p>
          <a:p>
            <a:r>
              <a:rPr lang="en-GB" sz="3200" dirty="0"/>
              <a:t>Dentures should be marked with identifiable information </a:t>
            </a:r>
          </a:p>
        </p:txBody>
      </p:sp>
      <p:pic>
        <p:nvPicPr>
          <p:cNvPr id="5" name="Audio 4">
            <a:hlinkClick r:id="" action="ppaction://media"/>
            <a:extLst>
              <a:ext uri="{FF2B5EF4-FFF2-40B4-BE49-F238E27FC236}">
                <a16:creationId xmlns:a16="http://schemas.microsoft.com/office/drawing/2014/main" id="{BFA531D1-DDA1-AB4B-A4A0-F5203C6779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76166180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5281"/>
    </mc:Choice>
    <mc:Fallback xmlns="">
      <p:transition spd="slow" advTm="35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5A4656-89EA-7F4E-9E11-9E09FFCC1B7D}"/>
              </a:ext>
            </a:extLst>
          </p:cNvPr>
          <p:cNvSpPr/>
          <p:nvPr/>
        </p:nvSpPr>
        <p:spPr>
          <a:xfrm>
            <a:off x="-2" y="-84985"/>
            <a:ext cx="12192000" cy="1140697"/>
          </a:xfrm>
          <a:prstGeom prst="rect">
            <a:avLst/>
          </a:prstGeom>
          <a:solidFill>
            <a:schemeClr val="bg2">
              <a:lumMod val="50000"/>
            </a:schemeClr>
          </a:solidFill>
        </p:spPr>
        <p:txBody>
          <a:bodyPr wrap="square">
            <a:spAutoFit/>
          </a:bodyPr>
          <a:lstStyle/>
          <a:p>
            <a:pPr algn="ctr">
              <a:lnSpc>
                <a:spcPct val="150000"/>
              </a:lnSpc>
            </a:pPr>
            <a:r>
              <a:rPr lang="en-GB" sz="2400" b="1" dirty="0">
                <a:solidFill>
                  <a:schemeClr val="bg1"/>
                </a:solidFill>
                <a:latin typeface="Arial" panose="020B0604020202020204" pitchFamily="34" charset="0"/>
              </a:rPr>
              <a:t>This slide set has been produced by the following partner</a:t>
            </a:r>
          </a:p>
          <a:p>
            <a:pPr algn="ctr">
              <a:lnSpc>
                <a:spcPct val="150000"/>
              </a:lnSpc>
            </a:pPr>
            <a:r>
              <a:rPr lang="en-GB" sz="2400" b="1" dirty="0">
                <a:solidFill>
                  <a:schemeClr val="bg1"/>
                </a:solidFill>
                <a:latin typeface="Arial" panose="020B0604020202020204" pitchFamily="34" charset="0"/>
              </a:rPr>
              <a:t> organisations for use within the Northwest Region</a:t>
            </a:r>
            <a:endParaRPr lang="en-US" sz="2400" dirty="0">
              <a:solidFill>
                <a:schemeClr val="bg1"/>
              </a:solidFill>
            </a:endParaRPr>
          </a:p>
        </p:txBody>
      </p:sp>
      <p:pic>
        <p:nvPicPr>
          <p:cNvPr id="2054" name="Picture 6">
            <a:extLst>
              <a:ext uri="{FF2B5EF4-FFF2-40B4-BE49-F238E27FC236}">
                <a16:creationId xmlns:a16="http://schemas.microsoft.com/office/drawing/2014/main" id="{2525A6D6-1E12-0C4A-9EF7-3B6DC2E17E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62" y="1226958"/>
            <a:ext cx="2642435" cy="867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6">
            <a:extLst>
              <a:ext uri="{FF2B5EF4-FFF2-40B4-BE49-F238E27FC236}">
                <a16:creationId xmlns:a16="http://schemas.microsoft.com/office/drawing/2014/main" id="{CD7B56D3-3A77-E848-BCDC-C1E64705EB4E}"/>
              </a:ext>
            </a:extLst>
          </p:cNvPr>
          <p:cNvGraphicFramePr>
            <a:graphicFrameLocks noGrp="1"/>
          </p:cNvGraphicFramePr>
          <p:nvPr>
            <p:extLst>
              <p:ext uri="{D42A27DB-BD31-4B8C-83A1-F6EECF244321}">
                <p14:modId xmlns:p14="http://schemas.microsoft.com/office/powerpoint/2010/main" val="572842994"/>
              </p:ext>
            </p:extLst>
          </p:nvPr>
        </p:nvGraphicFramePr>
        <p:xfrm>
          <a:off x="-2" y="3085652"/>
          <a:ext cx="12192001" cy="3772347"/>
        </p:xfrm>
        <a:graphic>
          <a:graphicData uri="http://schemas.openxmlformats.org/drawingml/2006/table">
            <a:tbl>
              <a:tblPr firstRow="1" bandRow="1">
                <a:tableStyleId>{93296810-A885-4BE3-A3E7-6D5BEEA58F35}</a:tableStyleId>
              </a:tblPr>
              <a:tblGrid>
                <a:gridCol w="1965832">
                  <a:extLst>
                    <a:ext uri="{9D8B030D-6E8A-4147-A177-3AD203B41FA5}">
                      <a16:colId xmlns:a16="http://schemas.microsoft.com/office/drawing/2014/main" val="3461900111"/>
                    </a:ext>
                  </a:extLst>
                </a:gridCol>
                <a:gridCol w="10226169">
                  <a:extLst>
                    <a:ext uri="{9D8B030D-6E8A-4147-A177-3AD203B41FA5}">
                      <a16:colId xmlns:a16="http://schemas.microsoft.com/office/drawing/2014/main" val="274119567"/>
                    </a:ext>
                  </a:extLst>
                </a:gridCol>
              </a:tblGrid>
              <a:tr h="522472">
                <a:tc gridSpan="2">
                  <a:txBody>
                    <a:bodyPr/>
                    <a:lstStyle/>
                    <a:p>
                      <a:r>
                        <a:rPr lang="en-US" sz="1800" dirty="0"/>
                        <a:t>Mouth Care Matters - </a:t>
                      </a:r>
                      <a:r>
                        <a:rPr lang="en-US" sz="1800"/>
                        <a:t>SECTION 7</a:t>
                      </a:r>
                      <a:endParaRPr lang="en-GB" sz="1800" dirty="0"/>
                    </a:p>
                  </a:txBody>
                  <a:tcPr marL="68580" marR="68580" marT="34290" marB="34290">
                    <a:solidFill>
                      <a:schemeClr val="bg2">
                        <a:lumMod val="50000"/>
                      </a:schemeClr>
                    </a:solidFill>
                  </a:tcPr>
                </a:tc>
                <a:tc hMerge="1">
                  <a:txBody>
                    <a:bodyPr/>
                    <a:lstStyle/>
                    <a:p>
                      <a:endParaRPr lang="en-GB" dirty="0"/>
                    </a:p>
                  </a:txBody>
                  <a:tcPr/>
                </a:tc>
                <a:extLst>
                  <a:ext uri="{0D108BD9-81ED-4DB2-BD59-A6C34878D82A}">
                    <a16:rowId xmlns:a16="http://schemas.microsoft.com/office/drawing/2014/main" val="2374823534"/>
                  </a:ext>
                </a:extLst>
              </a:tr>
              <a:tr h="917857">
                <a:tc>
                  <a:txBody>
                    <a:bodyPr/>
                    <a:lstStyle/>
                    <a:p>
                      <a:r>
                        <a:rPr lang="en-GB" sz="1800" dirty="0"/>
                        <a:t>Owner</a:t>
                      </a:r>
                    </a:p>
                  </a:txBody>
                  <a:tcPr marL="68580" marR="68580" marT="34290" marB="34290">
                    <a:solidFill>
                      <a:schemeClr val="bg1">
                        <a:lumMod val="75000"/>
                      </a:schemeClr>
                    </a:solidFill>
                  </a:tcPr>
                </a:tc>
                <a:tc>
                  <a:txBody>
                    <a:bodyPr/>
                    <a:lstStyle/>
                    <a:p>
                      <a:r>
                        <a:rPr lang="en-US" sz="1800" dirty="0"/>
                        <a:t>NHS England– Queries /comments should be emailed to DWT@nhs.net</a:t>
                      </a:r>
                      <a:endParaRPr lang="en-GB" sz="1800" dirty="0"/>
                    </a:p>
                  </a:txBody>
                  <a:tcPr marL="68580" marR="68580" marT="34290" marB="34290">
                    <a:solidFill>
                      <a:schemeClr val="bg1">
                        <a:lumMod val="75000"/>
                      </a:schemeClr>
                    </a:solidFill>
                  </a:tcPr>
                </a:tc>
                <a:extLst>
                  <a:ext uri="{0D108BD9-81ED-4DB2-BD59-A6C34878D82A}">
                    <a16:rowId xmlns:a16="http://schemas.microsoft.com/office/drawing/2014/main" val="1580799212"/>
                  </a:ext>
                </a:extLst>
              </a:tr>
              <a:tr h="644779">
                <a:tc>
                  <a:txBody>
                    <a:bodyPr/>
                    <a:lstStyle/>
                    <a:p>
                      <a:r>
                        <a:rPr lang="en-GB" sz="1800" dirty="0"/>
                        <a:t>Authors</a:t>
                      </a:r>
                    </a:p>
                  </a:txBody>
                  <a:tcPr marL="68580" marR="68580" marT="34290" marB="34290">
                    <a:solidFill>
                      <a:schemeClr val="bg1">
                        <a:lumMod val="85000"/>
                      </a:schemeClr>
                    </a:solidFill>
                  </a:tcPr>
                </a:tc>
                <a:tc>
                  <a:txBody>
                    <a:bodyPr/>
                    <a:lstStyle/>
                    <a:p>
                      <a:r>
                        <a:rPr lang="en-GB" sz="1800" dirty="0"/>
                        <a:t>Lesley Gough, Lynne Smith, Vicky Brand, Sue Hodgkiss, Helen Parsley and Emma Stonier</a:t>
                      </a:r>
                    </a:p>
                  </a:txBody>
                  <a:tcPr marL="68580" marR="68580" marT="34290" marB="34290">
                    <a:solidFill>
                      <a:schemeClr val="bg1">
                        <a:lumMod val="85000"/>
                      </a:schemeClr>
                    </a:solidFill>
                  </a:tcPr>
                </a:tc>
                <a:extLst>
                  <a:ext uri="{0D108BD9-81ED-4DB2-BD59-A6C34878D82A}">
                    <a16:rowId xmlns:a16="http://schemas.microsoft.com/office/drawing/2014/main" val="3770631790"/>
                  </a:ext>
                </a:extLst>
              </a:tr>
              <a:tr h="522472">
                <a:tc>
                  <a:txBody>
                    <a:bodyPr/>
                    <a:lstStyle/>
                    <a:p>
                      <a:r>
                        <a:rPr lang="en-US" sz="1800" dirty="0"/>
                        <a:t>Version</a:t>
                      </a:r>
                      <a:endParaRPr lang="en-GB" sz="1800" dirty="0"/>
                    </a:p>
                  </a:txBody>
                  <a:tcPr marL="68580" marR="68580" marT="34290" marB="34290">
                    <a:solidFill>
                      <a:schemeClr val="bg1">
                        <a:lumMod val="75000"/>
                      </a:schemeClr>
                    </a:solidFill>
                  </a:tcPr>
                </a:tc>
                <a:tc>
                  <a:txBody>
                    <a:bodyPr/>
                    <a:lstStyle/>
                    <a:p>
                      <a:r>
                        <a:rPr lang="en-US" sz="1800" dirty="0"/>
                        <a:t>2</a:t>
                      </a:r>
                      <a:endParaRPr lang="en-GB" sz="1800" dirty="0"/>
                    </a:p>
                  </a:txBody>
                  <a:tcPr marL="68580" marR="68580" marT="34290" marB="34290">
                    <a:solidFill>
                      <a:schemeClr val="bg1">
                        <a:lumMod val="75000"/>
                      </a:schemeClr>
                    </a:solidFill>
                  </a:tcPr>
                </a:tc>
                <a:extLst>
                  <a:ext uri="{0D108BD9-81ED-4DB2-BD59-A6C34878D82A}">
                    <a16:rowId xmlns:a16="http://schemas.microsoft.com/office/drawing/2014/main" val="1940705967"/>
                  </a:ext>
                </a:extLst>
              </a:tr>
              <a:tr h="522472">
                <a:tc>
                  <a:txBody>
                    <a:bodyPr/>
                    <a:lstStyle/>
                    <a:p>
                      <a:r>
                        <a:rPr lang="en-US" sz="1800" dirty="0"/>
                        <a:t>Issue date</a:t>
                      </a:r>
                      <a:endParaRPr lang="en-GB" sz="1800" dirty="0"/>
                    </a:p>
                  </a:txBody>
                  <a:tcPr marL="68580" marR="68580" marT="34290" marB="34290">
                    <a:solidFill>
                      <a:schemeClr val="bg1">
                        <a:lumMod val="85000"/>
                      </a:schemeClr>
                    </a:solidFill>
                  </a:tcPr>
                </a:tc>
                <a:tc>
                  <a:txBody>
                    <a:bodyPr/>
                    <a:lstStyle/>
                    <a:p>
                      <a:r>
                        <a:rPr lang="en-GB" sz="1800" dirty="0"/>
                        <a:t>October 2020</a:t>
                      </a:r>
                    </a:p>
                  </a:txBody>
                  <a:tcPr marL="68580" marR="68580" marT="34290" marB="34290">
                    <a:solidFill>
                      <a:schemeClr val="bg1">
                        <a:lumMod val="85000"/>
                      </a:schemeClr>
                    </a:solidFill>
                  </a:tcPr>
                </a:tc>
                <a:extLst>
                  <a:ext uri="{0D108BD9-81ED-4DB2-BD59-A6C34878D82A}">
                    <a16:rowId xmlns:a16="http://schemas.microsoft.com/office/drawing/2014/main" val="1523369925"/>
                  </a:ext>
                </a:extLst>
              </a:tr>
              <a:tr h="642295">
                <a:tc>
                  <a:txBody>
                    <a:bodyPr/>
                    <a:lstStyle/>
                    <a:p>
                      <a:r>
                        <a:rPr lang="en-US" sz="1800" dirty="0"/>
                        <a:t> 1</a:t>
                      </a:r>
                      <a:r>
                        <a:rPr lang="en-US" sz="1800" baseline="30000" dirty="0"/>
                        <a:t>st</a:t>
                      </a:r>
                      <a:r>
                        <a:rPr lang="en-US" sz="1800" dirty="0"/>
                        <a:t> Review</a:t>
                      </a:r>
                    </a:p>
                    <a:p>
                      <a:r>
                        <a:rPr lang="en-US" sz="1800" dirty="0"/>
                        <a:t>Next review</a:t>
                      </a:r>
                      <a:endParaRPr lang="en-GB" sz="1800" dirty="0"/>
                    </a:p>
                  </a:txBody>
                  <a:tcPr marL="68580" marR="68580" marT="34290" marB="34290">
                    <a:solidFill>
                      <a:schemeClr val="bg1">
                        <a:lumMod val="75000"/>
                      </a:schemeClr>
                    </a:solidFill>
                  </a:tcPr>
                </a:tc>
                <a:tc>
                  <a:txBody>
                    <a:bodyPr/>
                    <a:lstStyle/>
                    <a:p>
                      <a:r>
                        <a:rPr lang="en-GB" sz="1800" dirty="0"/>
                        <a:t>October 2023</a:t>
                      </a:r>
                    </a:p>
                    <a:p>
                      <a:r>
                        <a:rPr lang="en-GB" sz="1800" dirty="0"/>
                        <a:t>October 2025</a:t>
                      </a:r>
                    </a:p>
                  </a:txBody>
                  <a:tcPr marL="68580" marR="68580" marT="34290" marB="34290">
                    <a:solidFill>
                      <a:schemeClr val="bg1">
                        <a:lumMod val="75000"/>
                      </a:schemeClr>
                    </a:solidFill>
                  </a:tcPr>
                </a:tc>
                <a:extLst>
                  <a:ext uri="{0D108BD9-81ED-4DB2-BD59-A6C34878D82A}">
                    <a16:rowId xmlns:a16="http://schemas.microsoft.com/office/drawing/2014/main" val="3404108588"/>
                  </a:ext>
                </a:extLst>
              </a:tr>
            </a:tbl>
          </a:graphicData>
        </a:graphic>
      </p:graphicFrame>
      <p:sp>
        <p:nvSpPr>
          <p:cNvPr id="2" name="TextBox 1">
            <a:extLst>
              <a:ext uri="{FF2B5EF4-FFF2-40B4-BE49-F238E27FC236}">
                <a16:creationId xmlns:a16="http://schemas.microsoft.com/office/drawing/2014/main" id="{D7C7603C-15B5-4B7D-8550-592B6FF81FC4}"/>
              </a:ext>
            </a:extLst>
          </p:cNvPr>
          <p:cNvSpPr txBox="1"/>
          <p:nvPr/>
        </p:nvSpPr>
        <p:spPr>
          <a:xfrm>
            <a:off x="0" y="2145438"/>
            <a:ext cx="11631168" cy="854080"/>
          </a:xfrm>
          <a:prstGeom prst="rect">
            <a:avLst/>
          </a:prstGeom>
          <a:noFill/>
        </p:spPr>
        <p:txBody>
          <a:bodyPr wrap="square" rtlCol="0">
            <a:spAutoFit/>
          </a:bodyPr>
          <a:lstStyle/>
          <a:p>
            <a:r>
              <a:rPr lang="en-GB" sz="1350" b="1" dirty="0"/>
              <a:t>Disclaimer</a:t>
            </a:r>
            <a:endParaRPr lang="en-GB" b="1" dirty="0"/>
          </a:p>
          <a:p>
            <a:r>
              <a:rPr lang="en-US" i="1" dirty="0"/>
              <a:t>The authors take no responsibility for any actions undertaken when following this guidance. Health and Social Care professionals should only carry out procedures that they are trained in and that are within their competencies.</a:t>
            </a:r>
            <a:endParaRPr lang="en-GB" dirty="0"/>
          </a:p>
        </p:txBody>
      </p:sp>
      <p:pic>
        <p:nvPicPr>
          <p:cNvPr id="3" name="Audio 2">
            <a:hlinkClick r:id="" action="ppaction://media"/>
            <a:extLst>
              <a:ext uri="{FF2B5EF4-FFF2-40B4-BE49-F238E27FC236}">
                <a16:creationId xmlns:a16="http://schemas.microsoft.com/office/drawing/2014/main" id="{4F17E6E3-9A7C-C944-8DA7-AB682DC749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63300" y="5829300"/>
            <a:ext cx="812800" cy="812800"/>
          </a:xfrm>
          <a:prstGeom prst="rect">
            <a:avLst/>
          </a:prstGeom>
        </p:spPr>
      </p:pic>
      <p:pic>
        <p:nvPicPr>
          <p:cNvPr id="6" name="Picture 5" descr="A blue and white logo&#10;&#10;Description automatically generated">
            <a:extLst>
              <a:ext uri="{FF2B5EF4-FFF2-40B4-BE49-F238E27FC236}">
                <a16:creationId xmlns:a16="http://schemas.microsoft.com/office/drawing/2014/main" id="{BF1E6599-0FC1-16AF-2355-9719E4F6C2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82978" y="1161715"/>
            <a:ext cx="1234142" cy="932843"/>
          </a:xfrm>
          <a:prstGeom prst="rect">
            <a:avLst/>
          </a:prstGeom>
        </p:spPr>
      </p:pic>
      <p:pic>
        <p:nvPicPr>
          <p:cNvPr id="7" name="Picture 6" descr="A blue and white logo&#10;&#10;Description automatically generated">
            <a:extLst>
              <a:ext uri="{FF2B5EF4-FFF2-40B4-BE49-F238E27FC236}">
                <a16:creationId xmlns:a16="http://schemas.microsoft.com/office/drawing/2014/main" id="{2CC0A226-E670-84DE-6741-07A7359AC1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3579" y="1137468"/>
            <a:ext cx="1227221" cy="1163469"/>
          </a:xfrm>
          <a:prstGeom prst="rect">
            <a:avLst/>
          </a:prstGeom>
        </p:spPr>
      </p:pic>
    </p:spTree>
    <p:extLst>
      <p:ext uri="{BB962C8B-B14F-4D97-AF65-F5344CB8AC3E}">
        <p14:creationId xmlns:p14="http://schemas.microsoft.com/office/powerpoint/2010/main" val="2638270274"/>
      </p:ext>
    </p:extLst>
  </p:cSld>
  <p:clrMapOvr>
    <a:masterClrMapping/>
  </p:clrMapOvr>
  <mc:AlternateContent xmlns:mc="http://schemas.openxmlformats.org/markup-compatibility/2006" xmlns:p14="http://schemas.microsoft.com/office/powerpoint/2010/main">
    <mc:Choice Requires="p14">
      <p:transition spd="slow" p14:dur="2000" advTm="7436"/>
    </mc:Choice>
    <mc:Fallback xmlns="">
      <p:transition spd="slow" advTm="7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F1AA090-8BFA-466E-8CE1-0905178D22AE}"/>
              </a:ext>
            </a:extLst>
          </p:cNvPr>
          <p:cNvSpPr>
            <a:spLocks noGrp="1"/>
          </p:cNvSpPr>
          <p:nvPr>
            <p:ph type="title"/>
          </p:nvPr>
        </p:nvSpPr>
        <p:spPr>
          <a:xfrm>
            <a:off x="209755" y="994546"/>
            <a:ext cx="3200400" cy="4461163"/>
          </a:xfrm>
        </p:spPr>
        <p:txBody>
          <a:bodyPr>
            <a:normAutofit fontScale="90000"/>
          </a:bodyPr>
          <a:lstStyle/>
          <a:p>
            <a:r>
              <a:rPr lang="en-GB" b="1" dirty="0">
                <a:solidFill>
                  <a:srgbClr val="FFFFFF"/>
                </a:solidFill>
                <a:latin typeface="+mn-lt"/>
              </a:rPr>
              <a:t>Section7</a:t>
            </a:r>
            <a:br>
              <a:rPr lang="en-GB" dirty="0">
                <a:solidFill>
                  <a:srgbClr val="FFFFFF"/>
                </a:solidFill>
              </a:rPr>
            </a:br>
            <a:r>
              <a:rPr lang="en-GB" dirty="0">
                <a:solidFill>
                  <a:schemeClr val="bg1"/>
                </a:solidFill>
                <a:latin typeface="+mn-lt"/>
              </a:rPr>
              <a:t>Personal mouth care for an individual with a full and or partial denture </a:t>
            </a: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Rectangle 5">
            <a:extLst>
              <a:ext uri="{FF2B5EF4-FFF2-40B4-BE49-F238E27FC236}">
                <a16:creationId xmlns:a16="http://schemas.microsoft.com/office/drawing/2014/main" id="{98240A8F-5BA5-9C4F-B7E3-F6820ADDC05A}"/>
              </a:ext>
            </a:extLst>
          </p:cNvPr>
          <p:cNvSpPr/>
          <p:nvPr/>
        </p:nvSpPr>
        <p:spPr>
          <a:xfrm>
            <a:off x="4795717" y="1012174"/>
            <a:ext cx="6529780" cy="5355312"/>
          </a:xfrm>
          <a:prstGeom prst="rect">
            <a:avLst/>
          </a:prstGeom>
        </p:spPr>
        <p:txBody>
          <a:bodyPr wrap="square">
            <a:spAutoFit/>
          </a:bodyPr>
          <a:lstStyle/>
          <a:p>
            <a:pPr lvl="1"/>
            <a:r>
              <a:rPr lang="en-GB" altLang="en-US" sz="3200" b="1" dirty="0"/>
              <a:t>Learning outcomes</a:t>
            </a:r>
          </a:p>
          <a:p>
            <a:pPr lvl="1"/>
            <a:r>
              <a:rPr lang="en-GB" altLang="en-US" sz="2400" b="1" dirty="0">
                <a:solidFill>
                  <a:srgbClr val="000000"/>
                </a:solidFill>
              </a:rPr>
              <a:t>The participants will gain an increased knowledge and understanding of</a:t>
            </a:r>
          </a:p>
          <a:p>
            <a:pPr marL="800100" lvl="1" indent="-342900">
              <a:buFont typeface="Arial" panose="020B0604020202020204" pitchFamily="34" charset="0"/>
              <a:buChar char="•"/>
            </a:pPr>
            <a:r>
              <a:rPr lang="en-GB" altLang="en-US" sz="2000" dirty="0"/>
              <a:t>The different types of dentures a person may wear</a:t>
            </a:r>
          </a:p>
          <a:p>
            <a:pPr lvl="1"/>
            <a:endParaRPr lang="en-GB" altLang="en-US" sz="800" dirty="0"/>
          </a:p>
          <a:p>
            <a:pPr marL="800100" lvl="1" indent="-342900">
              <a:buFont typeface="Arial" panose="020B0604020202020204" pitchFamily="34" charset="0"/>
              <a:buChar char="•"/>
            </a:pPr>
            <a:r>
              <a:rPr lang="en-GB" altLang="en-US" sz="2000" dirty="0"/>
              <a:t>The removal of full or partial dentures from the mouth before cleaning</a:t>
            </a:r>
          </a:p>
          <a:p>
            <a:pPr lvl="1"/>
            <a:endParaRPr lang="en-GB" altLang="en-US" sz="800" dirty="0"/>
          </a:p>
          <a:p>
            <a:pPr marL="800100" lvl="1" indent="-342900">
              <a:buFont typeface="Arial" panose="020B0604020202020204" pitchFamily="34" charset="0"/>
              <a:buChar char="•"/>
            </a:pPr>
            <a:r>
              <a:rPr lang="en-GB" altLang="en-US" sz="2000" dirty="0"/>
              <a:t>The importance of cleaning dentures, the oral cavity and storing  dentures when dentures are not in the mouth to maintain a good level of oral hygiene  </a:t>
            </a:r>
          </a:p>
          <a:p>
            <a:pPr lvl="1"/>
            <a:endParaRPr lang="en-GB" altLang="en-US" sz="800" dirty="0"/>
          </a:p>
          <a:p>
            <a:pPr marL="800100" lvl="1" indent="-342900">
              <a:buFont typeface="Arial" panose="020B0604020202020204" pitchFamily="34" charset="0"/>
              <a:buChar char="•"/>
            </a:pPr>
            <a:r>
              <a:rPr lang="en-GB" altLang="en-US" sz="2000" dirty="0"/>
              <a:t>The importance of marking dentures adequately for identification purposes </a:t>
            </a:r>
          </a:p>
          <a:p>
            <a:pPr lvl="1"/>
            <a:endParaRPr lang="en-GB" altLang="en-US" sz="800" dirty="0"/>
          </a:p>
          <a:p>
            <a:pPr marL="800100" lvl="1" indent="-342900">
              <a:buFont typeface="Arial" panose="020B0604020202020204" pitchFamily="34" charset="0"/>
              <a:buChar char="•"/>
            </a:pPr>
            <a:r>
              <a:rPr lang="en-GB" altLang="en-US" sz="2000" dirty="0"/>
              <a:t>The importance of recording oral hygiene provision within the clients PCP</a:t>
            </a:r>
            <a:r>
              <a:rPr lang="en-GB" altLang="en-US" dirty="0"/>
              <a:t>				</a:t>
            </a:r>
          </a:p>
        </p:txBody>
      </p:sp>
      <p:pic>
        <p:nvPicPr>
          <p:cNvPr id="9" name="Audio 8">
            <a:hlinkClick r:id="" action="ppaction://media"/>
            <a:extLst>
              <a:ext uri="{FF2B5EF4-FFF2-40B4-BE49-F238E27FC236}">
                <a16:creationId xmlns:a16="http://schemas.microsoft.com/office/drawing/2014/main" id="{D96E5E52-7301-FC4C-B207-061531AFD0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2736247959"/>
      </p:ext>
    </p:extLst>
  </p:cSld>
  <p:clrMapOvr>
    <a:masterClrMapping/>
  </p:clrMapOvr>
  <mc:AlternateContent xmlns:mc="http://schemas.openxmlformats.org/markup-compatibility/2006" xmlns:p14="http://schemas.microsoft.com/office/powerpoint/2010/main">
    <mc:Choice Requires="p14">
      <p:transition spd="slow" p14:dur="2000" advTm="37756"/>
    </mc:Choice>
    <mc:Fallback xmlns="">
      <p:transition spd="slow" advTm="37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655"/>
        <p:cNvGrpSpPr/>
        <p:nvPr/>
      </p:nvGrpSpPr>
      <p:grpSpPr>
        <a:xfrm>
          <a:off x="0" y="0"/>
          <a:ext cx="0" cy="0"/>
          <a:chOff x="0" y="0"/>
          <a:chExt cx="0" cy="0"/>
        </a:xfrm>
      </p:grpSpPr>
      <p:sp>
        <p:nvSpPr>
          <p:cNvPr id="656" name="Shape 656"/>
          <p:cNvSpPr txBox="1"/>
          <p:nvPr/>
        </p:nvSpPr>
        <p:spPr>
          <a:xfrm>
            <a:off x="6979314" y="1396289"/>
            <a:ext cx="4375586" cy="1325563"/>
          </a:xfrm>
          <a:prstGeom prst="rect">
            <a:avLst/>
          </a:prstGeom>
        </p:spPr>
        <p:txBody>
          <a:bodyPr vert="horz" lIns="91440" tIns="45720" rIns="91440" bIns="45720" rtlCol="0" anchor="ctr" anchorCtr="0">
            <a:normAutofit/>
          </a:bodyPr>
          <a:lstStyle/>
          <a:p>
            <a:pPr indent="-228600">
              <a:lnSpc>
                <a:spcPct val="90000"/>
              </a:lnSpc>
              <a:spcBef>
                <a:spcPct val="0"/>
              </a:spcBef>
              <a:spcAft>
                <a:spcPts val="600"/>
              </a:spcAft>
              <a:buClr>
                <a:srgbClr val="A00054"/>
              </a:buClr>
              <a:buSzPts val="3600"/>
            </a:pPr>
            <a:endParaRPr lang="en-US" sz="4400" b="1" kern="1200" dirty="0">
              <a:solidFill>
                <a:schemeClr val="accent2">
                  <a:lumMod val="75000"/>
                </a:schemeClr>
              </a:solidFill>
              <a:latin typeface="+mj-lt"/>
              <a:ea typeface="+mj-ea"/>
              <a:cs typeface="+mj-cs"/>
              <a:sym typeface="Arial"/>
            </a:endParaRPr>
          </a:p>
        </p:txBody>
      </p:sp>
      <p:sp>
        <p:nvSpPr>
          <p:cNvPr id="90" name="Freeform: Shape 89">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Oval 95">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9A6965EE-43A7-434F-AC0A-347FECF91B9D}"/>
              </a:ext>
            </a:extLst>
          </p:cNvPr>
          <p:cNvPicPr>
            <a:picLocks noChangeAspect="1"/>
          </p:cNvPicPr>
          <p:nvPr/>
        </p:nvPicPr>
        <p:blipFill rotWithShape="1">
          <a:blip r:embed="rId6"/>
          <a:srcRect l="54058" t="21256" r="24548" b="53623"/>
          <a:stretch/>
        </p:blipFill>
        <p:spPr>
          <a:xfrm>
            <a:off x="333022" y="37636"/>
            <a:ext cx="3047913" cy="2684216"/>
          </a:xfrm>
          <a:prstGeom prst="ellipse">
            <a:avLst/>
          </a:prstGeom>
          <a:ln>
            <a:noFill/>
          </a:ln>
          <a:effectLst>
            <a:softEdge rad="112500"/>
          </a:effectLst>
        </p:spPr>
      </p:pic>
      <p:pic>
        <p:nvPicPr>
          <p:cNvPr id="18" name="Picture 17">
            <a:extLst>
              <a:ext uri="{FF2B5EF4-FFF2-40B4-BE49-F238E27FC236}">
                <a16:creationId xmlns:a16="http://schemas.microsoft.com/office/drawing/2014/main" id="{C6F437DC-76EC-4864-9103-ED2F3DDBEB70}"/>
              </a:ext>
            </a:extLst>
          </p:cNvPr>
          <p:cNvPicPr>
            <a:picLocks noChangeAspect="1"/>
          </p:cNvPicPr>
          <p:nvPr/>
        </p:nvPicPr>
        <p:blipFill rotWithShape="1">
          <a:blip r:embed="rId6"/>
          <a:srcRect l="53571" t="53905" r="25143" b="21714"/>
          <a:stretch/>
        </p:blipFill>
        <p:spPr>
          <a:xfrm>
            <a:off x="4550173" y="770795"/>
            <a:ext cx="1946366" cy="1672046"/>
          </a:xfrm>
          <a:prstGeom prst="ellipse">
            <a:avLst/>
          </a:prstGeom>
          <a:ln>
            <a:noFill/>
          </a:ln>
          <a:effectLst>
            <a:softEdge rad="112500"/>
          </a:effectLst>
        </p:spPr>
      </p:pic>
      <p:pic>
        <p:nvPicPr>
          <p:cNvPr id="19" name="Picture 18">
            <a:extLst>
              <a:ext uri="{FF2B5EF4-FFF2-40B4-BE49-F238E27FC236}">
                <a16:creationId xmlns:a16="http://schemas.microsoft.com/office/drawing/2014/main" id="{B1B38B05-692A-4DF8-9DC8-FB5C12C5CA36}"/>
              </a:ext>
            </a:extLst>
          </p:cNvPr>
          <p:cNvPicPr>
            <a:picLocks noChangeAspect="1"/>
          </p:cNvPicPr>
          <p:nvPr/>
        </p:nvPicPr>
        <p:blipFill rotWithShape="1">
          <a:blip r:embed="rId6"/>
          <a:srcRect l="75714" t="21524" r="2715" b="53524"/>
          <a:stretch/>
        </p:blipFill>
        <p:spPr>
          <a:xfrm>
            <a:off x="-15938" y="4283396"/>
            <a:ext cx="2967673" cy="2574604"/>
          </a:xfrm>
          <a:prstGeom prst="ellipse">
            <a:avLst/>
          </a:prstGeom>
          <a:ln>
            <a:noFill/>
          </a:ln>
          <a:effectLst>
            <a:softEdge rad="112500"/>
          </a:effectLst>
        </p:spPr>
      </p:pic>
      <p:pic>
        <p:nvPicPr>
          <p:cNvPr id="20" name="Picture 19">
            <a:extLst>
              <a:ext uri="{FF2B5EF4-FFF2-40B4-BE49-F238E27FC236}">
                <a16:creationId xmlns:a16="http://schemas.microsoft.com/office/drawing/2014/main" id="{7CCC2D79-7A7C-457C-870A-9718B673BFA1}"/>
              </a:ext>
            </a:extLst>
          </p:cNvPr>
          <p:cNvPicPr>
            <a:picLocks noChangeAspect="1"/>
          </p:cNvPicPr>
          <p:nvPr/>
        </p:nvPicPr>
        <p:blipFill rotWithShape="1">
          <a:blip r:embed="rId6"/>
          <a:srcRect l="77858" t="53905" r="1286" b="21143"/>
          <a:stretch/>
        </p:blipFill>
        <p:spPr>
          <a:xfrm>
            <a:off x="3475918" y="3063101"/>
            <a:ext cx="2732318" cy="2451600"/>
          </a:xfrm>
          <a:prstGeom prst="ellipse">
            <a:avLst/>
          </a:prstGeom>
          <a:ln>
            <a:noFill/>
          </a:ln>
          <a:effectLst>
            <a:softEdge rad="112500"/>
          </a:effectLst>
        </p:spPr>
      </p:pic>
      <p:sp>
        <p:nvSpPr>
          <p:cNvPr id="21" name="TextBox 20">
            <a:extLst>
              <a:ext uri="{FF2B5EF4-FFF2-40B4-BE49-F238E27FC236}">
                <a16:creationId xmlns:a16="http://schemas.microsoft.com/office/drawing/2014/main" id="{EC43CDC8-126A-4327-B9E9-7C0655914795}"/>
              </a:ext>
            </a:extLst>
          </p:cNvPr>
          <p:cNvSpPr txBox="1"/>
          <p:nvPr/>
        </p:nvSpPr>
        <p:spPr>
          <a:xfrm>
            <a:off x="1065147" y="2721852"/>
            <a:ext cx="1832799" cy="400110"/>
          </a:xfrm>
          <a:prstGeom prst="rect">
            <a:avLst/>
          </a:prstGeom>
          <a:noFill/>
        </p:spPr>
        <p:txBody>
          <a:bodyPr wrap="square" rtlCol="0">
            <a:spAutoFit/>
          </a:bodyPr>
          <a:lstStyle/>
          <a:p>
            <a:r>
              <a:rPr lang="en-GB" sz="2000" b="1" dirty="0">
                <a:solidFill>
                  <a:schemeClr val="accent2"/>
                </a:solidFill>
              </a:rPr>
              <a:t>Full Denture</a:t>
            </a:r>
          </a:p>
        </p:txBody>
      </p:sp>
      <p:sp>
        <p:nvSpPr>
          <p:cNvPr id="22" name="TextBox 21">
            <a:extLst>
              <a:ext uri="{FF2B5EF4-FFF2-40B4-BE49-F238E27FC236}">
                <a16:creationId xmlns:a16="http://schemas.microsoft.com/office/drawing/2014/main" id="{7D81A25A-15B1-4EF9-89D5-A1B3A33E5EBA}"/>
              </a:ext>
            </a:extLst>
          </p:cNvPr>
          <p:cNvSpPr txBox="1"/>
          <p:nvPr/>
        </p:nvSpPr>
        <p:spPr>
          <a:xfrm>
            <a:off x="591552" y="4975527"/>
            <a:ext cx="1874100" cy="707886"/>
          </a:xfrm>
          <a:prstGeom prst="rect">
            <a:avLst/>
          </a:prstGeom>
          <a:noFill/>
        </p:spPr>
        <p:txBody>
          <a:bodyPr wrap="square" rtlCol="0">
            <a:spAutoFit/>
          </a:bodyPr>
          <a:lstStyle/>
          <a:p>
            <a:pPr algn="ctr">
              <a:buClr>
                <a:schemeClr val="dk1"/>
              </a:buClr>
              <a:buSzPts val="2400"/>
            </a:pPr>
            <a:r>
              <a:rPr lang="en-GB" b="1" dirty="0">
                <a:ea typeface="Arial"/>
                <a:cs typeface="Arial"/>
                <a:sym typeface="Arial"/>
              </a:rPr>
              <a:t>    </a:t>
            </a:r>
            <a:r>
              <a:rPr lang="en-GB" sz="2000" b="1" dirty="0">
                <a:solidFill>
                  <a:schemeClr val="accent2"/>
                </a:solidFill>
                <a:ea typeface="Arial"/>
                <a:cs typeface="Arial"/>
                <a:sym typeface="Arial"/>
              </a:rPr>
              <a:t>Partial dentures</a:t>
            </a:r>
          </a:p>
        </p:txBody>
      </p:sp>
      <p:sp>
        <p:nvSpPr>
          <p:cNvPr id="23" name="TextBox 22">
            <a:extLst>
              <a:ext uri="{FF2B5EF4-FFF2-40B4-BE49-F238E27FC236}">
                <a16:creationId xmlns:a16="http://schemas.microsoft.com/office/drawing/2014/main" id="{47153657-02E3-4F94-A63D-E5FE0BC84833}"/>
              </a:ext>
            </a:extLst>
          </p:cNvPr>
          <p:cNvSpPr txBox="1"/>
          <p:nvPr/>
        </p:nvSpPr>
        <p:spPr>
          <a:xfrm>
            <a:off x="3953337" y="5706622"/>
            <a:ext cx="1592879" cy="1015663"/>
          </a:xfrm>
          <a:prstGeom prst="rect">
            <a:avLst/>
          </a:prstGeom>
          <a:noFill/>
        </p:spPr>
        <p:txBody>
          <a:bodyPr wrap="square" rtlCol="0">
            <a:spAutoFit/>
          </a:bodyPr>
          <a:lstStyle/>
          <a:p>
            <a:pPr algn="ctr"/>
            <a:r>
              <a:rPr lang="en-GB" sz="2000" b="1" dirty="0">
                <a:solidFill>
                  <a:schemeClr val="accent2"/>
                </a:solidFill>
              </a:rPr>
              <a:t>Partial made from metal</a:t>
            </a:r>
          </a:p>
          <a:p>
            <a:pPr algn="ctr"/>
            <a:r>
              <a:rPr lang="en-GB" sz="2000" b="1" dirty="0">
                <a:solidFill>
                  <a:schemeClr val="accent2"/>
                </a:solidFill>
              </a:rPr>
              <a:t> (chrome)</a:t>
            </a:r>
          </a:p>
        </p:txBody>
      </p:sp>
      <p:sp>
        <p:nvSpPr>
          <p:cNvPr id="24" name="TextBox 23">
            <a:extLst>
              <a:ext uri="{FF2B5EF4-FFF2-40B4-BE49-F238E27FC236}">
                <a16:creationId xmlns:a16="http://schemas.microsoft.com/office/drawing/2014/main" id="{62C58965-F960-47BD-A8FB-73715B478613}"/>
              </a:ext>
            </a:extLst>
          </p:cNvPr>
          <p:cNvSpPr txBox="1"/>
          <p:nvPr/>
        </p:nvSpPr>
        <p:spPr>
          <a:xfrm>
            <a:off x="6556628" y="1153829"/>
            <a:ext cx="2020824" cy="1015663"/>
          </a:xfrm>
          <a:prstGeom prst="rect">
            <a:avLst/>
          </a:prstGeom>
          <a:noFill/>
        </p:spPr>
        <p:txBody>
          <a:bodyPr wrap="square" rtlCol="0">
            <a:spAutoFit/>
          </a:bodyPr>
          <a:lstStyle/>
          <a:p>
            <a:pPr algn="ctr"/>
            <a:r>
              <a:rPr lang="en-GB" sz="2000" b="1" dirty="0">
                <a:solidFill>
                  <a:schemeClr val="accent2"/>
                </a:solidFill>
              </a:rPr>
              <a:t>Full denture, made from pink or clear acrylic</a:t>
            </a:r>
          </a:p>
        </p:txBody>
      </p:sp>
      <p:sp>
        <p:nvSpPr>
          <p:cNvPr id="3" name="TextBox 2">
            <a:extLst>
              <a:ext uri="{FF2B5EF4-FFF2-40B4-BE49-F238E27FC236}">
                <a16:creationId xmlns:a16="http://schemas.microsoft.com/office/drawing/2014/main" id="{EA471477-48DE-45FB-A6C1-D094AB2F3B98}"/>
              </a:ext>
            </a:extLst>
          </p:cNvPr>
          <p:cNvSpPr txBox="1"/>
          <p:nvPr/>
        </p:nvSpPr>
        <p:spPr>
          <a:xfrm>
            <a:off x="8802738" y="1746220"/>
            <a:ext cx="3389261" cy="1938992"/>
          </a:xfrm>
          <a:prstGeom prst="rect">
            <a:avLst/>
          </a:prstGeom>
          <a:noFill/>
        </p:spPr>
        <p:txBody>
          <a:bodyPr wrap="square" rtlCol="0">
            <a:spAutoFit/>
          </a:bodyPr>
          <a:lstStyle/>
          <a:p>
            <a:pPr algn="ctr"/>
            <a:r>
              <a:rPr lang="en-GB" sz="6000" dirty="0">
                <a:solidFill>
                  <a:schemeClr val="accent2"/>
                </a:solidFill>
              </a:rPr>
              <a:t>Types of dentures </a:t>
            </a:r>
          </a:p>
        </p:txBody>
      </p:sp>
      <p:sp>
        <p:nvSpPr>
          <p:cNvPr id="2" name="Oval 1">
            <a:extLst>
              <a:ext uri="{FF2B5EF4-FFF2-40B4-BE49-F238E27FC236}">
                <a16:creationId xmlns:a16="http://schemas.microsoft.com/office/drawing/2014/main" id="{63CDC05A-52D1-8341-B827-DFFFAFCC2595}"/>
              </a:ext>
            </a:extLst>
          </p:cNvPr>
          <p:cNvSpPr/>
          <p:nvPr/>
        </p:nvSpPr>
        <p:spPr>
          <a:xfrm>
            <a:off x="6310162" y="3437183"/>
            <a:ext cx="3095897" cy="3090811"/>
          </a:xfrm>
          <a:prstGeom prst="ellipse">
            <a:avLst/>
          </a:prstGeom>
          <a:gradFill flip="none" rotWithShape="1">
            <a:gsLst>
              <a:gs pos="0">
                <a:schemeClr val="tx1">
                  <a:lumMod val="85000"/>
                </a:schemeClr>
              </a:gs>
              <a:gs pos="3000">
                <a:schemeClr val="accent1">
                  <a:lumMod val="45000"/>
                  <a:lumOff val="55000"/>
                </a:schemeClr>
              </a:gs>
              <a:gs pos="7000">
                <a:schemeClr val="accent1">
                  <a:lumMod val="45000"/>
                  <a:lumOff val="55000"/>
                </a:schemeClr>
              </a:gs>
              <a:gs pos="12000">
                <a:schemeClr val="tx1">
                  <a:lumMod val="7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plant Secured Dentures | Andrea Ubhi Dentistry">
            <a:extLst>
              <a:ext uri="{FF2B5EF4-FFF2-40B4-BE49-F238E27FC236}">
                <a16:creationId xmlns:a16="http://schemas.microsoft.com/office/drawing/2014/main" id="{1652BEB5-9FA1-0A4A-A499-BE29D21BFB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0898" y="3926690"/>
            <a:ext cx="2594003" cy="209767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59C658A-B6A5-CF4B-BCFC-E23EF1FF80E4}"/>
              </a:ext>
            </a:extLst>
          </p:cNvPr>
          <p:cNvSpPr/>
          <p:nvPr/>
        </p:nvSpPr>
        <p:spPr>
          <a:xfrm>
            <a:off x="8243463" y="6024364"/>
            <a:ext cx="4139309" cy="369332"/>
          </a:xfrm>
          <a:prstGeom prst="rect">
            <a:avLst/>
          </a:prstGeom>
        </p:spPr>
        <p:txBody>
          <a:bodyPr wrap="square">
            <a:spAutoFit/>
          </a:bodyPr>
          <a:lstStyle/>
          <a:p>
            <a:pPr algn="ctr"/>
            <a:r>
              <a:rPr lang="en-GB" b="1" dirty="0">
                <a:solidFill>
                  <a:schemeClr val="accent2"/>
                </a:solidFill>
              </a:rPr>
              <a:t>Implant retained denture </a:t>
            </a:r>
          </a:p>
        </p:txBody>
      </p:sp>
      <p:pic>
        <p:nvPicPr>
          <p:cNvPr id="6" name="Audio 5">
            <a:hlinkClick r:id="" action="ppaction://media"/>
            <a:extLst>
              <a:ext uri="{FF2B5EF4-FFF2-40B4-BE49-F238E27FC236}">
                <a16:creationId xmlns:a16="http://schemas.microsoft.com/office/drawing/2014/main" id="{15A08E75-1C11-384E-9009-B2123BF020F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9850450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1111"/>
    </mc:Choice>
    <mc:Fallback xmlns="">
      <p:transition spd="slow" advTm="51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bldLst>
      <p:bldP spid="21" grpId="0"/>
      <p:bldP spid="22"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617"/>
        <p:cNvGrpSpPr/>
        <p:nvPr/>
      </p:nvGrpSpPr>
      <p:grpSpPr>
        <a:xfrm>
          <a:off x="0" y="0"/>
          <a:ext cx="0" cy="0"/>
          <a:chOff x="0" y="0"/>
          <a:chExt cx="0" cy="0"/>
        </a:xfrm>
      </p:grpSpPr>
      <p:sp useBgFill="1">
        <p:nvSpPr>
          <p:cNvPr id="176" name="Rectangle 175">
            <a:extLst>
              <a:ext uri="{FF2B5EF4-FFF2-40B4-BE49-F238E27FC236}">
                <a16:creationId xmlns:a16="http://schemas.microsoft.com/office/drawing/2014/main" id="{10A05691-F36F-44DD-904C-144D68CAF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Shape 618"/>
          <p:cNvSpPr txBox="1"/>
          <p:nvPr/>
        </p:nvSpPr>
        <p:spPr>
          <a:xfrm>
            <a:off x="7316134" y="445434"/>
            <a:ext cx="4437509" cy="1106424"/>
          </a:xfrm>
          <a:prstGeom prst="rect">
            <a:avLst/>
          </a:prstGeom>
        </p:spPr>
        <p:txBody>
          <a:bodyPr vert="horz" lIns="91440" tIns="45720" rIns="91440" bIns="45720" rtlCol="0" anchor="b" anchorCtr="0">
            <a:normAutofit fontScale="92500" lnSpcReduction="10000"/>
          </a:bodyPr>
          <a:lstStyle/>
          <a:p>
            <a:pPr indent="-228600" algn="ctr">
              <a:lnSpc>
                <a:spcPct val="90000"/>
              </a:lnSpc>
              <a:spcBef>
                <a:spcPct val="0"/>
              </a:spcBef>
              <a:spcAft>
                <a:spcPts val="600"/>
              </a:spcAft>
              <a:buClr>
                <a:srgbClr val="A00054"/>
              </a:buClr>
              <a:buSzPts val="3600"/>
            </a:pPr>
            <a:r>
              <a:rPr lang="en-US" sz="4300" b="1" dirty="0">
                <a:solidFill>
                  <a:schemeClr val="accent2">
                    <a:lumMod val="75000"/>
                  </a:schemeClr>
                </a:solidFill>
                <a:latin typeface="+mj-lt"/>
                <a:ea typeface="+mj-ea"/>
                <a:cs typeface="+mj-cs"/>
                <a:sym typeface="Arial"/>
              </a:rPr>
              <a:t>Denture care</a:t>
            </a:r>
            <a:br>
              <a:rPr lang="en-US" sz="2300" b="1" dirty="0">
                <a:latin typeface="+mj-lt"/>
                <a:ea typeface="+mj-ea"/>
                <a:cs typeface="+mj-cs"/>
                <a:sym typeface="Arial"/>
              </a:rPr>
            </a:br>
            <a:br>
              <a:rPr lang="en-US" sz="2300" b="1" dirty="0">
                <a:latin typeface="+mj-lt"/>
                <a:ea typeface="+mj-ea"/>
                <a:cs typeface="+mj-cs"/>
                <a:sym typeface="Arial"/>
              </a:rPr>
            </a:br>
            <a:endParaRPr lang="en-US" sz="2300" b="1" dirty="0">
              <a:latin typeface="+mj-lt"/>
              <a:ea typeface="+mj-ea"/>
              <a:cs typeface="+mj-cs"/>
              <a:sym typeface="Arial"/>
            </a:endParaRPr>
          </a:p>
        </p:txBody>
      </p:sp>
      <p:pic>
        <p:nvPicPr>
          <p:cNvPr id="7" name="Picture 2" descr="A close up of a device&#10;&#10;Description automatically generated">
            <a:extLst>
              <a:ext uri="{FF2B5EF4-FFF2-40B4-BE49-F238E27FC236}">
                <a16:creationId xmlns:a16="http://schemas.microsoft.com/office/drawing/2014/main" id="{D37143F0-FF4B-714F-821A-E2C4E23CAD4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541" r="45771" b="2"/>
          <a:stretch/>
        </p:blipFill>
        <p:spPr bwMode="auto">
          <a:xfrm rot="2103239">
            <a:off x="581401" y="4471809"/>
            <a:ext cx="2740567" cy="20150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6" name="Picture 5" descr="360brushcloseup">
            <a:extLst>
              <a:ext uri="{FF2B5EF4-FFF2-40B4-BE49-F238E27FC236}">
                <a16:creationId xmlns:a16="http://schemas.microsoft.com/office/drawing/2014/main" id="{D65A28F6-EE33-9C4D-B9FB-4991F7DFA45F}"/>
              </a:ext>
            </a:extLst>
          </p:cNvPr>
          <p:cNvPicPr/>
          <p:nvPr/>
        </p:nvPicPr>
        <p:blipFill>
          <a:blip r:embed="rId7" cstate="print">
            <a:extLst>
              <a:ext uri="{28A0092B-C50C-407E-A947-70E740481C1C}">
                <a14:useLocalDpi xmlns:a14="http://schemas.microsoft.com/office/drawing/2010/main" val="0"/>
              </a:ext>
            </a:extLst>
          </a:blip>
          <a:stretch>
            <a:fillRect/>
          </a:stretch>
        </p:blipFill>
        <p:spPr bwMode="auto">
          <a:xfrm rot="19169620">
            <a:off x="3843510" y="3632415"/>
            <a:ext cx="1756128" cy="251068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19" name="Shape 619"/>
          <p:cNvPicPr preferRelativeResize="0"/>
          <p:nvPr/>
        </p:nvPicPr>
        <p:blipFill rotWithShape="1">
          <a:blip r:embed="rId8"/>
          <a:srcRect t="7032" r="-1" b="15291"/>
          <a:stretch/>
        </p:blipFill>
        <p:spPr>
          <a:xfrm flipH="1">
            <a:off x="401105" y="371856"/>
            <a:ext cx="3596117" cy="34033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178" name="Straight Connector 177">
            <a:extLst>
              <a:ext uri="{FF2B5EF4-FFF2-40B4-BE49-F238E27FC236}">
                <a16:creationId xmlns:a16="http://schemas.microsoft.com/office/drawing/2014/main" id="{1A9CF0DD-5937-4172-BD2C-9579BD31D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284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873361" y="1287662"/>
            <a:ext cx="5018124" cy="4805835"/>
          </a:xfrm>
          <a:prstGeom prst="rect">
            <a:avLst/>
          </a:prstGeom>
        </p:spPr>
        <p:txBody>
          <a:bodyPr vert="horz" lIns="91440" tIns="45720" rIns="91440" bIns="45720" rtlCol="0">
            <a:noAutofit/>
          </a:bodyPr>
          <a:lstStyle/>
          <a:p>
            <a:pPr marL="571500" indent="-228600">
              <a:lnSpc>
                <a:spcPct val="90000"/>
              </a:lnSpc>
              <a:spcBef>
                <a:spcPts val="600"/>
              </a:spcBef>
              <a:spcAft>
                <a:spcPts val="600"/>
              </a:spcAft>
              <a:buClr>
                <a:schemeClr val="accent2">
                  <a:lumMod val="75000"/>
                </a:schemeClr>
              </a:buClr>
              <a:buSzPts val="2200"/>
              <a:buFont typeface="Arial" panose="020B0604020202020204" pitchFamily="34" charset="0"/>
              <a:buChar char="•"/>
            </a:pPr>
            <a:r>
              <a:rPr lang="en-US" sz="2400" dirty="0">
                <a:solidFill>
                  <a:schemeClr val="accent2">
                    <a:lumMod val="75000"/>
                  </a:schemeClr>
                </a:solidFill>
                <a:sym typeface="Arial"/>
              </a:rPr>
              <a:t>Clients with dentures still require daily mouth care.</a:t>
            </a:r>
            <a:endParaRPr lang="en-US" sz="2400" dirty="0">
              <a:solidFill>
                <a:schemeClr val="accent2">
                  <a:lumMod val="75000"/>
                </a:schemeClr>
              </a:solidFill>
            </a:endParaRPr>
          </a:p>
          <a:p>
            <a:pPr marL="571500" indent="-228600">
              <a:lnSpc>
                <a:spcPct val="90000"/>
              </a:lnSpc>
              <a:spcBef>
                <a:spcPts val="600"/>
              </a:spcBef>
              <a:spcAft>
                <a:spcPts val="600"/>
              </a:spcAft>
              <a:buClr>
                <a:schemeClr val="accent2">
                  <a:lumMod val="75000"/>
                </a:schemeClr>
              </a:buClr>
              <a:buSzPts val="2200"/>
              <a:buFont typeface="Arial" panose="020B0604020202020204" pitchFamily="34" charset="0"/>
              <a:buChar char="•"/>
            </a:pPr>
            <a:r>
              <a:rPr lang="en-US" sz="2400" dirty="0">
                <a:solidFill>
                  <a:schemeClr val="accent2">
                    <a:lumMod val="75000"/>
                  </a:schemeClr>
                </a:solidFill>
                <a:sym typeface="Arial"/>
              </a:rPr>
              <a:t>Dentures should be left out of the mouth  over night in a labelled denture pot with clean water (changed daily) </a:t>
            </a:r>
          </a:p>
          <a:p>
            <a:pPr marL="571500" indent="-228600">
              <a:lnSpc>
                <a:spcPct val="90000"/>
              </a:lnSpc>
              <a:spcBef>
                <a:spcPts val="600"/>
              </a:spcBef>
              <a:spcAft>
                <a:spcPts val="600"/>
              </a:spcAft>
              <a:buClr>
                <a:schemeClr val="accent2">
                  <a:lumMod val="75000"/>
                </a:schemeClr>
              </a:buClr>
              <a:buSzPts val="2200"/>
              <a:buFont typeface="Arial" panose="020B0604020202020204" pitchFamily="34" charset="0"/>
              <a:buChar char="•"/>
            </a:pPr>
            <a:r>
              <a:rPr lang="en-US" sz="2400" dirty="0">
                <a:solidFill>
                  <a:schemeClr val="accent2">
                    <a:lumMod val="75000"/>
                  </a:schemeClr>
                </a:solidFill>
                <a:sym typeface="Arial"/>
              </a:rPr>
              <a:t>The mouth should also be brushed gently with a small, soft toothbrush, </a:t>
            </a:r>
            <a:r>
              <a:rPr lang="en-US" sz="2400" dirty="0" err="1">
                <a:solidFill>
                  <a:schemeClr val="accent2">
                    <a:lumMod val="75000"/>
                  </a:schemeClr>
                </a:solidFill>
                <a:sym typeface="Arial"/>
              </a:rPr>
              <a:t>moutheze</a:t>
            </a:r>
            <a:r>
              <a:rPr lang="en-US" sz="2400" dirty="0">
                <a:solidFill>
                  <a:schemeClr val="accent2">
                    <a:lumMod val="75000"/>
                  </a:schemeClr>
                </a:solidFill>
                <a:sym typeface="Arial"/>
              </a:rPr>
              <a:t> stick or 360 toothbrush and rinsed well with water to remove debris</a:t>
            </a:r>
          </a:p>
          <a:p>
            <a:pPr marL="571500" indent="-228600">
              <a:lnSpc>
                <a:spcPct val="90000"/>
              </a:lnSpc>
              <a:spcBef>
                <a:spcPts val="600"/>
              </a:spcBef>
              <a:spcAft>
                <a:spcPts val="600"/>
              </a:spcAft>
              <a:buClr>
                <a:schemeClr val="accent2">
                  <a:lumMod val="75000"/>
                </a:schemeClr>
              </a:buClr>
              <a:buSzPts val="2200"/>
              <a:buFont typeface="Arial" panose="020B0604020202020204" pitchFamily="34" charset="0"/>
              <a:buChar char="•"/>
            </a:pPr>
            <a:r>
              <a:rPr lang="en-US" sz="2400" dirty="0">
                <a:solidFill>
                  <a:schemeClr val="accent2">
                    <a:lumMod val="75000"/>
                  </a:schemeClr>
                </a:solidFill>
                <a:sym typeface="Arial"/>
              </a:rPr>
              <a:t>All oral hygiene care should be recorded in the PCP.</a:t>
            </a:r>
          </a:p>
        </p:txBody>
      </p:sp>
      <p:pic>
        <p:nvPicPr>
          <p:cNvPr id="8" name="Audio 7">
            <a:hlinkClick r:id="" action="ppaction://media"/>
            <a:extLst>
              <a:ext uri="{FF2B5EF4-FFF2-40B4-BE49-F238E27FC236}">
                <a16:creationId xmlns:a16="http://schemas.microsoft.com/office/drawing/2014/main" id="{A16C6FCB-2F32-B94B-B5E9-ECA147C918C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9336023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47285"/>
    </mc:Choice>
    <mc:Fallback xmlns="">
      <p:transition spd="slow" advTm="47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655"/>
        <p:cNvGrpSpPr/>
        <p:nvPr/>
      </p:nvGrpSpPr>
      <p:grpSpPr>
        <a:xfrm>
          <a:off x="0" y="0"/>
          <a:ext cx="0" cy="0"/>
          <a:chOff x="0" y="0"/>
          <a:chExt cx="0" cy="0"/>
        </a:xfrm>
      </p:grpSpPr>
      <p:sp>
        <p:nvSpPr>
          <p:cNvPr id="656" name="Shape 656"/>
          <p:cNvSpPr txBox="1"/>
          <p:nvPr/>
        </p:nvSpPr>
        <p:spPr>
          <a:xfrm>
            <a:off x="238392" y="275706"/>
            <a:ext cx="3109719" cy="1325563"/>
          </a:xfrm>
          <a:prstGeom prst="rect">
            <a:avLst/>
          </a:prstGeom>
        </p:spPr>
        <p:txBody>
          <a:bodyPr vert="horz" lIns="91440" tIns="45720" rIns="91440" bIns="45720" rtlCol="0" anchor="ctr" anchorCtr="0">
            <a:normAutofit/>
          </a:bodyPr>
          <a:lstStyle/>
          <a:p>
            <a:pPr indent="-228600">
              <a:lnSpc>
                <a:spcPct val="90000"/>
              </a:lnSpc>
              <a:spcBef>
                <a:spcPct val="0"/>
              </a:spcBef>
              <a:spcAft>
                <a:spcPts val="600"/>
              </a:spcAft>
              <a:buClr>
                <a:srgbClr val="A00054"/>
              </a:buClr>
              <a:buSzPts val="3600"/>
            </a:pPr>
            <a:r>
              <a:rPr lang="en-US" sz="4400" b="1" kern="1200" dirty="0">
                <a:solidFill>
                  <a:schemeClr val="accent2"/>
                </a:solidFill>
                <a:ea typeface="+mj-ea"/>
                <a:cs typeface="+mj-cs"/>
                <a:sym typeface="Arial"/>
              </a:rPr>
              <a:t>Removing           a denture</a:t>
            </a:r>
          </a:p>
        </p:txBody>
      </p:sp>
      <p:sp>
        <p:nvSpPr>
          <p:cNvPr id="33" name="Shape 649">
            <a:extLst>
              <a:ext uri="{FF2B5EF4-FFF2-40B4-BE49-F238E27FC236}">
                <a16:creationId xmlns:a16="http://schemas.microsoft.com/office/drawing/2014/main" id="{974AB2A5-4092-4322-822D-4EF25B0893C2}"/>
              </a:ext>
            </a:extLst>
          </p:cNvPr>
          <p:cNvSpPr txBox="1">
            <a:spLocks/>
          </p:cNvSpPr>
          <p:nvPr/>
        </p:nvSpPr>
        <p:spPr>
          <a:xfrm>
            <a:off x="4892" y="1518356"/>
            <a:ext cx="6091108" cy="4299348"/>
          </a:xfrm>
          <a:prstGeom prst="rect">
            <a:avLst/>
          </a:prstGeom>
        </p:spPr>
        <p:txBody>
          <a:bodyPr spcFirstLastPara="1" vert="horz" lIns="91440" tIns="45720" rIns="91440" bIns="45720" rtlCol="0" anchor="t" anchorCtr="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lnSpc>
                <a:spcPct val="120000"/>
              </a:lnSpc>
              <a:spcBef>
                <a:spcPts val="600"/>
              </a:spcBef>
              <a:spcAft>
                <a:spcPts val="600"/>
              </a:spcAft>
            </a:pPr>
            <a:r>
              <a:rPr lang="en-US" sz="2400" b="1" dirty="0"/>
              <a:t>Ask client to remove own denture</a:t>
            </a:r>
          </a:p>
          <a:p>
            <a:pPr marL="342900">
              <a:lnSpc>
                <a:spcPct val="100000"/>
              </a:lnSpc>
              <a:spcBef>
                <a:spcPts val="600"/>
              </a:spcBef>
              <a:spcAft>
                <a:spcPts val="600"/>
              </a:spcAft>
            </a:pPr>
            <a:r>
              <a:rPr lang="en-US" sz="2400" b="1" dirty="0"/>
              <a:t>If client unable to remove, offer a sip of water and stand to front or side of client</a:t>
            </a:r>
          </a:p>
          <a:p>
            <a:pPr marL="342900">
              <a:lnSpc>
                <a:spcPct val="100000"/>
              </a:lnSpc>
              <a:spcBef>
                <a:spcPts val="600"/>
              </a:spcBef>
              <a:spcAft>
                <a:spcPts val="600"/>
              </a:spcAft>
            </a:pPr>
            <a:r>
              <a:rPr lang="en-US" sz="2400" b="1" dirty="0"/>
              <a:t>Hold denture with fingers behind front teeth and thumb in front of teeth</a:t>
            </a:r>
          </a:p>
          <a:p>
            <a:pPr marL="342900">
              <a:lnSpc>
                <a:spcPct val="100000"/>
              </a:lnSpc>
              <a:spcBef>
                <a:spcPts val="600"/>
              </a:spcBef>
              <a:spcAft>
                <a:spcPts val="600"/>
              </a:spcAft>
            </a:pPr>
            <a:r>
              <a:rPr lang="en-US" sz="2400" b="1" dirty="0"/>
              <a:t>Gently ‘rock’ denture until seal is broken and remove. </a:t>
            </a:r>
          </a:p>
          <a:p>
            <a:pPr marL="342900">
              <a:lnSpc>
                <a:spcPct val="100000"/>
              </a:lnSpc>
              <a:spcBef>
                <a:spcPts val="600"/>
              </a:spcBef>
              <a:spcAft>
                <a:spcPts val="600"/>
              </a:spcAft>
            </a:pPr>
            <a:r>
              <a:rPr lang="en-US" sz="2400" b="1" dirty="0"/>
              <a:t>Or insert gloved finger into side of mouth to feel for edge of denture and gently pull down (for upper denture) or push upwards (for lower denture)</a:t>
            </a:r>
          </a:p>
          <a:p>
            <a:pPr marL="0"/>
            <a:endParaRPr lang="en-US" sz="1800" u="sng" dirty="0">
              <a:hlinkClick r:id="rId6">
                <a:extLst>
                  <a:ext uri="{A12FA001-AC4F-418D-AE19-62706E023703}">
                    <ahyp:hlinkClr xmlns:ahyp="http://schemas.microsoft.com/office/drawing/2018/hyperlinkcolor" val="tx"/>
                  </a:ext>
                </a:extLst>
              </a:hlinkClick>
            </a:endParaRPr>
          </a:p>
        </p:txBody>
      </p:sp>
      <p:sp>
        <p:nvSpPr>
          <p:cNvPr id="192" name="Freeform: Shape 191">
            <a:extLst>
              <a:ext uri="{FF2B5EF4-FFF2-40B4-BE49-F238E27FC236}">
                <a16:creationId xmlns:a16="http://schemas.microsoft.com/office/drawing/2014/main" id="{A86541C6-61B1-4DAA-B57A-EAF3F24F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58" name="Shape 658" descr="A picture containing person, food, holding, eating&#10;&#10;Description automatically generated"/>
          <p:cNvPicPr preferRelativeResize="0"/>
          <p:nvPr/>
        </p:nvPicPr>
        <p:blipFill rotWithShape="1">
          <a:blip r:embed="rId7"/>
          <a:srcRect t="15996" r="-2" b="21616"/>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p:spPr>
      </p:pic>
      <p:sp>
        <p:nvSpPr>
          <p:cNvPr id="193" name="Freeform: Shape 192">
            <a:extLst>
              <a:ext uri="{FF2B5EF4-FFF2-40B4-BE49-F238E27FC236}">
                <a16:creationId xmlns:a16="http://schemas.microsoft.com/office/drawing/2014/main" id="{71750011-2006-46BB-AFDE-C6E4617523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59" name="Shape 659" descr="A picture containing person, young, blue, holding&#10;&#10;Description automatically generated"/>
          <p:cNvPicPr preferRelativeResize="0"/>
          <p:nvPr/>
        </p:nvPicPr>
        <p:blipFill rotWithShape="1">
          <a:blip r:embed="rId8"/>
          <a:srcRect r="2" b="914"/>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p:spPr>
      </p:pic>
      <p:sp>
        <p:nvSpPr>
          <p:cNvPr id="27" name="Rectangle 26">
            <a:extLst>
              <a:ext uri="{FF2B5EF4-FFF2-40B4-BE49-F238E27FC236}">
                <a16:creationId xmlns:a16="http://schemas.microsoft.com/office/drawing/2014/main" id="{556E46D2-9007-45D9-8BB2-4F0F9AC80B00}"/>
              </a:ext>
            </a:extLst>
          </p:cNvPr>
          <p:cNvSpPr/>
          <p:nvPr/>
        </p:nvSpPr>
        <p:spPr>
          <a:xfrm>
            <a:off x="37690" y="5942691"/>
            <a:ext cx="6488456" cy="400110"/>
          </a:xfrm>
          <a:prstGeom prst="rect">
            <a:avLst/>
          </a:prstGeom>
        </p:spPr>
        <p:txBody>
          <a:bodyPr wrap="square">
            <a:spAutoFit/>
          </a:bodyPr>
          <a:lstStyle/>
          <a:p>
            <a:pPr lvl="0">
              <a:spcBef>
                <a:spcPts val="480"/>
              </a:spcBef>
              <a:buClr>
                <a:schemeClr val="dk1"/>
              </a:buClr>
              <a:buSzPts val="2400"/>
            </a:pPr>
            <a:r>
              <a:rPr lang="en-GB" sz="2000" u="sng" dirty="0">
                <a:ea typeface="Arial"/>
                <a:cs typeface="Arial"/>
                <a:sym typeface="Arial"/>
                <a:hlinkClick r:id="rId6">
                  <a:extLst>
                    <a:ext uri="{A12FA001-AC4F-418D-AE19-62706E023703}">
                      <ahyp:hlinkClr xmlns:ahyp="http://schemas.microsoft.com/office/drawing/2018/hyperlinkcolor" val="tx"/>
                    </a:ext>
                  </a:extLst>
                </a:hlinkClick>
              </a:rPr>
              <a:t>https://www.youtube.com/watch?v=ZudWyUgUiw0</a:t>
            </a:r>
          </a:p>
        </p:txBody>
      </p:sp>
      <p:pic>
        <p:nvPicPr>
          <p:cNvPr id="4" name="Audio 3">
            <a:hlinkClick r:id="" action="ppaction://media"/>
            <a:extLst>
              <a:ext uri="{FF2B5EF4-FFF2-40B4-BE49-F238E27FC236}">
                <a16:creationId xmlns:a16="http://schemas.microsoft.com/office/drawing/2014/main" id="{2D0EFA44-00A9-BA46-AD68-D02D140952DF}"/>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770071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53091"/>
    </mc:Choice>
    <mc:Fallback xmlns="">
      <p:transition spd="slow" advTm="5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655"/>
        <p:cNvGrpSpPr/>
        <p:nvPr/>
      </p:nvGrpSpPr>
      <p:grpSpPr>
        <a:xfrm>
          <a:off x="0" y="0"/>
          <a:ext cx="0" cy="0"/>
          <a:chOff x="0" y="0"/>
          <a:chExt cx="0" cy="0"/>
        </a:xfrm>
      </p:grpSpPr>
      <p:sp>
        <p:nvSpPr>
          <p:cNvPr id="656" name="Shape 656"/>
          <p:cNvSpPr txBox="1"/>
          <p:nvPr/>
        </p:nvSpPr>
        <p:spPr>
          <a:xfrm>
            <a:off x="7194121" y="215900"/>
            <a:ext cx="4540584" cy="1325563"/>
          </a:xfrm>
          <a:prstGeom prst="rect">
            <a:avLst/>
          </a:prstGeom>
        </p:spPr>
        <p:txBody>
          <a:bodyPr vert="horz" lIns="91440" tIns="45720" rIns="91440" bIns="45720" rtlCol="0" anchor="ctr" anchorCtr="0">
            <a:normAutofit/>
          </a:bodyPr>
          <a:lstStyle/>
          <a:p>
            <a:pPr indent="-228600" algn="ctr">
              <a:lnSpc>
                <a:spcPct val="90000"/>
              </a:lnSpc>
              <a:spcBef>
                <a:spcPct val="0"/>
              </a:spcBef>
              <a:spcAft>
                <a:spcPts val="600"/>
              </a:spcAft>
              <a:buClr>
                <a:srgbClr val="A00054"/>
              </a:buClr>
              <a:buSzPts val="3600"/>
            </a:pPr>
            <a:r>
              <a:rPr lang="en-US" sz="4400" b="1" kern="1200" dirty="0">
                <a:solidFill>
                  <a:schemeClr val="accent2">
                    <a:lumMod val="75000"/>
                  </a:schemeClr>
                </a:solidFill>
                <a:latin typeface="+mj-lt"/>
                <a:ea typeface="+mj-ea"/>
                <a:cs typeface="+mj-cs"/>
                <a:sym typeface="Arial"/>
              </a:rPr>
              <a:t>How to clean a denture</a:t>
            </a:r>
          </a:p>
        </p:txBody>
      </p:sp>
      <p:sp>
        <p:nvSpPr>
          <p:cNvPr id="154" name="Freeform: Shape 153">
            <a:extLst>
              <a:ext uri="{FF2B5EF4-FFF2-40B4-BE49-F238E27FC236}">
                <a16:creationId xmlns:a16="http://schemas.microsoft.com/office/drawing/2014/main" id="{0ED52484-C939-4951-85D6-79046BBC6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67397" cy="3481744"/>
          </a:xfrm>
          <a:custGeom>
            <a:avLst/>
            <a:gdLst>
              <a:gd name="connsiteX0" fmla="*/ 0 w 4067397"/>
              <a:gd name="connsiteY0" fmla="*/ 0 h 3481744"/>
              <a:gd name="connsiteX1" fmla="*/ 3741230 w 4067397"/>
              <a:gd name="connsiteY1" fmla="*/ 0 h 3481744"/>
              <a:gd name="connsiteX2" fmla="*/ 3789282 w 4067397"/>
              <a:gd name="connsiteY2" fmla="*/ 79096 h 3481744"/>
              <a:gd name="connsiteX3" fmla="*/ 4067397 w 4067397"/>
              <a:gd name="connsiteY3" fmla="*/ 1177456 h 3481744"/>
              <a:gd name="connsiteX4" fmla="*/ 1763109 w 4067397"/>
              <a:gd name="connsiteY4" fmla="*/ 3481744 h 3481744"/>
              <a:gd name="connsiteX5" fmla="*/ 133731 w 4067397"/>
              <a:gd name="connsiteY5" fmla="*/ 2806834 h 3481744"/>
              <a:gd name="connsiteX6" fmla="*/ 0 w 4067397"/>
              <a:gd name="connsiteY6" fmla="*/ 2659692 h 3481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7397" h="3481744">
                <a:moveTo>
                  <a:pt x="0" y="0"/>
                </a:moveTo>
                <a:lnTo>
                  <a:pt x="3741230" y="0"/>
                </a:lnTo>
                <a:lnTo>
                  <a:pt x="3789282" y="79096"/>
                </a:lnTo>
                <a:cubicBezTo>
                  <a:pt x="3966649" y="405598"/>
                  <a:pt x="4067397" y="779761"/>
                  <a:pt x="4067397" y="1177456"/>
                </a:cubicBezTo>
                <a:cubicBezTo>
                  <a:pt x="4067397" y="2450079"/>
                  <a:pt x="3035732" y="3481744"/>
                  <a:pt x="1763109" y="3481744"/>
                </a:cubicBezTo>
                <a:cubicBezTo>
                  <a:pt x="1126798" y="3481744"/>
                  <a:pt x="550726" y="3223828"/>
                  <a:pt x="133731" y="2806834"/>
                </a:cubicBezTo>
                <a:lnTo>
                  <a:pt x="0" y="2659692"/>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Oval 155">
            <a:extLst>
              <a:ext uri="{FF2B5EF4-FFF2-40B4-BE49-F238E27FC236}">
                <a16:creationId xmlns:a16="http://schemas.microsoft.com/office/drawing/2014/main" id="{123AC743-1CAC-4594-8F81-8E5C1E45B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5804" y="452999"/>
            <a:ext cx="2020824" cy="202082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1" name="Shape 661" descr="A picture containing person, indoor, plate, food&#10;&#10;Description automatically generated"/>
          <p:cNvPicPr preferRelativeResize="0"/>
          <p:nvPr/>
        </p:nvPicPr>
        <p:blipFill rotWithShape="1">
          <a:blip r:embed="rId5"/>
          <a:srcRect t="24164" r="4" b="839"/>
          <a:stretch/>
        </p:blipFill>
        <p:spPr>
          <a:xfrm>
            <a:off x="4700396" y="617591"/>
            <a:ext cx="1691640" cy="1691640"/>
          </a:xfrm>
          <a:custGeom>
            <a:avLst/>
            <a:gdLst/>
            <a:ahLst/>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a:noFill/>
        </p:spPr>
      </p:pic>
      <p:sp>
        <p:nvSpPr>
          <p:cNvPr id="158" name="Freeform: Shape 157">
            <a:extLst>
              <a:ext uri="{FF2B5EF4-FFF2-40B4-BE49-F238E27FC236}">
                <a16:creationId xmlns:a16="http://schemas.microsoft.com/office/drawing/2014/main" id="{3DF8EA8C-4EAB-49EE-BBAB-78BE910D2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041056"/>
            <a:ext cx="3216344" cy="2816945"/>
          </a:xfrm>
          <a:custGeom>
            <a:avLst/>
            <a:gdLst>
              <a:gd name="connsiteX0" fmla="*/ 1360112 w 3216344"/>
              <a:gd name="connsiteY0" fmla="*/ 0 h 2816945"/>
              <a:gd name="connsiteX1" fmla="*/ 3216344 w 3216344"/>
              <a:gd name="connsiteY1" fmla="*/ 1856232 h 2816945"/>
              <a:gd name="connsiteX2" fmla="*/ 2992307 w 3216344"/>
              <a:gd name="connsiteY2" fmla="*/ 2741023 h 2816945"/>
              <a:gd name="connsiteX3" fmla="*/ 2946183 w 3216344"/>
              <a:gd name="connsiteY3" fmla="*/ 2816945 h 2816945"/>
              <a:gd name="connsiteX4" fmla="*/ 0 w 3216344"/>
              <a:gd name="connsiteY4" fmla="*/ 2816945 h 2816945"/>
              <a:gd name="connsiteX5" fmla="*/ 0 w 3216344"/>
              <a:gd name="connsiteY5" fmla="*/ 596005 h 2816945"/>
              <a:gd name="connsiteX6" fmla="*/ 47558 w 3216344"/>
              <a:gd name="connsiteY6" fmla="*/ 543678 h 2816945"/>
              <a:gd name="connsiteX7" fmla="*/ 1360112 w 3216344"/>
              <a:gd name="connsiteY7" fmla="*/ 0 h 281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344" h="2816945">
                <a:moveTo>
                  <a:pt x="1360112" y="0"/>
                </a:moveTo>
                <a:cubicBezTo>
                  <a:pt x="2385281" y="0"/>
                  <a:pt x="3216344" y="831063"/>
                  <a:pt x="3216344" y="1856232"/>
                </a:cubicBezTo>
                <a:cubicBezTo>
                  <a:pt x="3216344" y="2176598"/>
                  <a:pt x="3135186" y="2478007"/>
                  <a:pt x="2992307" y="2741023"/>
                </a:cubicBezTo>
                <a:lnTo>
                  <a:pt x="2946183" y="2816945"/>
                </a:lnTo>
                <a:lnTo>
                  <a:pt x="0" y="2816945"/>
                </a:lnTo>
                <a:lnTo>
                  <a:pt x="0" y="596005"/>
                </a:lnTo>
                <a:lnTo>
                  <a:pt x="47558" y="543678"/>
                </a:lnTo>
                <a:cubicBezTo>
                  <a:pt x="383470" y="207766"/>
                  <a:pt x="847528" y="0"/>
                  <a:pt x="136011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 name="Oval 159">
            <a:extLst>
              <a:ext uri="{FF2B5EF4-FFF2-40B4-BE49-F238E27FC236}">
                <a16:creationId xmlns:a16="http://schemas.microsoft.com/office/drawing/2014/main" id="{9973AF05-1CBD-4B57-BB0F-EAEF9F8FB6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0935" y="2871982"/>
            <a:ext cx="2834640" cy="2834640"/>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0" name="Shape 660" descr="A picture containing toothbrush, indoor, teeth, brushing&#10;&#10;Description automatically generated"/>
          <p:cNvPicPr preferRelativeResize="0"/>
          <p:nvPr/>
        </p:nvPicPr>
        <p:blipFill rotWithShape="1">
          <a:blip r:embed="rId6"/>
          <a:srcRect t="8291" r="6" b="16714"/>
          <a:stretch/>
        </p:blipFill>
        <p:spPr>
          <a:xfrm>
            <a:off x="3545527" y="3036574"/>
            <a:ext cx="2505456" cy="2505456"/>
          </a:xfrm>
          <a:custGeom>
            <a:avLst/>
            <a:gdLst/>
            <a:ahLst/>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a:noFill/>
        </p:spPr>
      </p:pic>
      <p:pic>
        <p:nvPicPr>
          <p:cNvPr id="658" name="Shape 658" descr="A picture containing person, food, holding, eating&#10;&#10;Description automatically generated"/>
          <p:cNvPicPr preferRelativeResize="0"/>
          <p:nvPr/>
        </p:nvPicPr>
        <p:blipFill rotWithShape="1">
          <a:blip r:embed="rId7"/>
          <a:srcRect l="11766" r="-2" b="-2"/>
          <a:stretch/>
        </p:blipFill>
        <p:spPr>
          <a:xfrm>
            <a:off x="20" y="10"/>
            <a:ext cx="3904480" cy="3318836"/>
          </a:xfrm>
          <a:custGeom>
            <a:avLst/>
            <a:gdLst/>
            <a:ahLst/>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a:noFill/>
        </p:spPr>
      </p:pic>
      <p:pic>
        <p:nvPicPr>
          <p:cNvPr id="659" name="Shape 659" descr="A picture containing person, young, blue, holding&#10;&#10;Description automatically generated"/>
          <p:cNvPicPr preferRelativeResize="0"/>
          <p:nvPr/>
        </p:nvPicPr>
        <p:blipFill rotWithShape="1">
          <a:blip r:embed="rId8"/>
          <a:srcRect l="3730" r="9709" b="-3"/>
          <a:stretch/>
        </p:blipFill>
        <p:spPr>
          <a:xfrm>
            <a:off x="1" y="4207014"/>
            <a:ext cx="3050387" cy="2654675"/>
          </a:xfrm>
          <a:custGeom>
            <a:avLst/>
            <a:gdLst/>
            <a:ahLst/>
            <a:cxnLst/>
            <a:rect l="l" t="t" r="r" b="b"/>
            <a:pathLst>
              <a:path w="3050387" h="2654675">
                <a:moveTo>
                  <a:pt x="1360112" y="0"/>
                </a:moveTo>
                <a:cubicBezTo>
                  <a:pt x="2293625" y="0"/>
                  <a:pt x="3050387" y="756762"/>
                  <a:pt x="3050387" y="1690275"/>
                </a:cubicBezTo>
                <a:cubicBezTo>
                  <a:pt x="3050387" y="2040343"/>
                  <a:pt x="2943967" y="2365554"/>
                  <a:pt x="2761715" y="2635324"/>
                </a:cubicBezTo>
                <a:lnTo>
                  <a:pt x="2747244" y="2654675"/>
                </a:lnTo>
                <a:lnTo>
                  <a:pt x="0" y="2654675"/>
                </a:lnTo>
                <a:lnTo>
                  <a:pt x="0" y="689742"/>
                </a:lnTo>
                <a:lnTo>
                  <a:pt x="55814" y="615103"/>
                </a:lnTo>
                <a:cubicBezTo>
                  <a:pt x="365835" y="239445"/>
                  <a:pt x="835011" y="0"/>
                  <a:pt x="1360112" y="0"/>
                </a:cubicBezTo>
                <a:close/>
              </a:path>
            </a:pathLst>
          </a:custGeom>
          <a:noFill/>
        </p:spPr>
      </p:pic>
      <p:sp>
        <p:nvSpPr>
          <p:cNvPr id="2" name="Rectangle 1"/>
          <p:cNvSpPr/>
          <p:nvPr/>
        </p:nvSpPr>
        <p:spPr>
          <a:xfrm>
            <a:off x="7194121" y="1667753"/>
            <a:ext cx="4375579" cy="3100193"/>
          </a:xfrm>
          <a:prstGeom prst="rect">
            <a:avLst/>
          </a:prstGeom>
        </p:spPr>
        <p:txBody>
          <a:bodyPr vert="horz" lIns="91440" tIns="45720" rIns="91440" bIns="45720" rtlCol="0" anchor="t">
            <a:noAutofit/>
          </a:bodyPr>
          <a:lstStyle/>
          <a:p>
            <a:pPr marL="285750" indent="-228600">
              <a:lnSpc>
                <a:spcPct val="90000"/>
              </a:lnSpc>
              <a:spcAft>
                <a:spcPts val="600"/>
              </a:spcAft>
              <a:buClr>
                <a:schemeClr val="accent2">
                  <a:lumMod val="50000"/>
                </a:schemeClr>
              </a:buClr>
              <a:buSzPts val="2200"/>
              <a:buFont typeface="Arial" panose="020B0604020202020204" pitchFamily="34" charset="0"/>
              <a:buChar char="•"/>
            </a:pPr>
            <a:r>
              <a:rPr lang="en-US" sz="2000" b="1" dirty="0">
                <a:solidFill>
                  <a:schemeClr val="accent2">
                    <a:lumMod val="75000"/>
                  </a:schemeClr>
                </a:solidFill>
                <a:sym typeface="Arial"/>
              </a:rPr>
              <a:t>Always remove the dentures from the mouth before cleaning </a:t>
            </a:r>
          </a:p>
          <a:p>
            <a:pPr marL="285750" indent="-228600">
              <a:lnSpc>
                <a:spcPct val="90000"/>
              </a:lnSpc>
              <a:spcAft>
                <a:spcPts val="600"/>
              </a:spcAft>
              <a:buClr>
                <a:schemeClr val="accent2">
                  <a:lumMod val="50000"/>
                </a:schemeClr>
              </a:buClr>
              <a:buSzPts val="2200"/>
              <a:buFont typeface="Arial" panose="020B0604020202020204" pitchFamily="34" charset="0"/>
              <a:buChar char="•"/>
            </a:pPr>
            <a:r>
              <a:rPr lang="en-US" sz="2000" b="1" dirty="0">
                <a:solidFill>
                  <a:schemeClr val="accent2">
                    <a:lumMod val="75000"/>
                  </a:schemeClr>
                </a:solidFill>
                <a:sym typeface="Arial"/>
              </a:rPr>
              <a:t>Clean over a sink or bowl of water to prevent breakage if dropped</a:t>
            </a:r>
          </a:p>
          <a:p>
            <a:pPr marL="285750" indent="-228600">
              <a:lnSpc>
                <a:spcPct val="90000"/>
              </a:lnSpc>
              <a:spcAft>
                <a:spcPts val="600"/>
              </a:spcAft>
              <a:buClr>
                <a:schemeClr val="accent2">
                  <a:lumMod val="50000"/>
                </a:schemeClr>
              </a:buClr>
              <a:buSzPts val="2200"/>
              <a:buFont typeface="Arial" panose="020B0604020202020204" pitchFamily="34" charset="0"/>
              <a:buChar char="•"/>
            </a:pPr>
            <a:r>
              <a:rPr lang="en-US" sz="2000" b="1" dirty="0">
                <a:solidFill>
                  <a:schemeClr val="accent2">
                    <a:lumMod val="75000"/>
                  </a:schemeClr>
                </a:solidFill>
                <a:sym typeface="Arial"/>
              </a:rPr>
              <a:t>Clean with a denture brush or small toothbrush</a:t>
            </a:r>
          </a:p>
          <a:p>
            <a:pPr marL="285750" indent="-228600">
              <a:lnSpc>
                <a:spcPct val="90000"/>
              </a:lnSpc>
              <a:spcAft>
                <a:spcPts val="600"/>
              </a:spcAft>
              <a:buClr>
                <a:schemeClr val="accent2">
                  <a:lumMod val="50000"/>
                </a:schemeClr>
              </a:buClr>
              <a:buSzPts val="2200"/>
              <a:buFont typeface="Arial" panose="020B0604020202020204" pitchFamily="34" charset="0"/>
              <a:buChar char="•"/>
            </a:pPr>
            <a:r>
              <a:rPr lang="en-US" sz="2000" b="1" dirty="0">
                <a:solidFill>
                  <a:schemeClr val="accent2">
                    <a:lumMod val="75000"/>
                  </a:schemeClr>
                </a:solidFill>
                <a:sym typeface="Arial"/>
              </a:rPr>
              <a:t>Use unperfumed soap or denture cream(toothpaste can be abrasive)</a:t>
            </a:r>
          </a:p>
          <a:p>
            <a:pPr marL="285750" indent="-228600">
              <a:lnSpc>
                <a:spcPct val="90000"/>
              </a:lnSpc>
              <a:spcAft>
                <a:spcPts val="600"/>
              </a:spcAft>
              <a:buClr>
                <a:schemeClr val="accent2">
                  <a:lumMod val="50000"/>
                </a:schemeClr>
              </a:buClr>
              <a:buSzPts val="2200"/>
              <a:buFont typeface="Arial" panose="020B0604020202020204" pitchFamily="34" charset="0"/>
              <a:buChar char="•"/>
            </a:pPr>
            <a:r>
              <a:rPr lang="en-US" sz="2000" b="1" dirty="0">
                <a:solidFill>
                  <a:schemeClr val="accent2">
                    <a:lumMod val="75000"/>
                  </a:schemeClr>
                </a:solidFill>
                <a:sym typeface="Arial"/>
              </a:rPr>
              <a:t>Brush teeth and fitting surfaces, taking care not to bend any clasps</a:t>
            </a:r>
          </a:p>
          <a:p>
            <a:pPr marL="285750" indent="-228600">
              <a:lnSpc>
                <a:spcPct val="90000"/>
              </a:lnSpc>
              <a:spcAft>
                <a:spcPts val="600"/>
              </a:spcAft>
              <a:buClr>
                <a:schemeClr val="accent2">
                  <a:lumMod val="50000"/>
                </a:schemeClr>
              </a:buClr>
              <a:buSzPts val="2200"/>
              <a:buFont typeface="Arial" panose="020B0604020202020204" pitchFamily="34" charset="0"/>
              <a:buChar char="•"/>
            </a:pPr>
            <a:r>
              <a:rPr lang="en-US" sz="2000" b="1" dirty="0">
                <a:solidFill>
                  <a:schemeClr val="accent2">
                    <a:lumMod val="75000"/>
                  </a:schemeClr>
                </a:solidFill>
                <a:sym typeface="Arial"/>
              </a:rPr>
              <a:t>Rinse well</a:t>
            </a:r>
          </a:p>
          <a:p>
            <a:pPr marL="285750" indent="-228600">
              <a:lnSpc>
                <a:spcPct val="90000"/>
              </a:lnSpc>
              <a:spcAft>
                <a:spcPts val="600"/>
              </a:spcAft>
              <a:buClr>
                <a:schemeClr val="accent2">
                  <a:lumMod val="50000"/>
                </a:schemeClr>
              </a:buClr>
              <a:buSzPts val="2200"/>
              <a:buFont typeface="Arial" panose="020B0604020202020204" pitchFamily="34" charset="0"/>
              <a:buChar char="•"/>
            </a:pPr>
            <a:r>
              <a:rPr lang="en-US" sz="2000" b="1" dirty="0">
                <a:solidFill>
                  <a:schemeClr val="accent2">
                    <a:lumMod val="75000"/>
                  </a:schemeClr>
                </a:solidFill>
                <a:sym typeface="Arial"/>
              </a:rPr>
              <a:t>Place the denture back in the mouth during the day and in a named denture pot over night</a:t>
            </a:r>
          </a:p>
        </p:txBody>
      </p:sp>
      <p:pic>
        <p:nvPicPr>
          <p:cNvPr id="4" name="Audio 3">
            <a:hlinkClick r:id="" action="ppaction://media"/>
            <a:extLst>
              <a:ext uri="{FF2B5EF4-FFF2-40B4-BE49-F238E27FC236}">
                <a16:creationId xmlns:a16="http://schemas.microsoft.com/office/drawing/2014/main" id="{8AE7FFE7-6647-8B41-9813-5A27D40020F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163300" y="5829300"/>
            <a:ext cx="812800" cy="812800"/>
          </a:xfrm>
          <a:prstGeom prst="rect">
            <a:avLst/>
          </a:prstGeom>
        </p:spPr>
      </p:pic>
    </p:spTree>
    <p:extLst>
      <p:ext uri="{BB962C8B-B14F-4D97-AF65-F5344CB8AC3E}">
        <p14:creationId xmlns:p14="http://schemas.microsoft.com/office/powerpoint/2010/main" val="127109928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37891"/>
    </mc:Choice>
    <mc:Fallback xmlns="">
      <p:transition spd="slow" advTm="37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683"/>
        <p:cNvGrpSpPr/>
        <p:nvPr/>
      </p:nvGrpSpPr>
      <p:grpSpPr>
        <a:xfrm>
          <a:off x="0" y="0"/>
          <a:ext cx="0" cy="0"/>
          <a:chOff x="0" y="0"/>
          <a:chExt cx="0" cy="0"/>
        </a:xfrm>
      </p:grpSpPr>
      <p:sp>
        <p:nvSpPr>
          <p:cNvPr id="686" name="Shape 686"/>
          <p:cNvSpPr txBox="1">
            <a:spLocks noGrp="1"/>
          </p:cNvSpPr>
          <p:nvPr>
            <p:ph type="ctrTitle"/>
          </p:nvPr>
        </p:nvSpPr>
        <p:spPr>
          <a:xfrm>
            <a:off x="5751445" y="525029"/>
            <a:ext cx="5609220" cy="1325563"/>
          </a:xfrm>
          <a:prstGeom prst="rect">
            <a:avLst/>
          </a:prstGeom>
        </p:spPr>
        <p:txBody>
          <a:bodyPr vert="horz" lIns="91440" tIns="45720" rIns="91440" bIns="45720" rtlCol="0" anchor="ctr" anchorCtr="0">
            <a:normAutofit/>
          </a:bodyPr>
          <a:lstStyle/>
          <a:p>
            <a:pPr indent="-228600" algn="ctr">
              <a:spcBef>
                <a:spcPct val="0"/>
              </a:spcBef>
            </a:pPr>
            <a:r>
              <a:rPr lang="en-US" sz="4400" dirty="0">
                <a:solidFill>
                  <a:schemeClr val="accent2">
                    <a:lumMod val="75000"/>
                  </a:schemeClr>
                </a:solidFill>
                <a:latin typeface="+mn-lt"/>
                <a:ea typeface="+mj-ea"/>
                <a:cs typeface="+mj-cs"/>
              </a:rPr>
              <a:t>What is the impact            of a lost denture? </a:t>
            </a:r>
          </a:p>
        </p:txBody>
      </p:sp>
      <p:sp>
        <p:nvSpPr>
          <p:cNvPr id="115" name="Freeform: Shape 11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Placeholder 7" descr="C:\Users\SHodgkiss\AppData\Local\Microsoft\Windows\INetCache\Content.MSO\8AEA8E6D.tmp">
            <a:hlinkClick r:id="rId6" tgtFrame="_blank"/>
          </p:cNvPr>
          <p:cNvPicPr>
            <a:picLocks noGrp="1"/>
          </p:cNvPicPr>
          <p:nvPr>
            <p:ph type="pic" idx="2"/>
          </p:nvPr>
        </p:nvPicPr>
        <p:blipFill rotWithShape="1">
          <a:blip r:embed="rId7">
            <a:extLst>
              <a:ext uri="{28A0092B-C50C-407E-A947-70E740481C1C}">
                <a14:useLocalDpi xmlns:a14="http://schemas.microsoft.com/office/drawing/2010/main" val="0"/>
              </a:ext>
            </a:extLst>
          </a:blip>
          <a:srcRect l="13960" r="13959" b="-1"/>
          <a:stretch/>
        </p:blipFill>
        <p:spPr bwMode="auto">
          <a:xfrm>
            <a:off x="2" y="-2"/>
            <a:ext cx="5441859" cy="565494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84" name="Shape 684"/>
          <p:cNvSpPr txBox="1">
            <a:spLocks noGrp="1"/>
          </p:cNvSpPr>
          <p:nvPr>
            <p:ph type="body" idx="1"/>
          </p:nvPr>
        </p:nvSpPr>
        <p:spPr>
          <a:xfrm>
            <a:off x="5840347" y="1881870"/>
            <a:ext cx="6135753" cy="4451101"/>
          </a:xfrm>
          <a:prstGeom prst="rect">
            <a:avLst/>
          </a:prstGeom>
        </p:spPr>
        <p:txBody>
          <a:bodyPr vert="horz" lIns="91440" tIns="45720" rIns="91440" bIns="45720" rtlCol="0" anchor="t" anchorCtr="0">
            <a:normAutofit lnSpcReduction="10000"/>
          </a:bodyPr>
          <a:lstStyle/>
          <a:p>
            <a:pPr marL="571500" indent="-457200">
              <a:lnSpc>
                <a:spcPct val="100000"/>
              </a:lnSpc>
              <a:spcBef>
                <a:spcPts val="600"/>
              </a:spcBef>
              <a:spcAft>
                <a:spcPts val="600"/>
              </a:spcAft>
              <a:buClr>
                <a:schemeClr val="tx1"/>
              </a:buClr>
              <a:buSzPct val="100000"/>
              <a:buFont typeface="Courier New" panose="02070309020205020404" pitchFamily="49" charset="0"/>
              <a:buChar char="o"/>
            </a:pPr>
            <a:r>
              <a:rPr lang="en-US" sz="2800" dirty="0">
                <a:solidFill>
                  <a:schemeClr val="tx1"/>
                </a:solidFill>
                <a:latin typeface="+mn-lt"/>
                <a:ea typeface="+mn-ea"/>
                <a:cs typeface="+mn-cs"/>
              </a:rPr>
              <a:t>Dignity</a:t>
            </a:r>
          </a:p>
          <a:p>
            <a:pPr marL="571500" indent="-457200">
              <a:lnSpc>
                <a:spcPct val="100000"/>
              </a:lnSpc>
              <a:spcBef>
                <a:spcPts val="600"/>
              </a:spcBef>
              <a:spcAft>
                <a:spcPts val="600"/>
              </a:spcAft>
              <a:buClr>
                <a:schemeClr val="tx1"/>
              </a:buClr>
              <a:buSzPct val="100000"/>
              <a:buFont typeface="Courier New" panose="02070309020205020404" pitchFamily="49" charset="0"/>
              <a:buChar char="o"/>
            </a:pPr>
            <a:r>
              <a:rPr lang="en-US" sz="2800" dirty="0">
                <a:solidFill>
                  <a:schemeClr val="tx1"/>
                </a:solidFill>
                <a:latin typeface="+mn-lt"/>
                <a:ea typeface="+mn-ea"/>
                <a:cs typeface="+mn-cs"/>
              </a:rPr>
              <a:t>Eating/speaking </a:t>
            </a:r>
          </a:p>
          <a:p>
            <a:pPr marL="571500" indent="-457200">
              <a:lnSpc>
                <a:spcPct val="100000"/>
              </a:lnSpc>
              <a:spcBef>
                <a:spcPts val="600"/>
              </a:spcBef>
              <a:spcAft>
                <a:spcPts val="600"/>
              </a:spcAft>
              <a:buClr>
                <a:schemeClr val="tx1"/>
              </a:buClr>
              <a:buSzPct val="100000"/>
              <a:buFont typeface="Courier New" panose="02070309020205020404" pitchFamily="49" charset="0"/>
              <a:buChar char="o"/>
            </a:pPr>
            <a:r>
              <a:rPr lang="en-US" sz="2800" dirty="0">
                <a:solidFill>
                  <a:schemeClr val="tx1"/>
                </a:solidFill>
                <a:latin typeface="+mn-lt"/>
                <a:ea typeface="+mn-ea"/>
                <a:cs typeface="+mn-cs"/>
              </a:rPr>
              <a:t>Comfort</a:t>
            </a:r>
          </a:p>
          <a:p>
            <a:pPr marL="0" indent="0">
              <a:lnSpc>
                <a:spcPct val="100000"/>
              </a:lnSpc>
              <a:spcBef>
                <a:spcPts val="600"/>
              </a:spcBef>
              <a:spcAft>
                <a:spcPts val="600"/>
              </a:spcAft>
              <a:buClr>
                <a:srgbClr val="A00054"/>
              </a:buClr>
              <a:buNone/>
            </a:pPr>
            <a:r>
              <a:rPr lang="en-US" sz="2800" dirty="0">
                <a:solidFill>
                  <a:schemeClr val="tx1"/>
                </a:solidFill>
                <a:latin typeface="+mn-lt"/>
                <a:ea typeface="+mn-ea"/>
                <a:cs typeface="+mn-cs"/>
              </a:rPr>
              <a:t>But also: </a:t>
            </a:r>
          </a:p>
          <a:p>
            <a:pPr marL="571500" indent="-457200">
              <a:lnSpc>
                <a:spcPct val="100000"/>
              </a:lnSpc>
              <a:spcBef>
                <a:spcPts val="600"/>
              </a:spcBef>
              <a:spcAft>
                <a:spcPts val="600"/>
              </a:spcAft>
              <a:buClr>
                <a:schemeClr val="tx1"/>
              </a:buClr>
              <a:buSzPct val="100000"/>
              <a:buFont typeface="Wingdings" panose="05000000000000000000" pitchFamily="2" charset="2"/>
              <a:buChar char="Ø"/>
            </a:pPr>
            <a:r>
              <a:rPr lang="en-US" sz="2800" dirty="0">
                <a:solidFill>
                  <a:schemeClr val="tx1"/>
                </a:solidFill>
                <a:latin typeface="+mn-lt"/>
                <a:ea typeface="+mn-ea"/>
                <a:cs typeface="+mn-cs"/>
              </a:rPr>
              <a:t>Cost</a:t>
            </a:r>
          </a:p>
          <a:p>
            <a:pPr marL="571500" indent="-457200">
              <a:lnSpc>
                <a:spcPct val="100000"/>
              </a:lnSpc>
              <a:spcBef>
                <a:spcPts val="600"/>
              </a:spcBef>
              <a:spcAft>
                <a:spcPts val="600"/>
              </a:spcAft>
              <a:buClr>
                <a:schemeClr val="tx1"/>
              </a:buClr>
              <a:buSzPct val="100000"/>
              <a:buFont typeface="Wingdings" panose="05000000000000000000" pitchFamily="2" charset="2"/>
              <a:buChar char="Ø"/>
            </a:pPr>
            <a:r>
              <a:rPr lang="en-US" sz="2800" dirty="0">
                <a:solidFill>
                  <a:schemeClr val="tx1"/>
                </a:solidFill>
                <a:latin typeface="+mn-lt"/>
                <a:ea typeface="+mn-ea"/>
                <a:cs typeface="+mn-cs"/>
              </a:rPr>
              <a:t>Length of time without denture</a:t>
            </a:r>
          </a:p>
          <a:p>
            <a:pPr marL="571500" indent="-457200">
              <a:lnSpc>
                <a:spcPct val="100000"/>
              </a:lnSpc>
              <a:spcBef>
                <a:spcPts val="600"/>
              </a:spcBef>
              <a:spcAft>
                <a:spcPts val="600"/>
              </a:spcAft>
              <a:buClr>
                <a:schemeClr val="tx1"/>
              </a:buClr>
              <a:buSzPct val="100000"/>
              <a:buFont typeface="Wingdings" panose="05000000000000000000" pitchFamily="2" charset="2"/>
              <a:buChar char="Ø"/>
            </a:pPr>
            <a:r>
              <a:rPr lang="en-US" sz="2800" dirty="0">
                <a:solidFill>
                  <a:schemeClr val="tx1"/>
                </a:solidFill>
                <a:latin typeface="+mn-lt"/>
                <a:ea typeface="+mn-ea"/>
                <a:cs typeface="+mn-cs"/>
              </a:rPr>
              <a:t>Return visits</a:t>
            </a:r>
          </a:p>
          <a:p>
            <a:pPr marL="571500" indent="-457200">
              <a:lnSpc>
                <a:spcPct val="100000"/>
              </a:lnSpc>
              <a:spcBef>
                <a:spcPts val="600"/>
              </a:spcBef>
              <a:spcAft>
                <a:spcPts val="600"/>
              </a:spcAft>
              <a:buClr>
                <a:schemeClr val="tx1"/>
              </a:buClr>
              <a:buSzPct val="100000"/>
              <a:buFont typeface="Wingdings" panose="05000000000000000000" pitchFamily="2" charset="2"/>
              <a:buChar char="Ø"/>
            </a:pPr>
            <a:r>
              <a:rPr lang="en-US" sz="2800" dirty="0">
                <a:solidFill>
                  <a:schemeClr val="tx1"/>
                </a:solidFill>
                <a:latin typeface="+mn-lt"/>
                <a:ea typeface="+mn-ea"/>
                <a:cs typeface="+mn-cs"/>
              </a:rPr>
              <a:t>Difficulty adapting to new dentures</a:t>
            </a:r>
          </a:p>
          <a:p>
            <a:pPr marL="0" indent="-228600">
              <a:buFont typeface="Arial" panose="020B0604020202020204" pitchFamily="34" charset="0"/>
              <a:buChar char="•"/>
            </a:pPr>
            <a:endParaRPr lang="en-US" sz="1800" dirty="0">
              <a:solidFill>
                <a:schemeClr val="tx1"/>
              </a:solidFill>
              <a:latin typeface="+mn-lt"/>
              <a:ea typeface="+mn-ea"/>
              <a:cs typeface="+mn-cs"/>
            </a:endParaRPr>
          </a:p>
        </p:txBody>
      </p:sp>
      <p:pic>
        <p:nvPicPr>
          <p:cNvPr id="4" name="Audio 3">
            <a:hlinkClick r:id="" action="ppaction://media"/>
            <a:extLst>
              <a:ext uri="{FF2B5EF4-FFF2-40B4-BE49-F238E27FC236}">
                <a16:creationId xmlns:a16="http://schemas.microsoft.com/office/drawing/2014/main" id="{140BD199-6351-EC43-B120-7E1D8E79464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27057317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97080"/>
    </mc:Choice>
    <mc:Fallback xmlns="">
      <p:transition spd="slow" advTm="97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8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8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8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84">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8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Placeholder 5">
            <a:extLst>
              <a:ext uri="{FF2B5EF4-FFF2-40B4-BE49-F238E27FC236}">
                <a16:creationId xmlns:a16="http://schemas.microsoft.com/office/drawing/2014/main" id="{4FDC5AB5-D5A5-4D06-8331-95765A147DAE}"/>
              </a:ext>
            </a:extLst>
          </p:cNvPr>
          <p:cNvPicPr>
            <a:picLocks noChangeAspect="1"/>
          </p:cNvPicPr>
          <p:nvPr/>
        </p:nvPicPr>
        <p:blipFill rotWithShape="1">
          <a:blip r:embed="rId6">
            <a:extLst>
              <a:ext uri="{28A0092B-C50C-407E-A947-70E740481C1C}">
                <a14:useLocalDpi xmlns:a14="http://schemas.microsoft.com/office/drawing/2010/main" val="0"/>
              </a:ext>
            </a:extLst>
          </a:blip>
          <a:srcRect l="8640" r="27553" b="-1"/>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noFill/>
        </p:spPr>
      </p:pic>
      <p:sp>
        <p:nvSpPr>
          <p:cNvPr id="12" name="Title 3">
            <a:extLst>
              <a:ext uri="{FF2B5EF4-FFF2-40B4-BE49-F238E27FC236}">
                <a16:creationId xmlns:a16="http://schemas.microsoft.com/office/drawing/2014/main" id="{252E0525-D73C-4CB4-AA24-5DAB90CDB552}"/>
              </a:ext>
            </a:extLst>
          </p:cNvPr>
          <p:cNvSpPr>
            <a:spLocks noGrp="1"/>
          </p:cNvSpPr>
          <p:nvPr>
            <p:ph type="ctrTitle"/>
          </p:nvPr>
        </p:nvSpPr>
        <p:spPr>
          <a:xfrm>
            <a:off x="5834270" y="273188"/>
            <a:ext cx="5867399" cy="1325563"/>
          </a:xfrm>
        </p:spPr>
        <p:txBody>
          <a:bodyPr/>
          <a:lstStyle/>
          <a:p>
            <a:r>
              <a:rPr lang="en-GB" dirty="0">
                <a:solidFill>
                  <a:schemeClr val="accent2">
                    <a:lumMod val="75000"/>
                  </a:schemeClr>
                </a:solidFill>
              </a:rPr>
              <a:t>Denture Marking Process</a:t>
            </a:r>
          </a:p>
        </p:txBody>
      </p:sp>
      <p:sp>
        <p:nvSpPr>
          <p:cNvPr id="13" name="Text Placeholder 1">
            <a:extLst>
              <a:ext uri="{FF2B5EF4-FFF2-40B4-BE49-F238E27FC236}">
                <a16:creationId xmlns:a16="http://schemas.microsoft.com/office/drawing/2014/main" id="{270967A7-A64D-4D23-A270-FCA1C249FEB1}"/>
              </a:ext>
            </a:extLst>
          </p:cNvPr>
          <p:cNvSpPr>
            <a:spLocks noGrp="1"/>
          </p:cNvSpPr>
          <p:nvPr>
            <p:ph type="body" idx="1"/>
          </p:nvPr>
        </p:nvSpPr>
        <p:spPr>
          <a:xfrm>
            <a:off x="5834271" y="1060174"/>
            <a:ext cx="5867397" cy="5250841"/>
          </a:xfrm>
        </p:spPr>
        <p:txBody>
          <a:bodyPr>
            <a:normAutofit/>
          </a:bodyPr>
          <a:lstStyle/>
          <a:p>
            <a:pPr marL="609600" indent="-457200">
              <a:buClr>
                <a:schemeClr val="tx1"/>
              </a:buClr>
              <a:buSzPct val="100000"/>
              <a:buFont typeface="+mj-lt"/>
              <a:buAutoNum type="arabicPeriod"/>
            </a:pPr>
            <a:r>
              <a:rPr lang="en-GB" dirty="0">
                <a:solidFill>
                  <a:schemeClr val="tx1"/>
                </a:solidFill>
                <a:latin typeface="+mn-lt"/>
              </a:rPr>
              <a:t>Remove dentures from person’s mouth</a:t>
            </a:r>
          </a:p>
          <a:p>
            <a:pPr marL="609600" indent="-457200">
              <a:buClr>
                <a:schemeClr val="tx1"/>
              </a:buClr>
              <a:buSzPct val="100000"/>
              <a:buFont typeface="+mj-lt"/>
              <a:buAutoNum type="arabicPeriod"/>
            </a:pPr>
            <a:r>
              <a:rPr lang="en-GB" dirty="0">
                <a:solidFill>
                  <a:schemeClr val="tx1"/>
                </a:solidFill>
                <a:latin typeface="+mn-lt"/>
              </a:rPr>
              <a:t>Clean dentures in soapy water with toothbrush/denture brush </a:t>
            </a:r>
          </a:p>
          <a:p>
            <a:pPr marL="609600" indent="-457200">
              <a:buClr>
                <a:schemeClr val="tx1"/>
              </a:buClr>
              <a:buSzPct val="100000"/>
              <a:buFont typeface="+mj-lt"/>
              <a:buAutoNum type="arabicPeriod"/>
            </a:pPr>
            <a:r>
              <a:rPr lang="en-GB" dirty="0">
                <a:solidFill>
                  <a:schemeClr val="tx1"/>
                </a:solidFill>
                <a:latin typeface="+mn-lt"/>
              </a:rPr>
              <a:t>Disinfect denture by soaking in dilute Milton solution for 30 minutes (if a metal denture use a denture cleaning solution)</a:t>
            </a:r>
          </a:p>
          <a:p>
            <a:pPr marL="609600" indent="-457200">
              <a:buClr>
                <a:schemeClr val="tx1"/>
              </a:buClr>
              <a:buSzPct val="100000"/>
              <a:buFont typeface="+mj-lt"/>
              <a:buAutoNum type="arabicPeriod"/>
            </a:pPr>
            <a:r>
              <a:rPr lang="en-GB" dirty="0">
                <a:solidFill>
                  <a:schemeClr val="tx1"/>
                </a:solidFill>
                <a:latin typeface="+mn-lt"/>
              </a:rPr>
              <a:t>Dry denture and roughen area towards back of denture with a clean pan scrub</a:t>
            </a:r>
          </a:p>
          <a:p>
            <a:pPr marL="609600" indent="-457200">
              <a:buClr>
                <a:schemeClr val="tx1"/>
              </a:buClr>
              <a:buSzPct val="100000"/>
              <a:buFont typeface="+mj-lt"/>
              <a:buAutoNum type="arabicPeriod"/>
            </a:pPr>
            <a:r>
              <a:rPr lang="en-GB" dirty="0">
                <a:solidFill>
                  <a:schemeClr val="tx1"/>
                </a:solidFill>
                <a:latin typeface="+mn-lt"/>
              </a:rPr>
              <a:t>Use a pencil or indelible pen to write name or initials and DOB near back of denture. Wait to dry</a:t>
            </a:r>
          </a:p>
          <a:p>
            <a:pPr marL="609600" indent="-457200">
              <a:buClr>
                <a:schemeClr val="tx1"/>
              </a:buClr>
              <a:buSzPct val="100000"/>
              <a:buFont typeface="+mj-lt"/>
              <a:buAutoNum type="arabicPeriod"/>
            </a:pPr>
            <a:r>
              <a:rPr lang="en-GB" dirty="0">
                <a:solidFill>
                  <a:schemeClr val="tx1"/>
                </a:solidFill>
                <a:latin typeface="+mn-lt"/>
              </a:rPr>
              <a:t>Apply fine layer clear nail varnish, allow to dry </a:t>
            </a:r>
          </a:p>
          <a:p>
            <a:pPr marL="609600" indent="-457200">
              <a:buClr>
                <a:schemeClr val="tx1"/>
              </a:buClr>
              <a:buSzPct val="100000"/>
              <a:buFont typeface="+mj-lt"/>
              <a:buAutoNum type="arabicPeriod"/>
            </a:pPr>
            <a:r>
              <a:rPr lang="en-GB" dirty="0">
                <a:solidFill>
                  <a:schemeClr val="tx1"/>
                </a:solidFill>
                <a:latin typeface="+mn-lt"/>
              </a:rPr>
              <a:t>Rinse with water</a:t>
            </a:r>
          </a:p>
        </p:txBody>
      </p:sp>
      <p:sp>
        <p:nvSpPr>
          <p:cNvPr id="14" name="Shape 650">
            <a:extLst>
              <a:ext uri="{FF2B5EF4-FFF2-40B4-BE49-F238E27FC236}">
                <a16:creationId xmlns:a16="http://schemas.microsoft.com/office/drawing/2014/main" id="{A6D8C406-21E3-4E29-8987-48E5DE322180}"/>
              </a:ext>
            </a:extLst>
          </p:cNvPr>
          <p:cNvSpPr txBox="1"/>
          <p:nvPr/>
        </p:nvSpPr>
        <p:spPr>
          <a:xfrm>
            <a:off x="1116612" y="6416342"/>
            <a:ext cx="9860416" cy="365125"/>
          </a:xfrm>
          <a:prstGeom prst="rect">
            <a:avLst/>
          </a:prstGeom>
          <a:noFill/>
          <a:ln>
            <a:noFill/>
          </a:ln>
        </p:spPr>
        <p:txBody>
          <a:bodyPr wrap="square" lIns="91425" tIns="45700" rIns="91425" bIns="45700" anchor="t" anchorCtr="0">
            <a:noAutofit/>
          </a:bodyPr>
          <a:lstStyle/>
          <a:p>
            <a:pPr indent="-82550">
              <a:buClr>
                <a:schemeClr val="dk1"/>
              </a:buClr>
              <a:buSzPts val="1300"/>
            </a:pPr>
            <a:r>
              <a:rPr lang="en-GB" sz="1400" dirty="0">
                <a:latin typeface="Arial"/>
                <a:ea typeface="Arial"/>
                <a:cs typeface="Arial"/>
                <a:sym typeface="Arial"/>
              </a:rPr>
              <a:t>Adapted from resources from </a:t>
            </a:r>
            <a:r>
              <a:rPr lang="en-GB" sz="1400" dirty="0" err="1">
                <a:latin typeface="Arial"/>
                <a:ea typeface="Arial"/>
                <a:cs typeface="Arial"/>
                <a:sym typeface="Arial"/>
              </a:rPr>
              <a:t>RIS</a:t>
            </a:r>
            <a:r>
              <a:rPr lang="en-GB" sz="1400" dirty="0">
                <a:latin typeface="Arial"/>
                <a:ea typeface="Arial"/>
                <a:cs typeface="Arial"/>
                <a:sym typeface="Arial"/>
              </a:rPr>
              <a:t> Healthcare and Salford Royal NHS foundation Trust. Reproduced with permission. </a:t>
            </a:r>
          </a:p>
        </p:txBody>
      </p:sp>
      <p:pic>
        <p:nvPicPr>
          <p:cNvPr id="3" name="Audio 2">
            <a:hlinkClick r:id="" action="ppaction://media"/>
            <a:extLst>
              <a:ext uri="{FF2B5EF4-FFF2-40B4-BE49-F238E27FC236}">
                <a16:creationId xmlns:a16="http://schemas.microsoft.com/office/drawing/2014/main" id="{E8E9322E-FF81-9346-93B9-DCD189E0FB9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163300" y="5829300"/>
            <a:ext cx="812800" cy="812800"/>
          </a:xfrm>
          <a:prstGeom prst="rect">
            <a:avLst/>
          </a:prstGeom>
        </p:spPr>
      </p:pic>
    </p:spTree>
    <p:custDataLst>
      <p:tags r:id="rId1"/>
    </p:custDataLst>
    <p:extLst>
      <p:ext uri="{BB962C8B-B14F-4D97-AF65-F5344CB8AC3E}">
        <p14:creationId xmlns:p14="http://schemas.microsoft.com/office/powerpoint/2010/main" val="30264230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77380"/>
    </mc:Choice>
    <mc:Fallback xmlns="">
      <p:transition spd="slow" advTm="77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7.9|8.3|11"/>
</p:tagLst>
</file>

<file path=ppt/tags/tag2.xml><?xml version="1.0" encoding="utf-8"?>
<p:tagLst xmlns:a="http://schemas.openxmlformats.org/drawingml/2006/main" xmlns:r="http://schemas.openxmlformats.org/officeDocument/2006/relationships" xmlns:p="http://schemas.openxmlformats.org/presentationml/2006/main">
  <p:tag name="TIMING" val="|3.2|24"/>
</p:tagLst>
</file>

<file path=ppt/tags/tag3.xml><?xml version="1.0" encoding="utf-8"?>
<p:tagLst xmlns:a="http://schemas.openxmlformats.org/drawingml/2006/main" xmlns:r="http://schemas.openxmlformats.org/officeDocument/2006/relationships" xmlns:p="http://schemas.openxmlformats.org/presentationml/2006/main">
  <p:tag name="TIMING" val="|3.3"/>
</p:tagLst>
</file>

<file path=ppt/tags/tag4.xml><?xml version="1.0" encoding="utf-8"?>
<p:tagLst xmlns:a="http://schemas.openxmlformats.org/drawingml/2006/main" xmlns:r="http://schemas.openxmlformats.org/officeDocument/2006/relationships" xmlns:p="http://schemas.openxmlformats.org/presentationml/2006/main">
  <p:tag name="TIMING" val="|3.8|40.1"/>
</p:tagLst>
</file>

<file path=ppt/tags/tag5.xml><?xml version="1.0" encoding="utf-8"?>
<p:tagLst xmlns:a="http://schemas.openxmlformats.org/drawingml/2006/main" xmlns:r="http://schemas.openxmlformats.org/officeDocument/2006/relationships" xmlns:p="http://schemas.openxmlformats.org/presentationml/2006/main">
  <p:tag name="TIMING" val="|30.5"/>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9.2"/>
</p:tagLst>
</file>

<file path=ppt/tags/tag8.xml><?xml version="1.0" encoding="utf-8"?>
<p:tagLst xmlns:a="http://schemas.openxmlformats.org/drawingml/2006/main" xmlns:r="http://schemas.openxmlformats.org/officeDocument/2006/relationships" xmlns:p="http://schemas.openxmlformats.org/presentationml/2006/main">
  <p:tag name="TIMING" val="|47.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2748</Words>
  <Application>Microsoft Office PowerPoint</Application>
  <PresentationFormat>Widescreen</PresentationFormat>
  <Paragraphs>223</Paragraphs>
  <Slides>16</Slides>
  <Notes>16</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Courier New</vt:lpstr>
      <vt:lpstr>FrutigerLTPro-Light</vt:lpstr>
      <vt:lpstr>Wingdings</vt:lpstr>
      <vt:lpstr>Office Theme</vt:lpstr>
      <vt:lpstr>MOUTH CARE MATTERS IN THE COMMUNITY   Personal mouth care for  an individual with a full and or partial denture </vt:lpstr>
      <vt:lpstr>PowerPoint Presentation</vt:lpstr>
      <vt:lpstr>Section7 Personal mouth care for an individual with a full and or partial denture </vt:lpstr>
      <vt:lpstr>PowerPoint Presentation</vt:lpstr>
      <vt:lpstr>PowerPoint Presentation</vt:lpstr>
      <vt:lpstr>PowerPoint Presentation</vt:lpstr>
      <vt:lpstr>PowerPoint Presentation</vt:lpstr>
      <vt:lpstr>What is the impact            of a lost denture? </vt:lpstr>
      <vt:lpstr>Denture Marking Process</vt:lpstr>
      <vt:lpstr>The Denture Sunflower</vt:lpstr>
      <vt:lpstr>Failure to remove a dangerous denture </vt:lpstr>
      <vt:lpstr>PowerPoint Presentation</vt:lpstr>
      <vt:lpstr>PowerPoint Presentation</vt:lpstr>
      <vt:lpstr>Case Study </vt:lpstr>
      <vt:lpstr> </vt:lpstr>
      <vt:lpstr>Reflections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MOUTH CARE MATTERS IN THE COMMUNITY   Personal mouth care for  an individual with a full and or partial denture </dc:title>
  <dc:creator>Susan Hodgkiss</dc:creator>
  <cp:lastModifiedBy>Beverley Moorhouse</cp:lastModifiedBy>
  <cp:revision>5</cp:revision>
  <dcterms:created xsi:type="dcterms:W3CDTF">2020-09-01T14:16:37Z</dcterms:created>
  <dcterms:modified xsi:type="dcterms:W3CDTF">2024-02-09T09:53:13Z</dcterms:modified>
</cp:coreProperties>
</file>