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596" r:id="rId5"/>
    <p:sldId id="595" r:id="rId6"/>
    <p:sldId id="268" r:id="rId7"/>
    <p:sldId id="601" r:id="rId8"/>
    <p:sldId id="593" r:id="rId9"/>
    <p:sldId id="598" r:id="rId10"/>
    <p:sldId id="594" r:id="rId11"/>
    <p:sldId id="592" r:id="rId12"/>
    <p:sldId id="590" r:id="rId13"/>
    <p:sldId id="599" r:id="rId14"/>
    <p:sldId id="60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83265" autoAdjust="0"/>
  </p:normalViewPr>
  <p:slideViewPr>
    <p:cSldViewPr snapToGrid="0">
      <p:cViewPr varScale="1">
        <p:scale>
          <a:sx n="55" d="100"/>
          <a:sy n="55" d="100"/>
        </p:scale>
        <p:origin x="1460"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0BED6-CB2E-4B5B-B138-7BB41A8C390E}" type="datetimeFigureOut">
              <a:rPr lang="en-GB" smtClean="0"/>
              <a:t>17/10/2023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54DFE-24C8-4007-8254-F0349DE17172}" type="slidenum">
              <a:rPr lang="en-GB" smtClean="0"/>
              <a:t>‹#›</a:t>
            </a:fld>
            <a:endParaRPr lang="en-GB"/>
          </a:p>
        </p:txBody>
      </p:sp>
    </p:spTree>
    <p:extLst>
      <p:ext uri="{BB962C8B-B14F-4D97-AF65-F5344CB8AC3E}">
        <p14:creationId xmlns:p14="http://schemas.microsoft.com/office/powerpoint/2010/main" val="345091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section 8 of the e-learning package Mouth Care Matters in the Community. – Mouth care at the End of Life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section we will cover why mouth care should be</a:t>
            </a:r>
            <a:r>
              <a:rPr lang="en-GB" sz="1200" b="0" i="0" kern="1200" dirty="0">
                <a:solidFill>
                  <a:schemeClr val="tx1"/>
                </a:solidFill>
                <a:effectLst/>
                <a:latin typeface="+mn-lt"/>
                <a:ea typeface="+mn-ea"/>
                <a:cs typeface="+mn-cs"/>
              </a:rPr>
              <a:t> an essential aspect of palliative and end of life care and how to ensure it is included as part of daily routine patient care.</a:t>
            </a:r>
            <a:endParaRPr lang="en-GB"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a:t>
            </a:fld>
            <a:endParaRPr lang="en-GB"/>
          </a:p>
        </p:txBody>
      </p:sp>
    </p:spTree>
    <p:extLst>
      <p:ext uri="{BB962C8B-B14F-4D97-AF65-F5344CB8AC3E}">
        <p14:creationId xmlns:p14="http://schemas.microsoft.com/office/powerpoint/2010/main" val="2668452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Mouth Care for the Unconscious Individual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a:cs typeface="Calibri"/>
              </a:rPr>
              <a:t>Mouth care should now focus on removing sticky secretions and on keeping soft tissues clean and moist</a:t>
            </a:r>
            <a:endParaRPr lang="en-US" b="1" dirty="0">
              <a:latin typeface="Arial"/>
              <a:cs typeface="Arial"/>
            </a:endParaRPr>
          </a:p>
          <a:p>
            <a:pPr>
              <a:lnSpc>
                <a:spcPct val="90000"/>
              </a:lnSpc>
              <a:spcBef>
                <a:spcPts val="600"/>
              </a:spcBef>
              <a:spcAft>
                <a:spcPts val="600"/>
              </a:spcAft>
              <a:buFont typeface="Wingdings" panose="05000000000000000000" pitchFamily="2" charset="2"/>
              <a:buChar char="§"/>
            </a:pPr>
            <a:r>
              <a:rPr lang="en-US" sz="1200" dirty="0">
                <a:latin typeface="Arial"/>
                <a:cs typeface="Calibri"/>
              </a:rPr>
              <a:t> Dentures should be removed from someone who is unconscious </a:t>
            </a:r>
          </a:p>
          <a:p>
            <a:pPr>
              <a:lnSpc>
                <a:spcPct val="90000"/>
              </a:lnSpc>
              <a:spcBef>
                <a:spcPts val="600"/>
              </a:spcBef>
              <a:spcAft>
                <a:spcPts val="600"/>
              </a:spcAft>
              <a:buFont typeface="Wingdings" panose="05000000000000000000" pitchFamily="2" charset="2"/>
              <a:buChar char="§"/>
            </a:pPr>
            <a:r>
              <a:rPr lang="en-US" sz="1200" dirty="0">
                <a:latin typeface="Arial"/>
                <a:cs typeface="Calibri"/>
              </a:rPr>
              <a:t>Moisten and hydrate the mouth at least once an hour, with soft toothbrush dipped in water or using Moi-</a:t>
            </a:r>
            <a:r>
              <a:rPr lang="en-US" sz="1200" dirty="0" err="1">
                <a:latin typeface="Arial"/>
                <a:cs typeface="Calibri"/>
              </a:rPr>
              <a:t>Stik</a:t>
            </a:r>
            <a:r>
              <a:rPr lang="en-US" sz="1200" dirty="0">
                <a:latin typeface="Arial"/>
                <a:cs typeface="Calibri"/>
              </a:rPr>
              <a:t> </a:t>
            </a:r>
          </a:p>
          <a:p>
            <a:pPr>
              <a:lnSpc>
                <a:spcPct val="90000"/>
              </a:lnSpc>
              <a:spcBef>
                <a:spcPts val="600"/>
              </a:spcBef>
              <a:spcAft>
                <a:spcPts val="600"/>
              </a:spcAft>
              <a:buFont typeface="Wingdings" panose="05000000000000000000" pitchFamily="2" charset="2"/>
              <a:buChar char="§"/>
            </a:pPr>
            <a:r>
              <a:rPr lang="en-US" sz="1200" dirty="0">
                <a:latin typeface="Arial"/>
                <a:cs typeface="Calibri"/>
              </a:rPr>
              <a:t>To prevent cracking of the lips, apply a lip balm or water-based gel </a:t>
            </a:r>
          </a:p>
          <a:p>
            <a:pPr>
              <a:lnSpc>
                <a:spcPct val="90000"/>
              </a:lnSpc>
              <a:spcBef>
                <a:spcPts val="600"/>
              </a:spcBef>
              <a:spcAft>
                <a:spcPts val="600"/>
              </a:spcAft>
              <a:buFont typeface="Wingdings" panose="05000000000000000000" pitchFamily="2" charset="2"/>
              <a:buChar char="§"/>
            </a:pPr>
            <a:r>
              <a:rPr lang="en-US" sz="1200" dirty="0">
                <a:latin typeface="Arial"/>
                <a:cs typeface="Calibri"/>
              </a:rPr>
              <a:t>When the weather is dry and hot, if possible, use a room humidifier or air conditioning</a:t>
            </a:r>
          </a:p>
          <a:p>
            <a:pPr>
              <a:lnSpc>
                <a:spcPct val="90000"/>
              </a:lnSpc>
              <a:spcBef>
                <a:spcPts val="600"/>
              </a:spcBef>
              <a:spcAft>
                <a:spcPts val="600"/>
              </a:spcAft>
              <a:buFont typeface="Wingdings" panose="05000000000000000000" pitchFamily="2" charset="2"/>
              <a:buChar char="§"/>
            </a:pPr>
            <a:r>
              <a:rPr lang="en-US" sz="1200" dirty="0">
                <a:latin typeface="Arial"/>
                <a:cs typeface="Calibri"/>
              </a:rPr>
              <a:t>A video for carrying out mouth care at the end of life is available from                                                </a:t>
            </a:r>
          </a:p>
          <a:p>
            <a:pPr marL="0" indent="0">
              <a:lnSpc>
                <a:spcPct val="90000"/>
              </a:lnSpc>
              <a:spcBef>
                <a:spcPts val="600"/>
              </a:spcBef>
              <a:spcAft>
                <a:spcPts val="600"/>
              </a:spcAft>
              <a:buNone/>
            </a:pPr>
            <a:r>
              <a:rPr lang="en-US" sz="1200" dirty="0">
                <a:latin typeface="Arial"/>
                <a:cs typeface="Calibri"/>
              </a:rPr>
              <a:t>Health Education England using the link below</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10</a:t>
            </a:fld>
            <a:endParaRPr lang="en-GB"/>
          </a:p>
        </p:txBody>
      </p:sp>
    </p:spTree>
    <p:extLst>
      <p:ext uri="{BB962C8B-B14F-4D97-AF65-F5344CB8AC3E}">
        <p14:creationId xmlns:p14="http://schemas.microsoft.com/office/powerpoint/2010/main" val="148019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0" algn="l" defTabSz="685800">
              <a:lnSpc>
                <a:spcPct val="120000"/>
              </a:lnSpc>
              <a:spcBef>
                <a:spcPts val="600"/>
              </a:spcBef>
              <a:spcAft>
                <a:spcPts val="600"/>
              </a:spcAft>
              <a:buFont typeface="Arial" panose="020B0604020202020204" pitchFamily="34" charset="0"/>
              <a:buNone/>
            </a:pPr>
            <a:r>
              <a:rPr lang="en-US" sz="1200" dirty="0">
                <a:solidFill>
                  <a:schemeClr val="tx1"/>
                </a:solidFill>
                <a:latin typeface="Arial" panose="020B0604020202020204" pitchFamily="34" charset="0"/>
                <a:cs typeface="Arial" panose="020B0604020202020204" pitchFamily="34" charset="0"/>
              </a:rPr>
              <a:t>To </a:t>
            </a:r>
            <a:r>
              <a:rPr lang="en-US" sz="1200" dirty="0" err="1">
                <a:solidFill>
                  <a:schemeClr val="tx1"/>
                </a:solidFill>
                <a:latin typeface="Arial" panose="020B0604020202020204" pitchFamily="34" charset="0"/>
                <a:cs typeface="Arial" panose="020B0604020202020204" pitchFamily="34" charset="0"/>
              </a:rPr>
              <a:t>summarise</a:t>
            </a:r>
            <a:r>
              <a:rPr lang="en-US" sz="1200" dirty="0">
                <a:solidFill>
                  <a:schemeClr val="tx1"/>
                </a:solidFill>
                <a:latin typeface="Arial" panose="020B0604020202020204" pitchFamily="34" charset="0"/>
                <a:cs typeface="Arial" panose="020B0604020202020204" pitchFamily="34" charset="0"/>
              </a:rPr>
              <a:t> this section:</a:t>
            </a:r>
          </a:p>
          <a:p>
            <a:pPr marL="514350" indent="-171450" algn="l" defTabSz="685800">
              <a:lnSpc>
                <a:spcPct val="12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Mouth care is an essential aspect of palliative care in all settings</a:t>
            </a:r>
          </a:p>
          <a:p>
            <a:pPr marL="514350" indent="-171450" algn="l" defTabSz="685800">
              <a:lnSpc>
                <a:spcPct val="12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Assessment and intervention should be instigated early to </a:t>
            </a:r>
            <a:r>
              <a:rPr lang="en-US" sz="1200" dirty="0" err="1">
                <a:solidFill>
                  <a:schemeClr val="tx1"/>
                </a:solidFill>
                <a:latin typeface="Arial" panose="020B0604020202020204" pitchFamily="34" charset="0"/>
                <a:cs typeface="Arial" panose="020B0604020202020204" pitchFamily="34" charset="0"/>
              </a:rPr>
              <a:t>optimise</a:t>
            </a:r>
            <a:r>
              <a:rPr lang="en-US" sz="1200" dirty="0">
                <a:solidFill>
                  <a:schemeClr val="tx1"/>
                </a:solidFill>
                <a:latin typeface="Arial" panose="020B0604020202020204" pitchFamily="34" charset="0"/>
                <a:cs typeface="Arial" panose="020B0604020202020204" pitchFamily="34" charset="0"/>
              </a:rPr>
              <a:t> patient comfort and prevent more serious problems and treatment complications</a:t>
            </a:r>
          </a:p>
          <a:p>
            <a:pPr marL="514350" indent="-171450" algn="l" defTabSz="685800">
              <a:lnSpc>
                <a:spcPct val="12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Good mouth care applies to people in the last few hours of life – for comfort, dignity and respect</a:t>
            </a:r>
          </a:p>
          <a:p>
            <a:pPr marL="514350" indent="-171450" algn="l" defTabSz="685800">
              <a:lnSpc>
                <a:spcPct val="12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Where possible, with permission, encourage the individual’s family and friends to be involved with mouth care</a:t>
            </a:r>
          </a:p>
          <a:p>
            <a:pPr marL="514350" indent="-171450" algn="l" defTabSz="685800">
              <a:lnSpc>
                <a:spcPct val="12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Mouth care should be clearly documented in the individual’s end of life care plan</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11</a:t>
            </a:fld>
            <a:endParaRPr lang="en-GB"/>
          </a:p>
        </p:txBody>
      </p:sp>
    </p:spTree>
    <p:extLst>
      <p:ext uri="{BB962C8B-B14F-4D97-AF65-F5344CB8AC3E}">
        <p14:creationId xmlns:p14="http://schemas.microsoft.com/office/powerpoint/2010/main" val="1369653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north west of England</a:t>
            </a:r>
            <a:endParaRPr lang="en-GB" sz="1200" b="1" cap="none" spc="30"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2</a:t>
            </a:fld>
            <a:endParaRPr lang="en-GB"/>
          </a:p>
        </p:txBody>
      </p:sp>
    </p:spTree>
    <p:extLst>
      <p:ext uri="{BB962C8B-B14F-4D97-AF65-F5344CB8AC3E}">
        <p14:creationId xmlns:p14="http://schemas.microsoft.com/office/powerpoint/2010/main" val="158698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latin typeface="Arial"/>
                <a:cs typeface="Arial"/>
              </a:rPr>
              <a:t>Learning outcomes  </a:t>
            </a:r>
            <a:endParaRPr lang="en-GB" sz="2000" b="1" dirty="0">
              <a:latin typeface="Arial" panose="020B0604020202020204" pitchFamily="34" charset="0"/>
              <a:cs typeface="Arial" panose="020B0604020202020204" pitchFamily="34" charset="0"/>
            </a:endParaRPr>
          </a:p>
          <a:p>
            <a:pPr marL="0" indent="0">
              <a:buNone/>
            </a:pPr>
            <a:r>
              <a:rPr lang="en-GB" sz="2000" b="0" dirty="0">
                <a:latin typeface="Arial" panose="020B0604020202020204" pitchFamily="34" charset="0"/>
                <a:cs typeface="Arial" panose="020B0604020202020204" pitchFamily="34" charset="0"/>
              </a:rPr>
              <a:t>The Participant will gain an increase knowledge and understanding of:</a:t>
            </a:r>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Mouth care and the end of life</a:t>
            </a:r>
          </a:p>
          <a:p>
            <a:r>
              <a:rPr lang="en-GB" sz="2000" dirty="0">
                <a:latin typeface="Arial" panose="020B0604020202020204" pitchFamily="34" charset="0"/>
                <a:cs typeface="Arial" panose="020B0604020202020204" pitchFamily="34" charset="0"/>
              </a:rPr>
              <a:t>And the key mouth care principles related to:</a:t>
            </a:r>
          </a:p>
          <a:p>
            <a:pPr lvl="1"/>
            <a:r>
              <a:rPr lang="en-GB" sz="2000" dirty="0">
                <a:latin typeface="Arial" panose="020B0604020202020204" pitchFamily="34" charset="0"/>
                <a:cs typeface="Arial" panose="020B0604020202020204" pitchFamily="34" charset="0"/>
              </a:rPr>
              <a:t>all individuals                                    </a:t>
            </a:r>
          </a:p>
          <a:p>
            <a:pPr lvl="1"/>
            <a:r>
              <a:rPr lang="en-GB" sz="2000" dirty="0">
                <a:latin typeface="Arial" panose="020B0604020202020204" pitchFamily="34" charset="0"/>
                <a:cs typeface="Arial" panose="020B0604020202020204" pitchFamily="34" charset="0"/>
              </a:rPr>
              <a:t>individuals with dentures                                </a:t>
            </a:r>
          </a:p>
          <a:p>
            <a:pPr lvl="1"/>
            <a:r>
              <a:rPr lang="en-GB" sz="2000" dirty="0">
                <a:latin typeface="Arial" panose="020B0604020202020204" pitchFamily="34" charset="0"/>
                <a:cs typeface="Arial" panose="020B0604020202020204" pitchFamily="34" charset="0"/>
              </a:rPr>
              <a:t>the unconscious individual</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3</a:t>
            </a:fld>
            <a:endParaRPr lang="en-GB"/>
          </a:p>
        </p:txBody>
      </p:sp>
    </p:spTree>
    <p:extLst>
      <p:ext uri="{BB962C8B-B14F-4D97-AF65-F5344CB8AC3E}">
        <p14:creationId xmlns:p14="http://schemas.microsoft.com/office/powerpoint/2010/main" val="399064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Mouth care and the end of life</a:t>
            </a:r>
          </a:p>
          <a:p>
            <a:pPr marL="342900" indent="-3429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Mouth care is an essential aspect of palliative care and should be considered part of a daily routine</a:t>
            </a:r>
          </a:p>
          <a:p>
            <a:pPr marL="342900" indent="-342900">
              <a:lnSpc>
                <a:spcPct val="90000"/>
              </a:lnSpc>
              <a:spcBef>
                <a:spcPts val="600"/>
              </a:spcBef>
              <a:spcAft>
                <a:spcPts val="6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Assessment and intervention should be instigated early to </a:t>
            </a:r>
            <a:r>
              <a:rPr lang="en-US" sz="1200" dirty="0" err="1">
                <a:latin typeface="Arial" panose="020B0604020202020204" pitchFamily="34" charset="0"/>
                <a:cs typeface="Arial" panose="020B0604020202020204" pitchFamily="34" charset="0"/>
              </a:rPr>
              <a:t>optimise</a:t>
            </a:r>
            <a:r>
              <a:rPr lang="en-US" sz="1200" dirty="0">
                <a:latin typeface="Arial" panose="020B0604020202020204" pitchFamily="34" charset="0"/>
                <a:cs typeface="Arial" panose="020B0604020202020204" pitchFamily="34" charset="0"/>
              </a:rPr>
              <a:t> patient comfort and prevent more serious problems and treatment complications</a:t>
            </a:r>
          </a:p>
          <a:p>
            <a:pPr marL="342900" indent="-3429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And a thorough mouth care assessment should be carried out once the patient has been identified as in their final days of life </a:t>
            </a:r>
          </a:p>
          <a:p>
            <a:pPr marL="342900" indent="-342900">
              <a:lnSpc>
                <a:spcPct val="90000"/>
              </a:lnSpc>
              <a:spcBef>
                <a:spcPts val="600"/>
              </a:spcBef>
              <a:spcAft>
                <a:spcPts val="6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People in the last 24-48 hours of life often have difficulty taking food, fluid, or oral medication</a:t>
            </a:r>
          </a:p>
          <a:p>
            <a:pPr marL="342900" indent="-3429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But good symptom control may allow the dying person to eat, drink, and speak as comfortably as possible</a:t>
            </a:r>
          </a:p>
          <a:p>
            <a:pPr marL="342900" indent="-342900">
              <a:lnSpc>
                <a:spcPct val="90000"/>
              </a:lnSpc>
              <a:spcBef>
                <a:spcPts val="600"/>
              </a:spcBef>
              <a:spcAft>
                <a:spcPts val="6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With some guidance and reassurance mouth care can easily be carried out by the family, giving them greater involvement in the care of their  dying relative </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4</a:t>
            </a:fld>
            <a:endParaRPr lang="en-GB"/>
          </a:p>
        </p:txBody>
      </p:sp>
    </p:spTree>
    <p:extLst>
      <p:ext uri="{BB962C8B-B14F-4D97-AF65-F5344CB8AC3E}">
        <p14:creationId xmlns:p14="http://schemas.microsoft.com/office/powerpoint/2010/main" val="235564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a:cs typeface="Arial"/>
              </a:rPr>
              <a:t>End of life case study</a:t>
            </a:r>
            <a:endParaRPr lang="en-US" dirty="0"/>
          </a:p>
          <a:p>
            <a:r>
              <a:rPr lang="en-US" dirty="0"/>
              <a:t>A lasting memory of a relative </a:t>
            </a:r>
          </a:p>
          <a:p>
            <a:r>
              <a:rPr lang="en-US" dirty="0"/>
              <a:t>A husband recalls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“When my wife died, her mouth was horrendous. Her breath smelt and it was hard to be close to her. Her tongue was dry as a bone and I couldn’t understand what she was trying to say. I told the staff that it needed attention, but they never seemed to bother. It didn’t seem important to them”</a:t>
            </a:r>
          </a:p>
          <a:p>
            <a:r>
              <a:rPr lang="en-US" dirty="0"/>
              <a:t>This would be very distressing if it was our relative but equally so if it was someone we looked after</a:t>
            </a:r>
          </a:p>
        </p:txBody>
      </p:sp>
      <p:sp>
        <p:nvSpPr>
          <p:cNvPr id="4" name="Slide Number Placeholder 3"/>
          <p:cNvSpPr>
            <a:spLocks noGrp="1"/>
          </p:cNvSpPr>
          <p:nvPr>
            <p:ph type="sldNum" sz="quarter" idx="5"/>
          </p:nvPr>
        </p:nvSpPr>
        <p:spPr/>
        <p:txBody>
          <a:bodyPr/>
          <a:lstStyle/>
          <a:p>
            <a:fld id="{88554DFE-24C8-4007-8254-F0349DE17172}" type="slidenum">
              <a:rPr lang="en-GB" smtClean="0"/>
              <a:t>5</a:t>
            </a:fld>
            <a:endParaRPr lang="en-GB"/>
          </a:p>
        </p:txBody>
      </p:sp>
    </p:spTree>
    <p:extLst>
      <p:ext uri="{BB962C8B-B14F-4D97-AF65-F5344CB8AC3E}">
        <p14:creationId xmlns:p14="http://schemas.microsoft.com/office/powerpoint/2010/main" val="388641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a:cs typeface="Arial"/>
              </a:rPr>
              <a:t>Key principles </a:t>
            </a:r>
          </a:p>
          <a:p>
            <a:pPr>
              <a:spcAft>
                <a:spcPts val="600"/>
              </a:spcAft>
            </a:pPr>
            <a:r>
              <a:rPr lang="en-US" sz="1200" dirty="0">
                <a:latin typeface="Arial" panose="020B0604020202020204" pitchFamily="34" charset="0"/>
                <a:cs typeface="Arial" panose="020B0604020202020204" pitchFamily="34" charset="0"/>
              </a:rPr>
              <a:t>The same principles of good mouth care apply to people in the last few hours of life – these are comfort, dignity and respect </a:t>
            </a:r>
          </a:p>
          <a:p>
            <a:pPr>
              <a:spcAft>
                <a:spcPts val="600"/>
              </a:spcAft>
            </a:pPr>
            <a:r>
              <a:rPr lang="en-US" sz="1200" dirty="0">
                <a:latin typeface="Arial" panose="020B0604020202020204" pitchFamily="34" charset="0"/>
                <a:cs typeface="Arial" panose="020B0604020202020204" pitchFamily="34" charset="0"/>
              </a:rPr>
              <a:t>Where possible and with permission, encourage the individual’s family and friends to be involved with mouth care</a:t>
            </a:r>
          </a:p>
          <a:p>
            <a:pPr>
              <a:spcAft>
                <a:spcPts val="600"/>
              </a:spcAft>
            </a:pPr>
            <a:r>
              <a:rPr lang="en-US" sz="1200" dirty="0">
                <a:latin typeface="Arial" panose="020B0604020202020204" pitchFamily="34" charset="0"/>
                <a:cs typeface="Arial" panose="020B0604020202020204" pitchFamily="34" charset="0"/>
              </a:rPr>
              <a:t> </a:t>
            </a:r>
          </a:p>
          <a:p>
            <a:pPr>
              <a:spcAft>
                <a:spcPts val="600"/>
              </a:spcAft>
            </a:pPr>
            <a:r>
              <a:rPr lang="en-US" sz="1200" dirty="0">
                <a:latin typeface="Arial" panose="020B0604020202020204" pitchFamily="34" charset="0"/>
                <a:cs typeface="Arial" panose="020B0604020202020204" pitchFamily="34" charset="0"/>
              </a:rPr>
              <a:t>Mouth care should be clearly documented in the individual’s end of life care plan for all staff to follow</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latin typeface="Arial" panose="020B0604020202020204" pitchFamily="34" charset="0"/>
                <a:cs typeface="Arial" panose="020B0604020202020204" pitchFamily="34" charset="0"/>
              </a:rPr>
              <a:t>Mouth care should now focus not only on teeth but maintaining healthy soft tissues. </a:t>
            </a:r>
          </a:p>
          <a:p>
            <a:pPr>
              <a:spcAft>
                <a:spcPts val="600"/>
              </a:spcAft>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6</a:t>
            </a:fld>
            <a:endParaRPr lang="en-GB"/>
          </a:p>
        </p:txBody>
      </p:sp>
    </p:spTree>
    <p:extLst>
      <p:ext uri="{BB962C8B-B14F-4D97-AF65-F5344CB8AC3E}">
        <p14:creationId xmlns:p14="http://schemas.microsoft.com/office/powerpoint/2010/main" val="293433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gn="l">
              <a:lnSpc>
                <a:spcPct val="90000"/>
              </a:lnSpc>
              <a:spcBef>
                <a:spcPts val="600"/>
              </a:spcBef>
              <a:spcAft>
                <a:spcPts val="600"/>
              </a:spcAft>
              <a:buFont typeface="Arial" panose="020B0604020202020204" pitchFamily="34" charset="0"/>
              <a:buNone/>
            </a:pPr>
            <a:r>
              <a:rPr lang="en-US" sz="1200" dirty="0">
                <a:solidFill>
                  <a:schemeClr val="tx1"/>
                </a:solidFill>
                <a:latin typeface="Arial" panose="020B0604020202020204" pitchFamily="34" charset="0"/>
                <a:cs typeface="Arial" panose="020B0604020202020204" pitchFamily="34" charset="0"/>
              </a:rPr>
              <a:t>When carrying out Mouth care for all individuals</a:t>
            </a:r>
          </a:p>
          <a:p>
            <a:pPr marL="457200" indent="-228600" algn="l">
              <a:lnSpc>
                <a:spcPct val="9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Reassure the client, explain what will happen and ensure the environment is calm</a:t>
            </a:r>
          </a:p>
          <a:p>
            <a:pPr marL="457200" indent="-228600" algn="l" fontAlgn="base">
              <a:lnSpc>
                <a:spcPct val="9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Carry out mouth care as often as necessary to maintain a clean and comfortable mouth. It should be carried out gently and not cause the person distress</a:t>
            </a:r>
          </a:p>
          <a:p>
            <a:pPr marL="457200" indent="-228600" algn="l" fontAlgn="base">
              <a:lnSpc>
                <a:spcPct val="9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Ensure help is offered to clean teeth and dentures (it maybe just a toothbrush/toothpaste and bowl needs bringing to the bed or full assistance may be required)</a:t>
            </a:r>
          </a:p>
          <a:p>
            <a:pPr marL="457200" indent="-228600" algn="l" fontAlgn="base">
              <a:lnSpc>
                <a:spcPct val="90000"/>
              </a:lnSpc>
              <a:spcBef>
                <a:spcPts val="600"/>
              </a:spcBef>
              <a:spcAft>
                <a:spcPts val="600"/>
              </a:spcAft>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457200" indent="-228600" algn="l" fontAlgn="base">
              <a:lnSpc>
                <a:spcPct val="9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Manage oral pain symptomatically, using analgesics or painkillers via a suitable route. Stop treatment of the underlying cause of oral pain when the burden of treatment outweighs the benefits. </a:t>
            </a:r>
          </a:p>
          <a:p>
            <a:pPr marL="457200" indent="-228600" algn="l" fontAlgn="base">
              <a:lnSpc>
                <a:spcPct val="90000"/>
              </a:lnSpc>
              <a:spcBef>
                <a:spcPts val="600"/>
              </a:spcBef>
              <a:spcAft>
                <a:spcPts val="6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Moisten mouth regularly - it may be necessary to moisten every 30 minutes with water from a water spray or dropper, or ice chips placed in the mouth</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7</a:t>
            </a:fld>
            <a:endParaRPr lang="en-GB"/>
          </a:p>
        </p:txBody>
      </p:sp>
    </p:spTree>
    <p:extLst>
      <p:ext uri="{BB962C8B-B14F-4D97-AF65-F5344CB8AC3E}">
        <p14:creationId xmlns:p14="http://schemas.microsoft.com/office/powerpoint/2010/main" val="705204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600"/>
              </a:spcBef>
              <a:spcAft>
                <a:spcPts val="600"/>
              </a:spcAft>
            </a:pPr>
            <a:r>
              <a:rPr lang="en-GB" sz="1200" dirty="0">
                <a:latin typeface="Arial" panose="020B0604020202020204" pitchFamily="34" charset="0"/>
                <a:cs typeface="Arial" panose="020B0604020202020204" pitchFamily="34" charset="0"/>
              </a:rPr>
              <a:t>Start with the lips Apply a moisturising lip balm to the lips if dry or cracked. </a:t>
            </a:r>
            <a:r>
              <a:rPr lang="en-GB" sz="1200" b="1" dirty="0">
                <a:latin typeface="Arial" panose="020B0604020202020204" pitchFamily="34" charset="0"/>
                <a:cs typeface="Arial" panose="020B0604020202020204" pitchFamily="34" charset="0"/>
              </a:rPr>
              <a:t>Do not use </a:t>
            </a:r>
            <a:r>
              <a:rPr lang="en-GB" sz="1200" dirty="0">
                <a:latin typeface="Arial" panose="020B0604020202020204" pitchFamily="34" charset="0"/>
                <a:cs typeface="Arial" panose="020B0604020202020204" pitchFamily="34" charset="0"/>
              </a:rPr>
              <a:t>Vaseline or petroleum gel products if the individual is on oxygen therapy </a:t>
            </a:r>
            <a:r>
              <a:rPr lang="en-GB" sz="1200" i="1" dirty="0">
                <a:latin typeface="Arial" panose="020B0604020202020204" pitchFamily="34" charset="0"/>
                <a:cs typeface="Arial" panose="020B0604020202020204" pitchFamily="34" charset="0"/>
              </a:rPr>
              <a:t>(as this can be combustible)</a:t>
            </a: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dirty="0">
                <a:solidFill>
                  <a:schemeClr val="bg1"/>
                </a:solidFill>
                <a:latin typeface="Arial" panose="020B0604020202020204" pitchFamily="34" charset="0"/>
                <a:cs typeface="Arial" panose="020B0604020202020204" pitchFamily="34" charset="0"/>
              </a:rPr>
              <a:t>Brush teeth using a small/soft toothbrush and low foaming/flavourless toothpaste (such as </a:t>
            </a:r>
            <a:r>
              <a:rPr lang="en-GB" sz="1200" dirty="0" err="1">
                <a:solidFill>
                  <a:schemeClr val="bg1"/>
                </a:solidFill>
                <a:latin typeface="Arial" panose="020B0604020202020204" pitchFamily="34" charset="0"/>
                <a:cs typeface="Arial" panose="020B0604020202020204" pitchFamily="34" charset="0"/>
              </a:rPr>
              <a:t>OroNurse</a:t>
            </a:r>
            <a:r>
              <a:rPr lang="en-GB" sz="1200" dirty="0">
                <a:solidFill>
                  <a:schemeClr val="bg1"/>
                </a:solidFill>
                <a:latin typeface="Arial" panose="020B0604020202020204" pitchFamily="34" charset="0"/>
                <a:cs typeface="Arial" panose="020B0604020202020204" pitchFamily="34" charset="0"/>
              </a:rPr>
              <a:t>)</a:t>
            </a:r>
          </a:p>
          <a:p>
            <a:pPr fontAlgn="base">
              <a:spcBef>
                <a:spcPts val="600"/>
              </a:spcBef>
              <a:spcAft>
                <a:spcPts val="600"/>
              </a:spcAft>
            </a:pPr>
            <a:r>
              <a:rPr lang="en-GB" sz="1200" dirty="0">
                <a:latin typeface="Arial" panose="020B0604020202020204" pitchFamily="34" charset="0"/>
                <a:cs typeface="Arial" panose="020B0604020202020204" pitchFamily="34" charset="0"/>
              </a:rPr>
              <a:t>If the mouth is dry, carry out dry mouth care - Gently massage an oral gel such as </a:t>
            </a:r>
            <a:r>
              <a:rPr lang="en-GB" sz="1200" i="1" dirty="0" err="1">
                <a:latin typeface="Arial" panose="020B0604020202020204" pitchFamily="34" charset="0"/>
                <a:cs typeface="Arial" panose="020B0604020202020204" pitchFamily="34" charset="0"/>
              </a:rPr>
              <a:t>Bioxtra</a:t>
            </a:r>
            <a:r>
              <a:rPr lang="en-GB" sz="1200" i="1" dirty="0">
                <a:latin typeface="Arial" panose="020B0604020202020204" pitchFamily="34" charset="0"/>
                <a:cs typeface="Arial" panose="020B0604020202020204" pitchFamily="34" charset="0"/>
              </a:rPr>
              <a:t>/</a:t>
            </a:r>
            <a:r>
              <a:rPr lang="en-GB" sz="1200" i="1" dirty="0" err="1">
                <a:latin typeface="Arial" panose="020B0604020202020204" pitchFamily="34" charset="0"/>
                <a:cs typeface="Arial" panose="020B0604020202020204" pitchFamily="34" charset="0"/>
              </a:rPr>
              <a:t>Oralieve</a:t>
            </a:r>
            <a:r>
              <a:rPr lang="en-GB" sz="1200" dirty="0">
                <a:latin typeface="Arial" panose="020B0604020202020204" pitchFamily="34" charset="0"/>
                <a:cs typeface="Arial" panose="020B0604020202020204" pitchFamily="34" charset="0"/>
              </a:rPr>
              <a:t>  on the inside of the mouth onto all the soft tissues, including inside of cheeks, gums, palate and tongue or as is tolerated by the individual. </a:t>
            </a:r>
          </a:p>
          <a:p>
            <a:pPr fontAlgn="base">
              <a:spcBef>
                <a:spcPts val="600"/>
              </a:spcBef>
              <a:spcAft>
                <a:spcPts val="600"/>
              </a:spcAft>
            </a:pPr>
            <a:endParaRPr lang="en-GB" sz="1200" dirty="0">
              <a:latin typeface="Arial" panose="020B0604020202020204" pitchFamily="34" charset="0"/>
              <a:cs typeface="Arial" panose="020B0604020202020204" pitchFamily="34" charset="0"/>
            </a:endParaRPr>
          </a:p>
          <a:p>
            <a:pPr fontAlgn="base">
              <a:spcBef>
                <a:spcPts val="600"/>
              </a:spcBef>
              <a:spcAft>
                <a:spcPts val="600"/>
              </a:spcAft>
            </a:pPr>
            <a:r>
              <a:rPr lang="en-GB" sz="1200" dirty="0">
                <a:latin typeface="Arial" panose="020B0604020202020204" pitchFamily="34" charset="0"/>
                <a:cs typeface="Arial" panose="020B0604020202020204" pitchFamily="34" charset="0"/>
              </a:rPr>
              <a:t>This may need to be repeated every 2-4 hours or as required – take care not to use too much gel as this will leave a residue. Any residue still present when mouth care is repeated, will need removing. This can be carried out using damp gauze wrapped around a gloved finger (if safe to do so) or using a </a:t>
            </a:r>
            <a:r>
              <a:rPr lang="en-GB" sz="1200" dirty="0" err="1">
                <a:latin typeface="Arial" panose="020B0604020202020204" pitchFamily="34" charset="0"/>
                <a:cs typeface="Arial" panose="020B0604020202020204" pitchFamily="34" charset="0"/>
              </a:rPr>
              <a:t>MouthEze</a:t>
            </a:r>
            <a:r>
              <a:rPr lang="en-GB" sz="1200" dirty="0">
                <a:latin typeface="Arial" panose="020B0604020202020204" pitchFamily="34" charset="0"/>
                <a:cs typeface="Arial" panose="020B0604020202020204" pitchFamily="34" charset="0"/>
              </a:rPr>
              <a:t> or Moi-Stick. Examples of these and where to purchase them are given in the Mouth care products section.</a:t>
            </a:r>
          </a:p>
          <a:p>
            <a:pPr fontAlgn="base">
              <a:spcBef>
                <a:spcPts val="600"/>
              </a:spcBef>
              <a:spcAft>
                <a:spcPts val="600"/>
              </a:spcAft>
            </a:pPr>
            <a:r>
              <a:rPr lang="en-GB" sz="1200" dirty="0">
                <a:latin typeface="Arial" panose="020B0604020202020204" pitchFamily="34" charset="0"/>
                <a:cs typeface="Arial" panose="020B0604020202020204" pitchFamily="34" charset="0"/>
              </a:rPr>
              <a:t>Consider discussing with a doctor about changing or stopping medicines which are cause a very dry mouth (if appropriate)</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8</a:t>
            </a:fld>
            <a:endParaRPr lang="en-GB"/>
          </a:p>
        </p:txBody>
      </p:sp>
    </p:spTree>
    <p:extLst>
      <p:ext uri="{BB962C8B-B14F-4D97-AF65-F5344CB8AC3E}">
        <p14:creationId xmlns:p14="http://schemas.microsoft.com/office/powerpoint/2010/main" val="132188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Individuals with dentures </a:t>
            </a:r>
          </a:p>
          <a:p>
            <a:pPr marL="171450" indent="-171450" fontAlgn="base">
              <a:lnSpc>
                <a:spcPct val="120000"/>
              </a:lnSpc>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Individuals to wear their dentures as wanted or tolerated but any dentures must be removed if causing pain or distress</a:t>
            </a:r>
          </a:p>
          <a:p>
            <a:pPr marL="171450" indent="-171450" fontAlgn="base">
              <a:lnSpc>
                <a:spcPct val="120000"/>
              </a:lnSpc>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Poor fitting dentures may raise concerns regarding the possible blockage of the airway, particularly for individuals who are sedated, semiconscious or unconscious – it may be in the individual’s best interest to remove the denture</a:t>
            </a:r>
          </a:p>
          <a:p>
            <a:pPr marL="171450" indent="-171450" fontAlgn="base">
              <a:lnSpc>
                <a:spcPct val="120000"/>
              </a:lnSpc>
              <a:spcBef>
                <a:spcPts val="600"/>
              </a:spcBef>
              <a:spcAft>
                <a:spcPts val="6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lnSpc>
                <a:spcPct val="120000"/>
              </a:lnSpc>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the denture can not be tolerated or they have become poorly fitting, ensure an explanation has been given to the family and friends. Some people will have never seen their loved one with their dentures. Often their loved ones can look very different without their dentures and this can cause some distress to family and friends. </a:t>
            </a:r>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9</a:t>
            </a:fld>
            <a:endParaRPr lang="en-GB"/>
          </a:p>
        </p:txBody>
      </p:sp>
    </p:spTree>
    <p:extLst>
      <p:ext uri="{BB962C8B-B14F-4D97-AF65-F5344CB8AC3E}">
        <p14:creationId xmlns:p14="http://schemas.microsoft.com/office/powerpoint/2010/main" val="97750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92072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50235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74383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71100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7525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4D0347-439E-4719-AEFF-48E72F3B412C}"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24108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4D0347-439E-4719-AEFF-48E72F3B412C}" type="datetimeFigureOut">
              <a:rPr lang="en-GB" smtClean="0"/>
              <a:t>17/10/2023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299259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4D0347-439E-4719-AEFF-48E72F3B412C}" type="datetimeFigureOut">
              <a:rPr lang="en-GB" smtClean="0"/>
              <a:t>17/10/2023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55088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D0347-439E-4719-AEFF-48E72F3B412C}" type="datetimeFigureOut">
              <a:rPr lang="en-GB" smtClean="0"/>
              <a:t>17/10/2023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20334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11064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0578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D0347-439E-4719-AEFF-48E72F3B412C}" type="datetimeFigureOut">
              <a:rPr lang="en-GB" smtClean="0"/>
              <a:t>17/10/2023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08AA-747B-4AE6-88A3-C6172BBCD574}" type="slidenum">
              <a:rPr lang="en-GB" smtClean="0"/>
              <a:t>‹#›</a:t>
            </a:fld>
            <a:endParaRPr lang="en-GB"/>
          </a:p>
        </p:txBody>
      </p:sp>
    </p:spTree>
    <p:extLst>
      <p:ext uri="{BB962C8B-B14F-4D97-AF65-F5344CB8AC3E}">
        <p14:creationId xmlns:p14="http://schemas.microsoft.com/office/powerpoint/2010/main" val="304641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5.jpe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D38B77-6C8D-4D2C-9369-EEFDE9972746}"/>
              </a:ext>
            </a:extLst>
          </p:cNvPr>
          <p:cNvPicPr>
            <a:picLocks noChangeAspect="1"/>
          </p:cNvPicPr>
          <p:nvPr/>
        </p:nvPicPr>
        <p:blipFill rotWithShape="1">
          <a:blip r:embed="rId5"/>
          <a:srcRect l="21684" r="15029" b="-1"/>
          <a:stretch/>
        </p:blipFill>
        <p:spPr>
          <a:xfrm>
            <a:off x="2326444" y="-8975"/>
            <a:ext cx="6801853"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21D731-AF44-435D-B20A-5125190DB1A2}"/>
              </a:ext>
            </a:extLst>
          </p:cNvPr>
          <p:cNvSpPr>
            <a:spLocks noGrp="1"/>
          </p:cNvSpPr>
          <p:nvPr>
            <p:ph type="title"/>
          </p:nvPr>
        </p:nvSpPr>
        <p:spPr>
          <a:xfrm>
            <a:off x="278320" y="634626"/>
            <a:ext cx="5127869" cy="1651374"/>
          </a:xfrm>
        </p:spPr>
        <p:txBody>
          <a:bodyPr vert="horz" lIns="91440" tIns="45720" rIns="91440" bIns="45720" rtlCol="0" anchor="b">
            <a:normAutofit/>
          </a:bodyPr>
          <a:lstStyle/>
          <a:p>
            <a:pPr>
              <a:lnSpc>
                <a:spcPct val="90000"/>
              </a:lnSpc>
            </a:pPr>
            <a:r>
              <a:rPr lang="en-US" sz="4000" kern="1200" dirty="0">
                <a:latin typeface="Arial" panose="020B0604020202020204" pitchFamily="34" charset="0"/>
                <a:cs typeface="Arial" panose="020B0604020202020204" pitchFamily="34" charset="0"/>
              </a:rPr>
              <a:t>Mouth Care Matters in the Community</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1">
            <a:extLst>
              <a:ext uri="{FF2B5EF4-FFF2-40B4-BE49-F238E27FC236}">
                <a16:creationId xmlns:a16="http://schemas.microsoft.com/office/drawing/2014/main" id="{F6EC9A04-FD47-4270-BAD4-FFC41B7E6440}"/>
              </a:ext>
            </a:extLst>
          </p:cNvPr>
          <p:cNvSpPr>
            <a:spLocks noGrp="1"/>
          </p:cNvSpPr>
          <p:nvPr>
            <p:ph idx="1"/>
          </p:nvPr>
        </p:nvSpPr>
        <p:spPr>
          <a:xfrm>
            <a:off x="1353141" y="2792604"/>
            <a:ext cx="2579180" cy="3207258"/>
          </a:xfrm>
        </p:spPr>
        <p:txBody>
          <a:bodyPr anchor="t">
            <a:normAutofit/>
          </a:bodyPr>
          <a:lstStyle/>
          <a:p>
            <a:pPr marL="0" indent="0" algn="ctr">
              <a:buNone/>
            </a:pPr>
            <a:r>
              <a:rPr lang="en-US" b="1" dirty="0">
                <a:latin typeface="Arial" panose="020B0604020202020204" pitchFamily="34" charset="0"/>
                <a:cs typeface="Arial" panose="020B0604020202020204" pitchFamily="34" charset="0"/>
              </a:rPr>
              <a:t>Section 8</a:t>
            </a:r>
          </a:p>
          <a:p>
            <a:pPr marL="0" indent="0" algn="ctr">
              <a:buNone/>
            </a:pPr>
            <a:r>
              <a:rPr lang="en-US" b="1" dirty="0">
                <a:latin typeface="Arial" panose="020B0604020202020204" pitchFamily="34" charset="0"/>
                <a:cs typeface="Arial" panose="020B0604020202020204" pitchFamily="34" charset="0"/>
              </a:rPr>
              <a:t>Mouth Care at the End of Life </a:t>
            </a:r>
          </a:p>
          <a:p>
            <a:pPr marL="0" indent="0">
              <a:buNone/>
            </a:pPr>
            <a:endParaRPr lang="en-US" sz="1500" dirty="0"/>
          </a:p>
        </p:txBody>
      </p:sp>
      <p:pic>
        <p:nvPicPr>
          <p:cNvPr id="3" name="Audio 2">
            <a:hlinkClick r:id="" action="ppaction://media"/>
            <a:extLst>
              <a:ext uri="{FF2B5EF4-FFF2-40B4-BE49-F238E27FC236}">
                <a16:creationId xmlns:a16="http://schemas.microsoft.com/office/drawing/2014/main" id="{8C1DA591-879D-6E49-A554-D87BBCCFC5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566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E1B5-5B34-48B2-8CA8-5A64E3FA7D8D}"/>
              </a:ext>
            </a:extLst>
          </p:cNvPr>
          <p:cNvSpPr>
            <a:spLocks noGrp="1"/>
          </p:cNvSpPr>
          <p:nvPr>
            <p:ph type="title"/>
          </p:nvPr>
        </p:nvSpPr>
        <p:spPr>
          <a:xfrm>
            <a:off x="630272" y="135644"/>
            <a:ext cx="4870629" cy="2103366"/>
          </a:xfrm>
        </p:spPr>
        <p:txBody>
          <a:bodyPr anchor="b">
            <a:normAutofit/>
          </a:bodyPr>
          <a:lstStyle/>
          <a:p>
            <a:r>
              <a:rPr lang="en-US" b="1" dirty="0">
                <a:latin typeface="Arial"/>
                <a:cs typeface="Arial"/>
              </a:rPr>
              <a:t> Mouth Care for the Unconscious Individual</a:t>
            </a:r>
          </a:p>
        </p:txBody>
      </p:sp>
      <p:pic>
        <p:nvPicPr>
          <p:cNvPr id="8" name="Picture 7" descr="A close up of a piece of paper&#10;&#10;Description automatically generated">
            <a:extLst>
              <a:ext uri="{FF2B5EF4-FFF2-40B4-BE49-F238E27FC236}">
                <a16:creationId xmlns:a16="http://schemas.microsoft.com/office/drawing/2014/main" id="{B1E5D183-F9DD-984B-85FF-D1FFF110FB42}"/>
              </a:ext>
            </a:extLst>
          </p:cNvPr>
          <p:cNvPicPr/>
          <p:nvPr/>
        </p:nvPicPr>
        <p:blipFill rotWithShape="1">
          <a:blip r:embed="rId5">
            <a:extLst>
              <a:ext uri="{28A0092B-C50C-407E-A947-70E740481C1C}">
                <a14:useLocalDpi xmlns:a14="http://schemas.microsoft.com/office/drawing/2010/main" val="0"/>
              </a:ext>
            </a:extLst>
          </a:blip>
          <a:srcRect r="3" b="895"/>
          <a:stretch/>
        </p:blipFill>
        <p:spPr bwMode="auto">
          <a:xfrm>
            <a:off x="5948172" y="10"/>
            <a:ext cx="3195828" cy="2569454"/>
          </a:xfrm>
          <a:prstGeom prst="rect">
            <a:avLst/>
          </a:prstGeom>
          <a:noFill/>
        </p:spPr>
      </p:pic>
      <p:sp>
        <p:nvSpPr>
          <p:cNvPr id="3" name="Content Placeholder 2">
            <a:extLst>
              <a:ext uri="{FF2B5EF4-FFF2-40B4-BE49-F238E27FC236}">
                <a16:creationId xmlns:a16="http://schemas.microsoft.com/office/drawing/2014/main" id="{CF4F2EC3-BA0A-417E-BE3C-C9168862A294}"/>
              </a:ext>
            </a:extLst>
          </p:cNvPr>
          <p:cNvSpPr>
            <a:spLocks noGrp="1"/>
          </p:cNvSpPr>
          <p:nvPr>
            <p:ph idx="1"/>
          </p:nvPr>
        </p:nvSpPr>
        <p:spPr>
          <a:xfrm>
            <a:off x="357747" y="2389632"/>
            <a:ext cx="5366790" cy="4114800"/>
          </a:xfrm>
        </p:spPr>
        <p:txBody>
          <a:bodyPr vert="horz" lIns="91440" tIns="45720" rIns="91440" bIns="45720" rtlCol="0">
            <a:normAutofit/>
          </a:bodyPr>
          <a:lstStyle/>
          <a:p>
            <a:pPr>
              <a:lnSpc>
                <a:spcPct val="90000"/>
              </a:lnSpc>
              <a:spcBef>
                <a:spcPts val="600"/>
              </a:spcBef>
              <a:spcAft>
                <a:spcPts val="600"/>
              </a:spcAft>
              <a:buFont typeface="Wingdings" panose="05000000000000000000" pitchFamily="2" charset="2"/>
              <a:buChar char="§"/>
            </a:pPr>
            <a:r>
              <a:rPr lang="en-US" sz="1600" dirty="0">
                <a:latin typeface="Arial"/>
                <a:cs typeface="Calibri"/>
              </a:rPr>
              <a:t>Focus should be removing sticky secretions and on keeping soft tissues clean and moist</a:t>
            </a:r>
          </a:p>
          <a:p>
            <a:pPr>
              <a:lnSpc>
                <a:spcPct val="90000"/>
              </a:lnSpc>
              <a:spcBef>
                <a:spcPts val="600"/>
              </a:spcBef>
              <a:spcAft>
                <a:spcPts val="600"/>
              </a:spcAft>
              <a:buFont typeface="Wingdings" panose="05000000000000000000" pitchFamily="2" charset="2"/>
              <a:buChar char="§"/>
            </a:pPr>
            <a:r>
              <a:rPr lang="en-US" sz="1600" dirty="0">
                <a:latin typeface="Arial"/>
                <a:cs typeface="Calibri"/>
              </a:rPr>
              <a:t>Remove any dentures</a:t>
            </a:r>
          </a:p>
          <a:p>
            <a:pPr>
              <a:lnSpc>
                <a:spcPct val="90000"/>
              </a:lnSpc>
              <a:spcBef>
                <a:spcPts val="600"/>
              </a:spcBef>
              <a:spcAft>
                <a:spcPts val="600"/>
              </a:spcAft>
              <a:buFont typeface="Wingdings" panose="05000000000000000000" pitchFamily="2" charset="2"/>
              <a:buChar char="§"/>
            </a:pPr>
            <a:r>
              <a:rPr lang="en-US" sz="1600" dirty="0">
                <a:latin typeface="Arial"/>
                <a:cs typeface="Calibri"/>
              </a:rPr>
              <a:t>Moisten and hydrate the mouth at least once an hour, with soft toothbrush dipped in water or using Moi-</a:t>
            </a:r>
            <a:r>
              <a:rPr lang="en-US" sz="1600" dirty="0" err="1">
                <a:latin typeface="Arial"/>
                <a:cs typeface="Calibri"/>
              </a:rPr>
              <a:t>Stik</a:t>
            </a:r>
            <a:r>
              <a:rPr lang="en-US" sz="1600" dirty="0">
                <a:latin typeface="Arial"/>
                <a:cs typeface="Calibri"/>
              </a:rPr>
              <a:t> </a:t>
            </a:r>
          </a:p>
          <a:p>
            <a:pPr>
              <a:lnSpc>
                <a:spcPct val="90000"/>
              </a:lnSpc>
              <a:spcBef>
                <a:spcPts val="600"/>
              </a:spcBef>
              <a:spcAft>
                <a:spcPts val="600"/>
              </a:spcAft>
              <a:buFont typeface="Wingdings" panose="05000000000000000000" pitchFamily="2" charset="2"/>
              <a:buChar char="§"/>
            </a:pPr>
            <a:r>
              <a:rPr lang="en-US" sz="1600" dirty="0">
                <a:latin typeface="Arial"/>
                <a:cs typeface="Calibri"/>
              </a:rPr>
              <a:t>To prevent cracking of the lips, apply a lip balm or water-based gel </a:t>
            </a:r>
          </a:p>
          <a:p>
            <a:pPr>
              <a:lnSpc>
                <a:spcPct val="90000"/>
              </a:lnSpc>
              <a:spcBef>
                <a:spcPts val="600"/>
              </a:spcBef>
              <a:spcAft>
                <a:spcPts val="600"/>
              </a:spcAft>
              <a:buFont typeface="Wingdings" panose="05000000000000000000" pitchFamily="2" charset="2"/>
              <a:buChar char="§"/>
            </a:pPr>
            <a:r>
              <a:rPr lang="en-US" sz="1600" dirty="0">
                <a:latin typeface="Arial"/>
                <a:cs typeface="Calibri"/>
              </a:rPr>
              <a:t>When the weather is dry and hot, if possible, use a room humidifier or air conditioning</a:t>
            </a:r>
          </a:p>
          <a:p>
            <a:pPr>
              <a:lnSpc>
                <a:spcPct val="90000"/>
              </a:lnSpc>
              <a:spcBef>
                <a:spcPts val="600"/>
              </a:spcBef>
              <a:spcAft>
                <a:spcPts val="600"/>
              </a:spcAft>
              <a:buFont typeface="Wingdings" panose="05000000000000000000" pitchFamily="2" charset="2"/>
              <a:buChar char="§"/>
            </a:pPr>
            <a:r>
              <a:rPr lang="en-US" sz="1600" dirty="0">
                <a:latin typeface="Arial"/>
                <a:cs typeface="Calibri"/>
              </a:rPr>
              <a:t>A video for carrying out mouth care at the end of life is available from Health Education England</a:t>
            </a:r>
          </a:p>
          <a:p>
            <a:pPr marL="0" indent="0">
              <a:lnSpc>
                <a:spcPct val="90000"/>
              </a:lnSpc>
              <a:spcBef>
                <a:spcPts val="600"/>
              </a:spcBef>
              <a:spcAft>
                <a:spcPts val="600"/>
              </a:spcAft>
              <a:buNone/>
            </a:pPr>
            <a:r>
              <a:rPr lang="en-US" sz="1600" b="1" dirty="0">
                <a:latin typeface="Arial"/>
                <a:cs typeface="Calibri"/>
              </a:rPr>
              <a:t>https://</a:t>
            </a:r>
            <a:r>
              <a:rPr lang="en-US" sz="1600" b="1" dirty="0" err="1">
                <a:latin typeface="Arial"/>
                <a:cs typeface="Calibri"/>
              </a:rPr>
              <a:t>www.youtube.com</a:t>
            </a:r>
            <a:r>
              <a:rPr lang="en-US" sz="1600" b="1" dirty="0">
                <a:latin typeface="Arial"/>
                <a:cs typeface="Calibri"/>
              </a:rPr>
              <a:t>/</a:t>
            </a:r>
            <a:r>
              <a:rPr lang="en-US" sz="1600" b="1" dirty="0" err="1">
                <a:latin typeface="Arial"/>
                <a:cs typeface="Calibri"/>
              </a:rPr>
              <a:t>watch?v</a:t>
            </a:r>
            <a:r>
              <a:rPr lang="en-US" sz="1600" b="1" dirty="0">
                <a:latin typeface="Arial"/>
                <a:cs typeface="Calibri"/>
              </a:rPr>
              <a:t>=6KB4UkZ-YVM</a:t>
            </a:r>
          </a:p>
          <a:p>
            <a:pPr marL="0" indent="0">
              <a:lnSpc>
                <a:spcPct val="90000"/>
              </a:lnSpc>
              <a:buNone/>
            </a:pPr>
            <a:endParaRPr lang="en-GB" sz="1300" dirty="0"/>
          </a:p>
          <a:p>
            <a:pPr marL="0" indent="0">
              <a:lnSpc>
                <a:spcPct val="90000"/>
              </a:lnSpc>
              <a:buNone/>
            </a:pPr>
            <a:endParaRPr lang="en-GB" sz="1300" dirty="0">
              <a:cs typeface="Calibri"/>
            </a:endParaRPr>
          </a:p>
        </p:txBody>
      </p:sp>
      <p:pic>
        <p:nvPicPr>
          <p:cNvPr id="7" name="Picture 6">
            <a:extLst>
              <a:ext uri="{FF2B5EF4-FFF2-40B4-BE49-F238E27FC236}">
                <a16:creationId xmlns:a16="http://schemas.microsoft.com/office/drawing/2014/main" id="{AAB29972-8874-4E27-B00D-27EEC41D4064}"/>
              </a:ext>
            </a:extLst>
          </p:cNvPr>
          <p:cNvPicPr>
            <a:picLocks noChangeAspect="1"/>
          </p:cNvPicPr>
          <p:nvPr/>
        </p:nvPicPr>
        <p:blipFill rotWithShape="1">
          <a:blip r:embed="rId6"/>
          <a:srcRect l="34911" r="16741" b="-2"/>
          <a:stretch/>
        </p:blipFill>
        <p:spPr>
          <a:xfrm>
            <a:off x="5948172" y="2743200"/>
            <a:ext cx="3195828" cy="4114800"/>
          </a:xfrm>
          <a:prstGeom prst="rect">
            <a:avLst/>
          </a:prstGeom>
        </p:spPr>
      </p:pic>
      <p:pic>
        <p:nvPicPr>
          <p:cNvPr id="4" name="Audio 3">
            <a:hlinkClick r:id="" action="ppaction://media"/>
            <a:extLst>
              <a:ext uri="{FF2B5EF4-FFF2-40B4-BE49-F238E27FC236}">
                <a16:creationId xmlns:a16="http://schemas.microsoft.com/office/drawing/2014/main" id="{EBB04564-7EC8-F240-86F6-7866FAFA9A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9300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2942"/>
    </mc:Choice>
    <mc:Fallback xmlns="">
      <p:transition spd="slow" advTm="4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04114-6F43-4FB6-843F-A9199BA961EC}"/>
              </a:ext>
            </a:extLst>
          </p:cNvPr>
          <p:cNvPicPr/>
          <p:nvPr/>
        </p:nvPicPr>
        <p:blipFill rotWithShape="1">
          <a:blip r:embed="rId5" cstate="print">
            <a:duotone>
              <a:prstClr val="black"/>
              <a:schemeClr val="tx2">
                <a:tint val="45000"/>
                <a:satMod val="400000"/>
              </a:schemeClr>
            </a:duotone>
            <a:alphaModFix amt="35000"/>
            <a:extLst>
              <a:ext uri="{28A0092B-C50C-407E-A947-70E740481C1C}">
                <a14:useLocalDpi xmlns:a14="http://schemas.microsoft.com/office/drawing/2010/main" val="0"/>
              </a:ext>
            </a:extLst>
          </a:blip>
          <a:srcRect l="9092" r="57241"/>
          <a:stretch/>
        </p:blipFill>
        <p:spPr bwMode="auto">
          <a:xfrm>
            <a:off x="0" y="1"/>
            <a:ext cx="9143980" cy="6857999"/>
          </a:xfrm>
          <a:prstGeom prst="rect">
            <a:avLst/>
          </a:prstGeom>
          <a:noFill/>
        </p:spPr>
      </p:pic>
      <p:sp>
        <p:nvSpPr>
          <p:cNvPr id="30" name="Freeform: Shape 29">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7500" cy="3414954"/>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8" name="Picture 7" descr="Seeds ready to blow away in the wind">
            <a:extLst>
              <a:ext uri="{FF2B5EF4-FFF2-40B4-BE49-F238E27FC236}">
                <a16:creationId xmlns:a16="http://schemas.microsoft.com/office/drawing/2014/main" id="{A741B28A-C008-4139-A9C8-EE7A25D9F4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37" r="2" b="2"/>
          <a:stretch/>
        </p:blipFill>
        <p:spPr>
          <a:xfrm>
            <a:off x="4733566" y="10"/>
            <a:ext cx="4415936" cy="3253380"/>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sp>
        <p:nvSpPr>
          <p:cNvPr id="2" name="Title 1">
            <a:extLst>
              <a:ext uri="{FF2B5EF4-FFF2-40B4-BE49-F238E27FC236}">
                <a16:creationId xmlns:a16="http://schemas.microsoft.com/office/drawing/2014/main" id="{3293572C-3014-4109-B356-F06257CD2E36}"/>
              </a:ext>
            </a:extLst>
          </p:cNvPr>
          <p:cNvSpPr>
            <a:spLocks noGrp="1"/>
          </p:cNvSpPr>
          <p:nvPr>
            <p:ph type="ctrTitle"/>
          </p:nvPr>
        </p:nvSpPr>
        <p:spPr>
          <a:xfrm>
            <a:off x="228098" y="283411"/>
            <a:ext cx="4790327" cy="994172"/>
          </a:xfrm>
        </p:spPr>
        <p:txBody>
          <a:bodyPr vert="horz" lIns="91440" tIns="45720" rIns="91440" bIns="45720" rtlCol="0" anchor="ctr">
            <a:normAutofit/>
          </a:bodyPr>
          <a:lstStyle/>
          <a:p>
            <a:pPr algn="l" defTabSz="685800">
              <a:lnSpc>
                <a:spcPct val="90000"/>
              </a:lnSpc>
            </a:pPr>
            <a:r>
              <a:rPr lang="en-US" sz="3300" b="1" kern="1200" dirty="0">
                <a:solidFill>
                  <a:schemeClr val="tx1"/>
                </a:solidFill>
                <a:latin typeface="+mj-lt"/>
                <a:ea typeface="+mj-ea"/>
                <a:cs typeface="+mj-cs"/>
              </a:rPr>
              <a:t>SUMMARY</a:t>
            </a:r>
            <a:endParaRPr lang="en-US" sz="33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DD48AF2C-6C52-4033-B048-523919C75EDC}"/>
              </a:ext>
            </a:extLst>
          </p:cNvPr>
          <p:cNvSpPr>
            <a:spLocks noGrp="1"/>
          </p:cNvSpPr>
          <p:nvPr>
            <p:ph type="subTitle" idx="1"/>
          </p:nvPr>
        </p:nvSpPr>
        <p:spPr>
          <a:xfrm>
            <a:off x="-316186" y="1156861"/>
            <a:ext cx="5049752" cy="5716774"/>
          </a:xfrm>
        </p:spPr>
        <p:txBody>
          <a:bodyPr vert="horz" lIns="91440" tIns="45720" rIns="91440" bIns="45720" rtlCol="0" anchor="t">
            <a:normAutofit fontScale="92500" lnSpcReduction="10000"/>
          </a:bodyPr>
          <a:lstStyle/>
          <a:p>
            <a:pPr marL="514350" indent="-171450" algn="l" defTabSz="685800">
              <a:lnSpc>
                <a:spcPct val="12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Mouth care is an essential aspect of palliative care in all settings</a:t>
            </a:r>
          </a:p>
          <a:p>
            <a:pPr marL="514350" indent="-171450" algn="l" defTabSz="685800">
              <a:lnSpc>
                <a:spcPct val="12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Assessment and intervention should be instigated early to optimise patient comfort and prevent more serious problems and treatment complications</a:t>
            </a:r>
          </a:p>
          <a:p>
            <a:pPr marL="514350" indent="-171450" algn="l" defTabSz="685800">
              <a:lnSpc>
                <a:spcPct val="12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Good mouth care applies to people in the last few hours of life – for comfort, dignity and respect</a:t>
            </a:r>
          </a:p>
          <a:p>
            <a:pPr marL="514350" indent="-171450" algn="l" defTabSz="685800">
              <a:lnSpc>
                <a:spcPct val="12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Where possible, with permission, encourage the individual’s family and friends to be involved with mouth care</a:t>
            </a:r>
          </a:p>
          <a:p>
            <a:pPr marL="514350" indent="-171450" algn="l" defTabSz="685800">
              <a:lnSpc>
                <a:spcPct val="12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Mouth care should be clearly documented in the individual’s end of life care plan</a:t>
            </a:r>
          </a:p>
          <a:p>
            <a:pPr marL="228600" indent="-171450" algn="l" defTabSz="685800">
              <a:lnSpc>
                <a:spcPct val="90000"/>
              </a:lnSpc>
              <a:spcBef>
                <a:spcPts val="600"/>
              </a:spcBef>
              <a:spcAft>
                <a:spcPts val="600"/>
              </a:spcAft>
              <a:buFont typeface="Arial" panose="020B0604020202020204" pitchFamily="34" charset="0"/>
              <a:buChar char="•"/>
            </a:pPr>
            <a:endParaRPr lang="en-US" sz="1200" dirty="0">
              <a:solidFill>
                <a:schemeClr val="tx1"/>
              </a:solidFill>
            </a:endParaRPr>
          </a:p>
        </p:txBody>
      </p:sp>
      <p:sp>
        <p:nvSpPr>
          <p:cNvPr id="32" name="Freeform: Shape 31">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1736" y="4279392"/>
            <a:ext cx="3152258" cy="2583439"/>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 name="Picture 9" descr="Cherry blossom with sky in background">
            <a:extLst>
              <a:ext uri="{FF2B5EF4-FFF2-40B4-BE49-F238E27FC236}">
                <a16:creationId xmlns:a16="http://schemas.microsoft.com/office/drawing/2014/main" id="{FAEA3808-DC26-4E7A-B296-173AFA732C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7686" b="3"/>
          <a:stretch/>
        </p:blipFill>
        <p:spPr>
          <a:xfrm>
            <a:off x="6135933" y="4423590"/>
            <a:ext cx="3008068" cy="2439248"/>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pic>
        <p:nvPicPr>
          <p:cNvPr id="5" name="Audio 4">
            <a:hlinkClick r:id="" action="ppaction://media"/>
            <a:extLst>
              <a:ext uri="{FF2B5EF4-FFF2-40B4-BE49-F238E27FC236}">
                <a16:creationId xmlns:a16="http://schemas.microsoft.com/office/drawing/2014/main" id="{67E6DB08-BE39-5C47-A3B3-DBC19F4923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1175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9184"/>
    </mc:Choice>
    <mc:Fallback xmlns="">
      <p:transition spd="slow" advTm="3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6F02D8-B3F8-44C8-BE4C-DBB97366BA95}"/>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10" name="TextBox 9">
            <a:extLst>
              <a:ext uri="{FF2B5EF4-FFF2-40B4-BE49-F238E27FC236}">
                <a16:creationId xmlns:a16="http://schemas.microsoft.com/office/drawing/2014/main" id="{21E30456-C1C7-40BD-85EA-C3825EFF2BFD}"/>
              </a:ext>
            </a:extLst>
          </p:cNvPr>
          <p:cNvSpPr txBox="1"/>
          <p:nvPr/>
        </p:nvSpPr>
        <p:spPr>
          <a:xfrm>
            <a:off x="152400" y="131253"/>
            <a:ext cx="8839200" cy="707886"/>
          </a:xfrm>
          <a:prstGeom prst="rect">
            <a:avLst/>
          </a:prstGeom>
          <a:solidFill>
            <a:schemeClr val="bg1">
              <a:lumMod val="65000"/>
            </a:schemeClr>
          </a:solidFill>
        </p:spPr>
        <p:txBody>
          <a:bodyPr wrap="square">
            <a:spAutoFit/>
          </a:bodyPr>
          <a:lstStyle/>
          <a:p>
            <a:pPr marL="0" algn="ctr" rtl="0" eaLnBrk="1" hangingPunct="1">
              <a:spcBef>
                <a:spcPts val="0"/>
              </a:spcBef>
              <a:spcAft>
                <a:spcPts val="0"/>
              </a:spcAft>
            </a:pPr>
            <a:r>
              <a:rPr lang="en-GB" sz="20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north west of England</a:t>
            </a:r>
            <a:endParaRPr lang="en-GB" sz="2000" b="1" cap="none" spc="30" dirty="0">
              <a:solidFill>
                <a:schemeClr val="bg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FDA941C-CB76-446B-A11E-03A0FEE76CAC}"/>
              </a:ext>
            </a:extLst>
          </p:cNvPr>
          <p:cNvPicPr>
            <a:picLocks noChangeAspect="1"/>
          </p:cNvPicPr>
          <p:nvPr/>
        </p:nvPicPr>
        <p:blipFill>
          <a:blip r:embed="rId5"/>
          <a:stretch>
            <a:fillRect/>
          </a:stretch>
        </p:blipFill>
        <p:spPr>
          <a:xfrm>
            <a:off x="338775" y="1175947"/>
            <a:ext cx="2402172" cy="829158"/>
          </a:xfrm>
          <a:prstGeom prst="rect">
            <a:avLst/>
          </a:prstGeom>
        </p:spPr>
      </p:pic>
      <p:pic>
        <p:nvPicPr>
          <p:cNvPr id="6" name="Picture 5">
            <a:extLst>
              <a:ext uri="{FF2B5EF4-FFF2-40B4-BE49-F238E27FC236}">
                <a16:creationId xmlns:a16="http://schemas.microsoft.com/office/drawing/2014/main" id="{22BA4AA8-2AFE-4A16-9B10-F08099657ED9}"/>
              </a:ext>
            </a:extLst>
          </p:cNvPr>
          <p:cNvPicPr>
            <a:picLocks noChangeAspect="1"/>
          </p:cNvPicPr>
          <p:nvPr/>
        </p:nvPicPr>
        <p:blipFill rotWithShape="1">
          <a:blip r:embed="rId6"/>
          <a:srcRect t="13028" b="14501"/>
          <a:stretch/>
        </p:blipFill>
        <p:spPr>
          <a:xfrm>
            <a:off x="3640512" y="986075"/>
            <a:ext cx="2142741" cy="1085712"/>
          </a:xfrm>
          <a:prstGeom prst="rect">
            <a:avLst/>
          </a:prstGeom>
        </p:spPr>
      </p:pic>
      <p:graphicFrame>
        <p:nvGraphicFramePr>
          <p:cNvPr id="11" name="Table 6">
            <a:extLst>
              <a:ext uri="{FF2B5EF4-FFF2-40B4-BE49-F238E27FC236}">
                <a16:creationId xmlns:a16="http://schemas.microsoft.com/office/drawing/2014/main" id="{D77EA2B3-DE03-4122-A0D6-2C54FB8C97D0}"/>
              </a:ext>
            </a:extLst>
          </p:cNvPr>
          <p:cNvGraphicFramePr>
            <a:graphicFrameLocks noGrp="1"/>
          </p:cNvGraphicFramePr>
          <p:nvPr>
            <p:extLst>
              <p:ext uri="{D42A27DB-BD31-4B8C-83A1-F6EECF244321}">
                <p14:modId xmlns:p14="http://schemas.microsoft.com/office/powerpoint/2010/main" val="3739303774"/>
              </p:ext>
            </p:extLst>
          </p:nvPr>
        </p:nvGraphicFramePr>
        <p:xfrm>
          <a:off x="152400" y="3636414"/>
          <a:ext cx="8839200" cy="3069185"/>
        </p:xfrm>
        <a:graphic>
          <a:graphicData uri="http://schemas.openxmlformats.org/drawingml/2006/table">
            <a:tbl>
              <a:tblPr firstRow="1" bandRow="1">
                <a:tableStyleId>{616DA210-FB5B-4158-B5E0-FEB733F419BA}</a:tableStyleId>
              </a:tblPr>
              <a:tblGrid>
                <a:gridCol w="1651069">
                  <a:extLst>
                    <a:ext uri="{9D8B030D-6E8A-4147-A177-3AD203B41FA5}">
                      <a16:colId xmlns:a16="http://schemas.microsoft.com/office/drawing/2014/main" val="3461900111"/>
                    </a:ext>
                  </a:extLst>
                </a:gridCol>
                <a:gridCol w="7188131">
                  <a:extLst>
                    <a:ext uri="{9D8B030D-6E8A-4147-A177-3AD203B41FA5}">
                      <a16:colId xmlns:a16="http://schemas.microsoft.com/office/drawing/2014/main" val="274119567"/>
                    </a:ext>
                  </a:extLst>
                </a:gridCol>
              </a:tblGrid>
              <a:tr h="827045">
                <a:tc gridSpan="2">
                  <a:txBody>
                    <a:bodyPr/>
                    <a:lstStyle/>
                    <a:p>
                      <a:r>
                        <a:rPr lang="en-US" sz="1400" dirty="0"/>
                        <a:t>Mouth Care Matters - </a:t>
                      </a:r>
                      <a:r>
                        <a:rPr lang="en-US" sz="1400"/>
                        <a:t>SECTION 8</a:t>
                      </a:r>
                      <a:endParaRPr lang="en-GB" sz="1400" dirty="0">
                        <a:latin typeface="Arial" panose="020B0604020202020204" pitchFamily="34" charset="0"/>
                        <a:cs typeface="Arial" panose="020B0604020202020204" pitchFamily="34" charset="0"/>
                      </a:endParaRPr>
                    </a:p>
                  </a:txBody>
                  <a:tcPr/>
                </a:tc>
                <a:tc hMerge="1">
                  <a:txBody>
                    <a:bodyPr/>
                    <a:lstStyle/>
                    <a:p>
                      <a:endParaRPr lang="en-GB" dirty="0"/>
                    </a:p>
                  </a:txBody>
                  <a:tcPr/>
                </a:tc>
                <a:extLst>
                  <a:ext uri="{0D108BD9-81ED-4DB2-BD59-A6C34878D82A}">
                    <a16:rowId xmlns:a16="http://schemas.microsoft.com/office/drawing/2014/main" val="2374823534"/>
                  </a:ext>
                </a:extLst>
              </a:tr>
              <a:tr h="448428">
                <a:tc>
                  <a:txBody>
                    <a:bodyPr/>
                    <a:lstStyle/>
                    <a:p>
                      <a:r>
                        <a:rPr lang="en-US" sz="1400" dirty="0"/>
                        <a:t>Editor(s)</a:t>
                      </a:r>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NHS England – Queries /comments should be emailed to DWT@nhs.net</a:t>
                      </a:r>
                      <a:endParaRPr lang="en-GB" sz="1400" dirty="0"/>
                    </a:p>
                  </a:txBody>
                  <a:tcPr/>
                </a:tc>
                <a:extLst>
                  <a:ext uri="{0D108BD9-81ED-4DB2-BD59-A6C34878D82A}">
                    <a16:rowId xmlns:a16="http://schemas.microsoft.com/office/drawing/2014/main" val="1580799212"/>
                  </a:ext>
                </a:extLst>
              </a:tr>
              <a:tr h="448428">
                <a:tc>
                  <a:txBody>
                    <a:bodyPr/>
                    <a:lstStyle/>
                    <a:p>
                      <a:r>
                        <a:rPr lang="en-US" sz="1400" dirty="0"/>
                        <a:t>Contributors</a:t>
                      </a:r>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Lesley Gough, Lynne Smith, Vicky Brand, Sue Hodgkiss, Helen Parsley and Emma Stonier</a:t>
                      </a:r>
                    </a:p>
                  </a:txBody>
                  <a:tcPr/>
                </a:tc>
                <a:extLst>
                  <a:ext uri="{0D108BD9-81ED-4DB2-BD59-A6C34878D82A}">
                    <a16:rowId xmlns:a16="http://schemas.microsoft.com/office/drawing/2014/main" val="3770631790"/>
                  </a:ext>
                </a:extLst>
              </a:tr>
              <a:tr h="448428">
                <a:tc>
                  <a:txBody>
                    <a:bodyPr/>
                    <a:lstStyle/>
                    <a:p>
                      <a:r>
                        <a:rPr lang="en-US" sz="1400" dirty="0"/>
                        <a:t>Version</a:t>
                      </a:r>
                      <a:endParaRPr lang="en-GB"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2</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40705967"/>
                  </a:ext>
                </a:extLst>
              </a:tr>
              <a:tr h="448428">
                <a:tc>
                  <a:txBody>
                    <a:bodyPr/>
                    <a:lstStyle/>
                    <a:p>
                      <a:r>
                        <a:rPr lang="en-US" sz="1400" dirty="0"/>
                        <a:t>Issue date</a:t>
                      </a:r>
                      <a:endParaRPr lang="en-GB"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October 2023</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3369925"/>
                  </a:ext>
                </a:extLst>
              </a:tr>
              <a:tr h="448428">
                <a:tc>
                  <a:txBody>
                    <a:bodyPr/>
                    <a:lstStyle/>
                    <a:p>
                      <a:r>
                        <a:rPr lang="en-US" sz="1400" dirty="0"/>
                        <a:t>Review</a:t>
                      </a:r>
                      <a:endParaRPr lang="en-GB"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October 2025</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04108588"/>
                  </a:ext>
                </a:extLst>
              </a:tr>
            </a:tbl>
          </a:graphicData>
        </a:graphic>
      </p:graphicFrame>
      <p:pic>
        <p:nvPicPr>
          <p:cNvPr id="3" name="Audio 2">
            <a:hlinkClick r:id="" action="ppaction://media"/>
            <a:extLst>
              <a:ext uri="{FF2B5EF4-FFF2-40B4-BE49-F238E27FC236}">
                <a16:creationId xmlns:a16="http://schemas.microsoft.com/office/drawing/2014/main" id="{044F2AAF-60F9-D04B-A728-612DAE4A64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7" name="Rectangle 6">
            <a:extLst>
              <a:ext uri="{FF2B5EF4-FFF2-40B4-BE49-F238E27FC236}">
                <a16:creationId xmlns:a16="http://schemas.microsoft.com/office/drawing/2014/main" id="{F6EFCB6A-86CD-804A-9574-955C4D6AE98E}"/>
              </a:ext>
            </a:extLst>
          </p:cNvPr>
          <p:cNvSpPr/>
          <p:nvPr/>
        </p:nvSpPr>
        <p:spPr>
          <a:xfrm>
            <a:off x="152400" y="2201905"/>
            <a:ext cx="8049340"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9" name="Picture 8" descr="A blue and white logo&#10;&#10;Description automatically generated">
            <a:extLst>
              <a:ext uri="{FF2B5EF4-FFF2-40B4-BE49-F238E27FC236}">
                <a16:creationId xmlns:a16="http://schemas.microsoft.com/office/drawing/2014/main" id="{C153DB7D-DE73-1C31-68F1-9387DDD4CD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5992" y="986075"/>
            <a:ext cx="1367567" cy="1033694"/>
          </a:xfrm>
          <a:prstGeom prst="rect">
            <a:avLst/>
          </a:prstGeom>
        </p:spPr>
      </p:pic>
    </p:spTree>
    <p:extLst>
      <p:ext uri="{BB962C8B-B14F-4D97-AF65-F5344CB8AC3E}">
        <p14:creationId xmlns:p14="http://schemas.microsoft.com/office/powerpoint/2010/main" val="1339099301"/>
      </p:ext>
    </p:extLst>
  </p:cSld>
  <p:clrMapOvr>
    <a:masterClrMapping/>
  </p:clrMapOvr>
  <mc:AlternateContent xmlns:mc="http://schemas.openxmlformats.org/markup-compatibility/2006" xmlns:p14="http://schemas.microsoft.com/office/powerpoint/2010/main">
    <mc:Choice Requires="p14">
      <p:transition spd="slow" p14:dur="2000" advTm="7954"/>
    </mc:Choice>
    <mc:Fallback xmlns="">
      <p:transition spd="slow" advTm="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2411730" y="-3749"/>
            <a:ext cx="9576939" cy="1325563"/>
          </a:xfrm>
        </p:spPr>
        <p:txBody>
          <a:bodyPr>
            <a:normAutofit/>
          </a:bodyPr>
          <a:lstStyle/>
          <a:p>
            <a:r>
              <a:rPr lang="en-US" sz="3000" b="1" dirty="0">
                <a:latin typeface="Arial"/>
                <a:cs typeface="Arial"/>
              </a:rPr>
              <a:t>1. Learning outcomes</a:t>
            </a:r>
            <a:r>
              <a:rPr lang="en-US" b="1" dirty="0">
                <a:latin typeface="Arial"/>
                <a:cs typeface="Arial"/>
              </a:rPr>
              <a:t>    </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BEFFB7C-E9C3-4C95-9226-1E6BD3195B09}"/>
              </a:ext>
            </a:extLst>
          </p:cNvPr>
          <p:cNvSpPr>
            <a:spLocks noGrp="1"/>
          </p:cNvSpPr>
          <p:nvPr>
            <p:ph idx="1"/>
          </p:nvPr>
        </p:nvSpPr>
        <p:spPr>
          <a:xfrm>
            <a:off x="323348" y="1268718"/>
            <a:ext cx="5237624" cy="5340629"/>
          </a:xfrm>
        </p:spPr>
        <p:txBody>
          <a:bodyPr vert="horz" lIns="91440" tIns="45720" rIns="91440" bIns="45720" rtlCol="0">
            <a:normAutofit/>
          </a:bodyPr>
          <a:lstStyle/>
          <a:p>
            <a:pPr marL="0" indent="0">
              <a:buNone/>
            </a:pPr>
            <a:r>
              <a:rPr lang="en-GB" sz="2000" b="1" dirty="0">
                <a:latin typeface="Arial" panose="020B0604020202020204" pitchFamily="34" charset="0"/>
                <a:cs typeface="Arial" panose="020B0604020202020204" pitchFamily="34" charset="0"/>
              </a:rPr>
              <a:t>Participant will gain an increase knowledge and understanding of:</a:t>
            </a:r>
          </a:p>
          <a:p>
            <a:pPr marL="0" indent="0">
              <a:buNone/>
            </a:pPr>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Mouth care and the end of life</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key mouth care principles related to:</a:t>
            </a:r>
          </a:p>
          <a:p>
            <a:pPr marL="0" indent="0">
              <a:buNone/>
            </a:pP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all individuals                                    </a:t>
            </a:r>
          </a:p>
          <a:p>
            <a:pPr lvl="1"/>
            <a:r>
              <a:rPr lang="en-GB" sz="2000" dirty="0">
                <a:latin typeface="Arial" panose="020B0604020202020204" pitchFamily="34" charset="0"/>
                <a:cs typeface="Arial" panose="020B0604020202020204" pitchFamily="34" charset="0"/>
              </a:rPr>
              <a:t>individuals with dentures                                </a:t>
            </a:r>
          </a:p>
          <a:p>
            <a:pPr lvl="1"/>
            <a:r>
              <a:rPr lang="en-GB" sz="2000" dirty="0">
                <a:latin typeface="Arial" panose="020B0604020202020204" pitchFamily="34" charset="0"/>
                <a:cs typeface="Arial" panose="020B0604020202020204" pitchFamily="34" charset="0"/>
              </a:rPr>
              <a:t>the unconscious individual</a:t>
            </a:r>
          </a:p>
          <a:p>
            <a:endParaRPr lang="en-GB" sz="1700" dirty="0">
              <a:latin typeface="Arial" panose="020B0604020202020204" pitchFamily="34" charset="0"/>
              <a:cs typeface="Arial" panose="020B0604020202020204" pitchFamily="34" charset="0"/>
            </a:endParaRPr>
          </a:p>
          <a:p>
            <a:pPr marL="0" indent="0">
              <a:buNone/>
            </a:pPr>
            <a:endParaRPr lang="en-GB" sz="1700" dirty="0">
              <a:latin typeface="Arial" panose="020B0604020202020204" pitchFamily="34" charset="0"/>
              <a:cs typeface="Arial" panose="020B0604020202020204" pitchFamily="34" charset="0"/>
            </a:endParaRPr>
          </a:p>
          <a:p>
            <a:pPr marL="0" indent="0">
              <a:buNone/>
            </a:pPr>
            <a:endParaRPr lang="en-GB" sz="1700" dirty="0">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a:p>
            <a:pPr marL="0" indent="0">
              <a:buNone/>
            </a:pPr>
            <a:endParaRPr lang="en-GB" sz="1700" dirty="0">
              <a:latin typeface="Arial" panose="020B0604020202020204" pitchFamily="34" charset="0"/>
              <a:cs typeface="Arial" panose="020B0604020202020204" pitchFamily="34" charset="0"/>
            </a:endParaRPr>
          </a:p>
        </p:txBody>
      </p:sp>
      <p:pic>
        <p:nvPicPr>
          <p:cNvPr id="6" name="Graphic 5" descr="Scientific Thought">
            <a:extLst>
              <a:ext uri="{FF2B5EF4-FFF2-40B4-BE49-F238E27FC236}">
                <a16:creationId xmlns:a16="http://schemas.microsoft.com/office/drawing/2014/main" id="{6266773F-9C5A-4B3C-A0DA-519BBE1562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165209" y="2499927"/>
            <a:ext cx="1809678" cy="1809678"/>
          </a:xfrm>
          <a:prstGeom prst="rect">
            <a:avLst/>
          </a:prstGeom>
        </p:spPr>
      </p:pic>
      <p:pic>
        <p:nvPicPr>
          <p:cNvPr id="8" name="Graphic 7" descr="Scientific Thought">
            <a:extLst>
              <a:ext uri="{FF2B5EF4-FFF2-40B4-BE49-F238E27FC236}">
                <a16:creationId xmlns:a16="http://schemas.microsoft.com/office/drawing/2014/main" id="{D4C3A5D1-F967-4BB9-9A6A-646DC3A304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730085" y="1407672"/>
            <a:ext cx="1810322" cy="1810322"/>
          </a:xfrm>
          <a:prstGeom prst="rect">
            <a:avLst/>
          </a:prstGeom>
        </p:spPr>
      </p:pic>
      <p:pic>
        <p:nvPicPr>
          <p:cNvPr id="11" name="Picture 10">
            <a:extLst>
              <a:ext uri="{FF2B5EF4-FFF2-40B4-BE49-F238E27FC236}">
                <a16:creationId xmlns:a16="http://schemas.microsoft.com/office/drawing/2014/main" id="{C658D1EC-A436-49C6-AF37-F59F351D26EB}"/>
              </a:ext>
            </a:extLst>
          </p:cNvPr>
          <p:cNvPicPr>
            <a:picLocks noChangeAspect="1"/>
          </p:cNvPicPr>
          <p:nvPr/>
        </p:nvPicPr>
        <p:blipFill>
          <a:blip r:embed="rId9"/>
          <a:stretch>
            <a:fillRect/>
          </a:stretch>
        </p:blipFill>
        <p:spPr>
          <a:xfrm flipH="1">
            <a:off x="5825861" y="3443550"/>
            <a:ext cx="1816930" cy="1810323"/>
          </a:xfrm>
          <a:prstGeom prst="rect">
            <a:avLst/>
          </a:prstGeom>
        </p:spPr>
      </p:pic>
      <p:pic>
        <p:nvPicPr>
          <p:cNvPr id="4" name="Audio 3">
            <a:hlinkClick r:id="" action="ppaction://media"/>
            <a:extLst>
              <a:ext uri="{FF2B5EF4-FFF2-40B4-BE49-F238E27FC236}">
                <a16:creationId xmlns:a16="http://schemas.microsoft.com/office/drawing/2014/main" id="{A78EE070-0C66-1249-AAAB-8FCD960C51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7776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179"/>
    </mc:Choice>
    <mc:Fallback xmlns="">
      <p:transition spd="slow" advTm="1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7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White dandelion">
            <a:extLst>
              <a:ext uri="{FF2B5EF4-FFF2-40B4-BE49-F238E27FC236}">
                <a16:creationId xmlns:a16="http://schemas.microsoft.com/office/drawing/2014/main" id="{0197B752-DBC7-4DBF-AAAD-BFC7DAB3D0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091" r="42467"/>
          <a:stretch/>
        </p:blipFill>
        <p:spPr>
          <a:xfrm>
            <a:off x="6321580" y="1981278"/>
            <a:ext cx="2645073" cy="2895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6" name="Rectangle 7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0" y="-342"/>
            <a:ext cx="6876983" cy="660654"/>
          </a:xfrm>
        </p:spPr>
        <p:txBody>
          <a:bodyPr vert="horz" lIns="91440" tIns="45720" rIns="91440" bIns="45720" rtlCol="0" anchor="b">
            <a:normAutofit/>
          </a:bodyPr>
          <a:lstStyle/>
          <a:p>
            <a:pPr algn="l">
              <a:lnSpc>
                <a:spcPct val="90000"/>
              </a:lnSpc>
            </a:pPr>
            <a:r>
              <a:rPr lang="en-US" sz="3000" b="1" dirty="0">
                <a:latin typeface="Arial" panose="020B0604020202020204" pitchFamily="34" charset="0"/>
                <a:cs typeface="Arial" panose="020B0604020202020204" pitchFamily="34" charset="0"/>
              </a:rPr>
              <a:t>2. Mouth care and the end of life</a:t>
            </a:r>
          </a:p>
        </p:txBody>
      </p:sp>
      <p:sp>
        <p:nvSpPr>
          <p:cNvPr id="87" name="Rectangle 8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4" name="Rectangle 8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F4FCFB75-70BA-4FBD-B9E9-A808178DF713}"/>
              </a:ext>
            </a:extLst>
          </p:cNvPr>
          <p:cNvSpPr txBox="1"/>
          <p:nvPr/>
        </p:nvSpPr>
        <p:spPr>
          <a:xfrm>
            <a:off x="177345" y="742951"/>
            <a:ext cx="6144233" cy="5852160"/>
          </a:xfrm>
          <a:prstGeom prst="rect">
            <a:avLst/>
          </a:prstGeom>
          <a:solidFill>
            <a:schemeClr val="bg1"/>
          </a:solidFill>
        </p:spPr>
        <p:txBody>
          <a:bodyPr vert="horz" lIns="91440" tIns="45720" rIns="91440" bIns="45720" rtlCol="0" anchor="t">
            <a:noAutofit/>
          </a:bodyPr>
          <a:lstStyle/>
          <a:p>
            <a:pPr marL="342900" indent="-3429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Mouth care is an essential aspect of palliative care and should be considered part of a daily routine</a:t>
            </a:r>
          </a:p>
          <a:p>
            <a:pPr marL="342900" indent="-3429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Assessment and intervention should be instigated early to optimise patient comfort and prevent more serious problems and treatment complications</a:t>
            </a:r>
          </a:p>
          <a:p>
            <a:pPr marL="342900" indent="-3429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thorough mouth care assessment should be carried out once the patient has been identified as in their final days of life </a:t>
            </a:r>
          </a:p>
          <a:p>
            <a:pPr marL="342900" indent="-3429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People in the last 24-48 hours of life often have difficulty taking food, fluid, or oral medication</a:t>
            </a:r>
          </a:p>
          <a:p>
            <a:pPr marL="342900" indent="-3429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Good symptom control may allow the dying person to eat, drink, and speak as comfortably as possible</a:t>
            </a:r>
          </a:p>
          <a:p>
            <a:pPr marL="342900" indent="-3429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Mouth care can easily be carried out by the family, giving them greater involvement in the care of their  dying relative </a:t>
            </a:r>
          </a:p>
        </p:txBody>
      </p:sp>
      <p:pic>
        <p:nvPicPr>
          <p:cNvPr id="3" name="Audio 2">
            <a:hlinkClick r:id="" action="ppaction://media"/>
            <a:extLst>
              <a:ext uri="{FF2B5EF4-FFF2-40B4-BE49-F238E27FC236}">
                <a16:creationId xmlns:a16="http://schemas.microsoft.com/office/drawing/2014/main" id="{9B12D143-6401-B541-A173-F59BFB2814A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122062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2652"/>
    </mc:Choice>
    <mc:Fallback xmlns="">
      <p:transition spd="slow" advTm="5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flower&#10;&#10;Description automatically generated">
            <a:extLst>
              <a:ext uri="{FF2B5EF4-FFF2-40B4-BE49-F238E27FC236}">
                <a16:creationId xmlns:a16="http://schemas.microsoft.com/office/drawing/2014/main" id="{9095CC2C-75C5-42EA-8B79-C6F6E1881B37}"/>
              </a:ext>
            </a:extLst>
          </p:cNvPr>
          <p:cNvPicPr>
            <a:picLocks noChangeAspect="1"/>
          </p:cNvPicPr>
          <p:nvPr/>
        </p:nvPicPr>
        <p:blipFill rotWithShape="1">
          <a:blip r:embed="rId6"/>
          <a:srcRect l="26252" r="12087" b="-1"/>
          <a:stretch/>
        </p:blipFill>
        <p:spPr>
          <a:xfrm>
            <a:off x="5910540" y="536298"/>
            <a:ext cx="2549274" cy="4113708"/>
          </a:xfrm>
          <a:prstGeom prst="rect">
            <a:avLst/>
          </a:prstGeom>
        </p:spPr>
      </p:pic>
      <p:sp>
        <p:nvSpPr>
          <p:cNvPr id="44" name="Freeform: Shape 43">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97687"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7621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52E1B5-5B34-48B2-8CA8-5A64E3FA7D8D}"/>
              </a:ext>
            </a:extLst>
          </p:cNvPr>
          <p:cNvSpPr>
            <a:spLocks noGrp="1"/>
          </p:cNvSpPr>
          <p:nvPr>
            <p:ph type="title"/>
          </p:nvPr>
        </p:nvSpPr>
        <p:spPr>
          <a:xfrm>
            <a:off x="-22860" y="37719"/>
            <a:ext cx="4252287" cy="827532"/>
          </a:xfrm>
        </p:spPr>
        <p:txBody>
          <a:bodyPr>
            <a:normAutofit fontScale="90000"/>
          </a:bodyPr>
          <a:lstStyle/>
          <a:p>
            <a:pPr>
              <a:lnSpc>
                <a:spcPct val="90000"/>
              </a:lnSpc>
            </a:pPr>
            <a:r>
              <a:rPr lang="en-US" sz="2400" b="1" dirty="0">
                <a:latin typeface="Arial"/>
                <a:cs typeface="Arial"/>
              </a:rPr>
              <a:t> </a:t>
            </a:r>
            <a:r>
              <a:rPr lang="en-US" sz="3200" b="1" dirty="0">
                <a:latin typeface="Arial"/>
                <a:cs typeface="Arial"/>
              </a:rPr>
              <a:t>3. End of life case study</a:t>
            </a:r>
          </a:p>
        </p:txBody>
      </p:sp>
      <p:sp>
        <p:nvSpPr>
          <p:cNvPr id="3" name="Content Placeholder 2">
            <a:extLst>
              <a:ext uri="{FF2B5EF4-FFF2-40B4-BE49-F238E27FC236}">
                <a16:creationId xmlns:a16="http://schemas.microsoft.com/office/drawing/2014/main" id="{CF4F2EC3-BA0A-417E-BE3C-C9168862A294}"/>
              </a:ext>
            </a:extLst>
          </p:cNvPr>
          <p:cNvSpPr>
            <a:spLocks noGrp="1"/>
          </p:cNvSpPr>
          <p:nvPr>
            <p:ph idx="1"/>
          </p:nvPr>
        </p:nvSpPr>
        <p:spPr>
          <a:xfrm>
            <a:off x="603504" y="2020824"/>
            <a:ext cx="3807067" cy="4151376"/>
          </a:xfrm>
        </p:spPr>
        <p:txBody>
          <a:bodyPr vert="horz" lIns="91440" tIns="45720" rIns="91440" bIns="45720" rtlCol="0">
            <a:normAutofit/>
          </a:bodyPr>
          <a:lstStyle/>
          <a:p>
            <a:pPr marL="0" indent="0">
              <a:buNone/>
            </a:pPr>
            <a:r>
              <a:rPr lang="en-GB" sz="1700">
                <a:latin typeface="Arial" panose="020B0604020202020204" pitchFamily="34" charset="0"/>
                <a:cs typeface="Arial" panose="020B0604020202020204" pitchFamily="34" charset="0"/>
              </a:rPr>
              <a:t> </a:t>
            </a:r>
          </a:p>
          <a:p>
            <a:pPr marL="0" indent="0">
              <a:buNone/>
            </a:pPr>
            <a:endParaRPr lang="en-GB" sz="1700">
              <a:latin typeface="Arial" panose="020B0604020202020204" pitchFamily="34" charset="0"/>
              <a:cs typeface="Arial" panose="020B0604020202020204" pitchFamily="34" charset="0"/>
            </a:endParaRPr>
          </a:p>
          <a:p>
            <a:pPr marL="0" indent="0">
              <a:buNone/>
            </a:pPr>
            <a:endParaRPr lang="en-GB" sz="1700">
              <a:latin typeface="Arial"/>
              <a:cs typeface="Calibri"/>
            </a:endParaRPr>
          </a:p>
          <a:p>
            <a:endParaRPr lang="en-GB" sz="1700">
              <a:cs typeface="Calibri"/>
            </a:endParaRPr>
          </a:p>
        </p:txBody>
      </p:sp>
      <p:sp>
        <p:nvSpPr>
          <p:cNvPr id="9" name="TextBox 8">
            <a:extLst>
              <a:ext uri="{FF2B5EF4-FFF2-40B4-BE49-F238E27FC236}">
                <a16:creationId xmlns:a16="http://schemas.microsoft.com/office/drawing/2014/main" id="{E36A7B51-4DA1-42EA-A1F5-A26B1CB40753}"/>
              </a:ext>
            </a:extLst>
          </p:cNvPr>
          <p:cNvSpPr txBox="1"/>
          <p:nvPr/>
        </p:nvSpPr>
        <p:spPr>
          <a:xfrm>
            <a:off x="603504" y="902970"/>
            <a:ext cx="3118415" cy="5432256"/>
          </a:xfrm>
          <a:prstGeom prst="rect">
            <a:avLst/>
          </a:prstGeom>
          <a:noFill/>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Lasting memory of a relative…..</a:t>
            </a: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GB" dirty="0">
              <a:latin typeface="Arial" panose="020B0604020202020204" pitchFamily="34" charset="0"/>
              <a:cs typeface="Arial" panose="020B0604020202020204" pitchFamily="34" charset="0"/>
            </a:endParaRPr>
          </a:p>
        </p:txBody>
      </p:sp>
      <p:sp>
        <p:nvSpPr>
          <p:cNvPr id="4" name="Oval Callout 3">
            <a:extLst>
              <a:ext uri="{FF2B5EF4-FFF2-40B4-BE49-F238E27FC236}">
                <a16:creationId xmlns:a16="http://schemas.microsoft.com/office/drawing/2014/main" id="{45FC05EB-3AF2-BB4C-AAC6-74D30A0B2B8F}"/>
              </a:ext>
            </a:extLst>
          </p:cNvPr>
          <p:cNvSpPr/>
          <p:nvPr/>
        </p:nvSpPr>
        <p:spPr>
          <a:xfrm>
            <a:off x="152400" y="2203921"/>
            <a:ext cx="4828032" cy="3688879"/>
          </a:xfrm>
          <a:prstGeom prst="wedgeEllipseCallout">
            <a:avLst/>
          </a:prstGeom>
          <a:solidFill>
            <a:srgbClr val="FBFF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07634CE-75FB-7B44-8A1A-9B02CFCFFEDF}"/>
              </a:ext>
            </a:extLst>
          </p:cNvPr>
          <p:cNvSpPr txBox="1"/>
          <p:nvPr/>
        </p:nvSpPr>
        <p:spPr>
          <a:xfrm>
            <a:off x="615394" y="2849414"/>
            <a:ext cx="3902043" cy="2308324"/>
          </a:xfrm>
          <a:prstGeom prst="rect">
            <a:avLst/>
          </a:prstGeom>
          <a:noFill/>
        </p:spPr>
        <p:txBody>
          <a:bodyPr wrap="square" rtlCol="0">
            <a:spAutoFit/>
          </a:bodyPr>
          <a:lstStyle/>
          <a:p>
            <a:pPr algn="ctr"/>
            <a:r>
              <a:rPr lang="en-US" dirty="0">
                <a:solidFill>
                  <a:schemeClr val="bg1"/>
                </a:solidFill>
              </a:rPr>
              <a:t>“When my wife died, her mouth was horrendous. Her breath smelt and it was hard to be close to her. Her tongue was dry as a bone and I couldn’t understand what she was trying to say. I told the staff that it needed attention, but they never seemed to bother. It didn’t seem important to them”</a:t>
            </a:r>
          </a:p>
        </p:txBody>
      </p:sp>
      <p:pic>
        <p:nvPicPr>
          <p:cNvPr id="6" name="Audio 5">
            <a:hlinkClick r:id="" action="ppaction://media"/>
            <a:extLst>
              <a:ext uri="{FF2B5EF4-FFF2-40B4-BE49-F238E27FC236}">
                <a16:creationId xmlns:a16="http://schemas.microsoft.com/office/drawing/2014/main" id="{6D723762-31DA-D64F-A1C5-E08C916134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996017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953"/>
    </mc:Choice>
    <mc:Fallback xmlns="">
      <p:transition spd="slow" advTm="33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se up of a dandylion">
            <a:extLst>
              <a:ext uri="{FF2B5EF4-FFF2-40B4-BE49-F238E27FC236}">
                <a16:creationId xmlns:a16="http://schemas.microsoft.com/office/drawing/2014/main" id="{A576E9BA-7F9D-4BCD-84D2-175ABA75F7B2}"/>
              </a:ext>
            </a:extLst>
          </p:cNvPr>
          <p:cNvPicPr>
            <a:picLocks noChangeAspect="1"/>
          </p:cNvPicPr>
          <p:nvPr/>
        </p:nvPicPr>
        <p:blipFill rotWithShape="1">
          <a:blip r:embed="rId6">
            <a:extLst>
              <a:ext uri="{28A0092B-C50C-407E-A947-70E740481C1C}">
                <a14:useLocalDpi xmlns:a14="http://schemas.microsoft.com/office/drawing/2010/main" val="0"/>
              </a:ext>
            </a:extLst>
          </a:blip>
          <a:srcRect l="17751" r="23748" b="-1"/>
          <a:stretch/>
        </p:blipFill>
        <p:spPr>
          <a:xfrm>
            <a:off x="3088140" y="10"/>
            <a:ext cx="6055860" cy="6857990"/>
          </a:xfrm>
          <a:prstGeom prst="rect">
            <a:avLst/>
          </a:prstGeom>
        </p:spPr>
      </p:pic>
      <p:sp>
        <p:nvSpPr>
          <p:cNvPr id="35" name="Freeform: Shape 3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52E1B5-5B34-48B2-8CA8-5A64E3FA7D8D}"/>
              </a:ext>
            </a:extLst>
          </p:cNvPr>
          <p:cNvSpPr>
            <a:spLocks noGrp="1"/>
          </p:cNvSpPr>
          <p:nvPr>
            <p:ph type="title"/>
          </p:nvPr>
        </p:nvSpPr>
        <p:spPr>
          <a:xfrm>
            <a:off x="131161" y="321292"/>
            <a:ext cx="3949616" cy="539635"/>
          </a:xfrm>
        </p:spPr>
        <p:txBody>
          <a:bodyPr anchor="ctr">
            <a:normAutofit fontScale="90000"/>
          </a:bodyPr>
          <a:lstStyle/>
          <a:p>
            <a:pPr algn="l">
              <a:lnSpc>
                <a:spcPct val="90000"/>
              </a:lnSpc>
            </a:pPr>
            <a:r>
              <a:rPr lang="en-US" sz="3000" b="1" dirty="0">
                <a:latin typeface="Arial"/>
                <a:cs typeface="Arial"/>
              </a:rPr>
              <a:t> </a:t>
            </a:r>
            <a:br>
              <a:rPr lang="en-US" sz="3000" b="1" dirty="0">
                <a:latin typeface="Arial"/>
                <a:cs typeface="Arial"/>
              </a:rPr>
            </a:br>
            <a:r>
              <a:rPr lang="en-US" sz="3000" b="1" dirty="0">
                <a:latin typeface="Arial"/>
                <a:cs typeface="Arial"/>
              </a:rPr>
              <a:t>4. Key principles </a:t>
            </a:r>
            <a:br>
              <a:rPr lang="en-US" sz="3000" b="1" dirty="0">
                <a:latin typeface="Arial"/>
                <a:cs typeface="Arial"/>
              </a:rPr>
            </a:br>
            <a:endParaRPr lang="en-US" sz="3000" b="1" dirty="0">
              <a:latin typeface="Arial"/>
              <a:cs typeface="Arial"/>
            </a:endParaRPr>
          </a:p>
        </p:txBody>
      </p:sp>
      <p:sp>
        <p:nvSpPr>
          <p:cNvPr id="16" name="TextBox 15">
            <a:extLst>
              <a:ext uri="{FF2B5EF4-FFF2-40B4-BE49-F238E27FC236}">
                <a16:creationId xmlns:a16="http://schemas.microsoft.com/office/drawing/2014/main" id="{9E4F86AA-6713-4815-A81D-13F6F615BB51}"/>
              </a:ext>
            </a:extLst>
          </p:cNvPr>
          <p:cNvSpPr txBox="1"/>
          <p:nvPr/>
        </p:nvSpPr>
        <p:spPr>
          <a:xfrm>
            <a:off x="118898" y="1019300"/>
            <a:ext cx="4580020" cy="5693866"/>
          </a:xfrm>
          <a:prstGeom prst="rect">
            <a:avLst/>
          </a:prstGeom>
          <a:noFill/>
        </p:spPr>
        <p:txBody>
          <a:bodyPr wrap="square">
            <a:spAutoFit/>
          </a:bodyPr>
          <a:lstStyle/>
          <a:p>
            <a:pPr>
              <a:spcAft>
                <a:spcPts val="600"/>
              </a:spcAft>
            </a:pPr>
            <a:r>
              <a:rPr lang="en-US" sz="2000" dirty="0">
                <a:latin typeface="Arial" panose="020B0604020202020204" pitchFamily="34" charset="0"/>
                <a:cs typeface="Arial" panose="020B0604020202020204" pitchFamily="34" charset="0"/>
              </a:rPr>
              <a:t>The principles of good mouth care apply to people in the last few hours </a:t>
            </a:r>
          </a:p>
          <a:p>
            <a:pPr>
              <a:spcAft>
                <a:spcPts val="600"/>
              </a:spcAft>
            </a:pPr>
            <a:r>
              <a:rPr lang="en-US" sz="2000" dirty="0">
                <a:latin typeface="Arial" panose="020B0604020202020204" pitchFamily="34" charset="0"/>
                <a:cs typeface="Arial" panose="020B0604020202020204" pitchFamily="34" charset="0"/>
              </a:rPr>
              <a:t>of life – for comfort, dignity and respect</a:t>
            </a:r>
          </a:p>
          <a:p>
            <a:pPr>
              <a:spcAft>
                <a:spcPts val="600"/>
              </a:spcAft>
            </a:pPr>
            <a:endParaRPr lang="en-US" sz="800" dirty="0">
              <a:latin typeface="Arial" panose="020B0604020202020204" pitchFamily="34" charset="0"/>
              <a:cs typeface="Arial" panose="020B0604020202020204" pitchFamily="34" charset="0"/>
            </a:endParaRPr>
          </a:p>
          <a:p>
            <a:pPr>
              <a:spcAft>
                <a:spcPts val="600"/>
              </a:spcAft>
            </a:pPr>
            <a:r>
              <a:rPr lang="en-US" sz="2000" dirty="0">
                <a:latin typeface="Arial" panose="020B0604020202020204" pitchFamily="34" charset="0"/>
                <a:cs typeface="Arial" panose="020B0604020202020204" pitchFamily="34" charset="0"/>
              </a:rPr>
              <a:t>Where possible, with permission,                         encourage the individual’s family                                  and friends to be involved with                                      mouth care</a:t>
            </a:r>
          </a:p>
          <a:p>
            <a:pPr>
              <a:spcAft>
                <a:spcPts val="600"/>
              </a:spcAft>
            </a:pPr>
            <a:r>
              <a:rPr lang="en-US" sz="800" dirty="0">
                <a:latin typeface="Arial" panose="020B0604020202020204" pitchFamily="34" charset="0"/>
                <a:cs typeface="Arial" panose="020B0604020202020204" pitchFamily="34" charset="0"/>
              </a:rPr>
              <a:t> </a:t>
            </a:r>
          </a:p>
          <a:p>
            <a:pPr>
              <a:spcAft>
                <a:spcPts val="600"/>
              </a:spcAft>
            </a:pPr>
            <a:r>
              <a:rPr lang="en-US" sz="2000" dirty="0">
                <a:latin typeface="Arial" panose="020B0604020202020204" pitchFamily="34" charset="0"/>
                <a:cs typeface="Arial" panose="020B0604020202020204" pitchFamily="34" charset="0"/>
              </a:rPr>
              <a:t>Mouth care should be clearly                           documented in the individual’s                           end of life care plan</a:t>
            </a:r>
          </a:p>
          <a:p>
            <a:pPr>
              <a:spcAft>
                <a:spcPts val="600"/>
              </a:spcAft>
            </a:pPr>
            <a:endParaRPr lang="en-GB" sz="800" dirty="0"/>
          </a:p>
          <a:p>
            <a:pPr>
              <a:spcAft>
                <a:spcPts val="600"/>
              </a:spcAft>
            </a:pPr>
            <a:r>
              <a:rPr lang="en-GB" sz="2000" dirty="0">
                <a:latin typeface="Arial" panose="020B0604020202020204" pitchFamily="34" charset="0"/>
                <a:cs typeface="Arial" panose="020B0604020202020204" pitchFamily="34" charset="0"/>
              </a:rPr>
              <a:t>Mouth care should now focus           not only on teeth but            maintaining healthy soft              tissues. </a:t>
            </a:r>
          </a:p>
          <a:p>
            <a:pPr>
              <a:spcAft>
                <a:spcPts val="600"/>
              </a:spcAft>
            </a:pPr>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1CAC9A-882B-4643-989B-E15BF18CBEAF}"/>
              </a:ext>
            </a:extLst>
          </p:cNvPr>
          <p:cNvSpPr txBox="1"/>
          <p:nvPr/>
        </p:nvSpPr>
        <p:spPr>
          <a:xfrm>
            <a:off x="8510016" y="6608064"/>
            <a:ext cx="184731" cy="369332"/>
          </a:xfrm>
          <a:prstGeom prst="rect">
            <a:avLst/>
          </a:prstGeom>
          <a:noFill/>
        </p:spPr>
        <p:txBody>
          <a:bodyPr wrap="none" rtlCol="0">
            <a:spAutoFit/>
          </a:bodyPr>
          <a:lstStyle/>
          <a:p>
            <a:endParaRPr lang="en-US" dirty="0"/>
          </a:p>
        </p:txBody>
      </p:sp>
      <p:pic>
        <p:nvPicPr>
          <p:cNvPr id="5" name="Audio 4">
            <a:hlinkClick r:id="" action="ppaction://media"/>
            <a:extLst>
              <a:ext uri="{FF2B5EF4-FFF2-40B4-BE49-F238E27FC236}">
                <a16:creationId xmlns:a16="http://schemas.microsoft.com/office/drawing/2014/main" id="{3101320C-9C74-FE40-9695-6E0994B46D5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930915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583"/>
    </mc:Choice>
    <mc:Fallback xmlns="">
      <p:transition spd="slow" advTm="3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572C-3014-4109-B356-F06257CD2E36}"/>
              </a:ext>
            </a:extLst>
          </p:cNvPr>
          <p:cNvSpPr>
            <a:spLocks noGrp="1"/>
          </p:cNvSpPr>
          <p:nvPr>
            <p:ph type="ctrTitle"/>
          </p:nvPr>
        </p:nvSpPr>
        <p:spPr>
          <a:xfrm>
            <a:off x="234181" y="188013"/>
            <a:ext cx="3186754" cy="932127"/>
          </a:xfrm>
        </p:spPr>
        <p:txBody>
          <a:bodyPr vert="horz" lIns="91440" tIns="45720" rIns="91440" bIns="45720" rtlCol="0" anchor="ctr">
            <a:normAutofit/>
          </a:bodyPr>
          <a:lstStyle/>
          <a:p>
            <a:pPr algn="l">
              <a:lnSpc>
                <a:spcPct val="90000"/>
              </a:lnSpc>
            </a:pPr>
            <a:r>
              <a:rPr lang="en-US" sz="3200" b="1" kern="1200" dirty="0">
                <a:solidFill>
                  <a:schemeClr val="tx1"/>
                </a:solidFill>
                <a:latin typeface="Arial" panose="020B0604020202020204" pitchFamily="34" charset="0"/>
                <a:cs typeface="Arial" panose="020B0604020202020204" pitchFamily="34" charset="0"/>
              </a:rPr>
              <a:t>All Individuals</a:t>
            </a:r>
            <a:endParaRPr lang="en-US" sz="3200" kern="1200" dirty="0">
              <a:solidFill>
                <a:schemeClr val="tx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D48AF2C-6C52-4033-B048-523919C75EDC}"/>
              </a:ext>
            </a:extLst>
          </p:cNvPr>
          <p:cNvSpPr>
            <a:spLocks noGrp="1"/>
          </p:cNvSpPr>
          <p:nvPr>
            <p:ph type="subTitle" idx="1"/>
          </p:nvPr>
        </p:nvSpPr>
        <p:spPr>
          <a:xfrm>
            <a:off x="-89521" y="1268730"/>
            <a:ext cx="5011310" cy="5401257"/>
          </a:xfrm>
        </p:spPr>
        <p:txBody>
          <a:bodyPr vert="horz" lIns="91440" tIns="45720" rIns="91440" bIns="45720" rtlCol="0" anchor="t">
            <a:normAutofit lnSpcReduction="10000"/>
          </a:bodyPr>
          <a:lstStyle/>
          <a:p>
            <a:pPr marL="457200" indent="-228600" algn="l">
              <a:lnSpc>
                <a:spcPct val="9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Reassure the client, explain             what will happen  and ensure            the environment is calm</a:t>
            </a:r>
          </a:p>
          <a:p>
            <a:pPr marL="457200" indent="-228600" algn="l" fontAlgn="base">
              <a:lnSpc>
                <a:spcPct val="9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Carry out mouth care as often as necessary to maintain a clean mouth</a:t>
            </a:r>
          </a:p>
          <a:p>
            <a:pPr marL="457200" indent="-228600" algn="l" fontAlgn="base">
              <a:lnSpc>
                <a:spcPct val="9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Ensure help is offered to clean teeth and/or dentures</a:t>
            </a:r>
          </a:p>
          <a:p>
            <a:pPr marL="457200" indent="-228600" algn="l" fontAlgn="base">
              <a:lnSpc>
                <a:spcPct val="9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Manage oral pain symptomatically, using analgesics via a suitable route. Stop treatment of the underlying cause of oral pain when the burden of treatment outweighs the benefits</a:t>
            </a:r>
          </a:p>
          <a:p>
            <a:pPr marL="457200" indent="-228600" algn="l" fontAlgn="base">
              <a:lnSpc>
                <a:spcPct val="90000"/>
              </a:lnSpc>
              <a:spcBef>
                <a:spcPts val="600"/>
              </a:spcBef>
              <a:spcAft>
                <a:spcPts val="6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Moisten mouth regularly - it may be necessary to moisten every 30 minutes with water from a water spray or dropper, or ice chips placed in the mouth</a:t>
            </a:r>
          </a:p>
          <a:p>
            <a:pPr indent="-228600" algn="l">
              <a:lnSpc>
                <a:spcPct val="90000"/>
              </a:lnSpc>
              <a:buFont typeface="Arial" panose="020B0604020202020204" pitchFamily="34" charset="0"/>
              <a:buChar char="•"/>
            </a:pPr>
            <a:endParaRPr lang="en-US" sz="1100" dirty="0">
              <a:solidFill>
                <a:schemeClr val="tx1"/>
              </a:solidFill>
            </a:endParaRPr>
          </a:p>
        </p:txBody>
      </p:sp>
      <p:sp>
        <p:nvSpPr>
          <p:cNvPr id="23" name="Freeform: Shape 2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FD204114-6F43-4FB6-843F-A9199BA961EC}"/>
              </a:ext>
            </a:extLst>
          </p:cNvPr>
          <p:cNvPicPr/>
          <p:nvPr/>
        </p:nvPicPr>
        <p:blipFill rotWithShape="1">
          <a:blip r:embed="rId6" cstate="print">
            <a:extLst>
              <a:ext uri="{28A0092B-C50C-407E-A947-70E740481C1C}">
                <a14:useLocalDpi xmlns:a14="http://schemas.microsoft.com/office/drawing/2010/main" val="0"/>
              </a:ext>
            </a:extLst>
          </a:blip>
          <a:srcRect l="5689" r="53838" b="1"/>
          <a:stretch/>
        </p:blipFill>
        <p:spPr bwMode="auto">
          <a:xfrm>
            <a:off x="4258077" y="93685"/>
            <a:ext cx="3837096"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p:spPr>
      </p:pic>
      <p:sp>
        <p:nvSpPr>
          <p:cNvPr id="25" name="Freeform: Shape 2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White flowers">
            <a:extLst>
              <a:ext uri="{FF2B5EF4-FFF2-40B4-BE49-F238E27FC236}">
                <a16:creationId xmlns:a16="http://schemas.microsoft.com/office/drawing/2014/main" id="{93909ACB-171F-4838-8F28-6A657271AF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687" r="23244" b="-1"/>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pic>
        <p:nvPicPr>
          <p:cNvPr id="7" name="Audio 6">
            <a:hlinkClick r:id="" action="ppaction://media"/>
            <a:extLst>
              <a:ext uri="{FF2B5EF4-FFF2-40B4-BE49-F238E27FC236}">
                <a16:creationId xmlns:a16="http://schemas.microsoft.com/office/drawing/2014/main" id="{96BC45FD-E499-014D-A2BC-9FACC8E42BA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369520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029"/>
    </mc:Choice>
    <mc:Fallback xmlns="">
      <p:transition spd="slow" advTm="5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3A75FBB-552E-428F-B0E7-A877F1D54E71}"/>
              </a:ext>
            </a:extLst>
          </p:cNvPr>
          <p:cNvSpPr>
            <a:spLocks noGrp="1"/>
          </p:cNvSpPr>
          <p:nvPr>
            <p:ph type="title"/>
          </p:nvPr>
        </p:nvSpPr>
        <p:spPr>
          <a:xfrm>
            <a:off x="-1" y="12728"/>
            <a:ext cx="5058133" cy="1063430"/>
          </a:xfrm>
        </p:spPr>
        <p:txBody>
          <a:bodyPr anchor="b">
            <a:normAutofit/>
          </a:bodyPr>
          <a:lstStyle/>
          <a:p>
            <a:pPr>
              <a:lnSpc>
                <a:spcPct val="90000"/>
              </a:lnSpc>
            </a:pPr>
            <a:r>
              <a:rPr lang="en-GB" sz="3700" b="1" dirty="0">
                <a:solidFill>
                  <a:schemeClr val="bg1"/>
                </a:solidFill>
                <a:latin typeface="Arial"/>
                <a:cs typeface="Calibri"/>
              </a:rPr>
              <a:t>All individuals – cont.</a:t>
            </a:r>
            <a:endParaRPr lang="en-GB" sz="3700" dirty="0">
              <a:solidFill>
                <a:schemeClr val="bg1"/>
              </a:solidFill>
            </a:endParaRPr>
          </a:p>
        </p:txBody>
      </p:sp>
      <p:cxnSp>
        <p:nvCxnSpPr>
          <p:cNvPr id="64" name="Straight Connector 6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persons hand&#10;&#10;Description automatically generated">
            <a:extLst>
              <a:ext uri="{FF2B5EF4-FFF2-40B4-BE49-F238E27FC236}">
                <a16:creationId xmlns:a16="http://schemas.microsoft.com/office/drawing/2014/main" id="{9861910C-9C09-485A-98A5-2F8ADD64E5B1}"/>
              </a:ext>
            </a:extLst>
          </p:cNvPr>
          <p:cNvPicPr/>
          <p:nvPr/>
        </p:nvPicPr>
        <p:blipFill rotWithShape="1">
          <a:blip r:embed="rId5" cstate="print">
            <a:extLst>
              <a:ext uri="{28A0092B-C50C-407E-A947-70E740481C1C}">
                <a14:useLocalDpi xmlns:a14="http://schemas.microsoft.com/office/drawing/2010/main" val="0"/>
              </a:ext>
            </a:extLst>
          </a:blip>
          <a:srcRect l="17637" r="6756" b="3"/>
          <a:stretch/>
        </p:blipFill>
        <p:spPr bwMode="auto">
          <a:xfrm>
            <a:off x="5999705" y="8"/>
            <a:ext cx="3144296" cy="2152301"/>
          </a:xfrm>
          <a:prstGeom prst="rect">
            <a:avLst/>
          </a:prstGeom>
          <a:scene3d>
            <a:camera prst="perspectiveFront" fov="5400000"/>
            <a:lightRig rig="threePt" dir="t">
              <a:rot lat="0" lon="0" rev="192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id="{1DC189F9-6051-4C1E-8E7F-68C5C613B125}"/>
              </a:ext>
            </a:extLst>
          </p:cNvPr>
          <p:cNvSpPr>
            <a:spLocks noGrp="1"/>
          </p:cNvSpPr>
          <p:nvPr>
            <p:ph idx="1"/>
          </p:nvPr>
        </p:nvSpPr>
        <p:spPr>
          <a:xfrm>
            <a:off x="182891" y="2288833"/>
            <a:ext cx="5544596" cy="4307034"/>
          </a:xfrm>
        </p:spPr>
        <p:txBody>
          <a:bodyPr>
            <a:normAutofit lnSpcReduction="10000"/>
          </a:bodyPr>
          <a:lstStyle/>
          <a:p>
            <a:pPr fontAlgn="base">
              <a:lnSpc>
                <a:spcPct val="90000"/>
              </a:lnSpc>
              <a:spcBef>
                <a:spcPts val="600"/>
              </a:spcBef>
              <a:spcAft>
                <a:spcPts val="600"/>
              </a:spcAft>
            </a:pPr>
            <a:r>
              <a:rPr lang="en-GB" sz="1800" dirty="0">
                <a:solidFill>
                  <a:schemeClr val="bg1"/>
                </a:solidFill>
                <a:latin typeface="Arial" panose="020B0604020202020204" pitchFamily="34" charset="0"/>
                <a:cs typeface="Arial" panose="020B0604020202020204" pitchFamily="34" charset="0"/>
              </a:rPr>
              <a:t>Apply moisturising balm to the lips if dry or cracked. </a:t>
            </a:r>
            <a:r>
              <a:rPr lang="en-GB" sz="1800" b="1" dirty="0">
                <a:solidFill>
                  <a:schemeClr val="bg1"/>
                </a:solidFill>
                <a:latin typeface="Arial" panose="020B0604020202020204" pitchFamily="34" charset="0"/>
                <a:cs typeface="Arial" panose="020B0604020202020204" pitchFamily="34" charset="0"/>
              </a:rPr>
              <a:t>Do not use </a:t>
            </a:r>
            <a:r>
              <a:rPr lang="en-GB" sz="1800" dirty="0" err="1">
                <a:solidFill>
                  <a:schemeClr val="bg1"/>
                </a:solidFill>
                <a:latin typeface="Arial" panose="020B0604020202020204" pitchFamily="34" charset="0"/>
                <a:cs typeface="Arial" panose="020B0604020202020204" pitchFamily="34" charset="0"/>
              </a:rPr>
              <a:t>vaseline</a:t>
            </a:r>
            <a:r>
              <a:rPr lang="en-GB" sz="1800" dirty="0">
                <a:solidFill>
                  <a:schemeClr val="bg1"/>
                </a:solidFill>
                <a:latin typeface="Arial" panose="020B0604020202020204" pitchFamily="34" charset="0"/>
                <a:cs typeface="Arial" panose="020B0604020202020204" pitchFamily="34" charset="0"/>
              </a:rPr>
              <a:t>/petroleum gel products if the individual is on oxygen therapy </a:t>
            </a:r>
            <a:r>
              <a:rPr lang="en-GB" sz="1800" i="1" dirty="0">
                <a:solidFill>
                  <a:schemeClr val="bg1"/>
                </a:solidFill>
                <a:latin typeface="Arial" panose="020B0604020202020204" pitchFamily="34" charset="0"/>
                <a:cs typeface="Arial" panose="020B0604020202020204" pitchFamily="34" charset="0"/>
              </a:rPr>
              <a:t>(as this can be combustible)</a:t>
            </a:r>
          </a:p>
          <a:p>
            <a:pPr fontAlgn="base">
              <a:lnSpc>
                <a:spcPct val="90000"/>
              </a:lnSpc>
              <a:spcBef>
                <a:spcPts val="600"/>
              </a:spcBef>
              <a:spcAft>
                <a:spcPts val="600"/>
              </a:spcAft>
            </a:pPr>
            <a:r>
              <a:rPr lang="en-GB" sz="1800" dirty="0">
                <a:solidFill>
                  <a:schemeClr val="bg1"/>
                </a:solidFill>
                <a:latin typeface="Arial" panose="020B0604020202020204" pitchFamily="34" charset="0"/>
                <a:cs typeface="Arial" panose="020B0604020202020204" pitchFamily="34" charset="0"/>
              </a:rPr>
              <a:t>Brush teeth using a small/soft toothbrush and low foaming/flavourless toothpaste</a:t>
            </a:r>
          </a:p>
          <a:p>
            <a:pPr fontAlgn="base">
              <a:lnSpc>
                <a:spcPct val="90000"/>
              </a:lnSpc>
              <a:spcBef>
                <a:spcPts val="600"/>
              </a:spcBef>
              <a:spcAft>
                <a:spcPts val="600"/>
              </a:spcAft>
            </a:pPr>
            <a:r>
              <a:rPr lang="en-GB" sz="1800" dirty="0">
                <a:solidFill>
                  <a:schemeClr val="bg1"/>
                </a:solidFill>
                <a:latin typeface="Arial" panose="020B0604020202020204" pitchFamily="34" charset="0"/>
                <a:cs typeface="Arial" panose="020B0604020202020204" pitchFamily="34" charset="0"/>
              </a:rPr>
              <a:t>Dry Mouth care - Gently massage oral gel (</a:t>
            </a:r>
            <a:r>
              <a:rPr lang="en-GB" sz="1800" i="1" dirty="0" err="1">
                <a:solidFill>
                  <a:schemeClr val="bg1"/>
                </a:solidFill>
                <a:latin typeface="Arial" panose="020B0604020202020204" pitchFamily="34" charset="0"/>
                <a:cs typeface="Arial" panose="020B0604020202020204" pitchFamily="34" charset="0"/>
              </a:rPr>
              <a:t>Bioxtra</a:t>
            </a:r>
            <a:r>
              <a:rPr lang="en-GB" sz="1800" i="1" dirty="0">
                <a:solidFill>
                  <a:schemeClr val="bg1"/>
                </a:solidFill>
                <a:latin typeface="Arial" panose="020B0604020202020204" pitchFamily="34" charset="0"/>
                <a:cs typeface="Arial" panose="020B0604020202020204" pitchFamily="34" charset="0"/>
              </a:rPr>
              <a:t>/</a:t>
            </a:r>
            <a:r>
              <a:rPr lang="en-GB" sz="1800" i="1" dirty="0" err="1">
                <a:solidFill>
                  <a:schemeClr val="bg1"/>
                </a:solidFill>
                <a:latin typeface="Arial" panose="020B0604020202020204" pitchFamily="34" charset="0"/>
                <a:cs typeface="Arial" panose="020B0604020202020204" pitchFamily="34" charset="0"/>
              </a:rPr>
              <a:t>Oralieve</a:t>
            </a:r>
            <a:r>
              <a:rPr lang="en-GB" sz="1800" dirty="0">
                <a:solidFill>
                  <a:schemeClr val="bg1"/>
                </a:solidFill>
                <a:latin typeface="Arial" panose="020B0604020202020204" pitchFamily="34" charset="0"/>
                <a:cs typeface="Arial" panose="020B0604020202020204" pitchFamily="34" charset="0"/>
              </a:rPr>
              <a:t>) on the inside of the mouth on the gums, as is tolerated by the individual</a:t>
            </a:r>
          </a:p>
          <a:p>
            <a:pPr fontAlgn="base">
              <a:lnSpc>
                <a:spcPct val="90000"/>
              </a:lnSpc>
              <a:spcBef>
                <a:spcPts val="600"/>
              </a:spcBef>
              <a:spcAft>
                <a:spcPts val="600"/>
              </a:spcAft>
            </a:pPr>
            <a:r>
              <a:rPr lang="en-GB" sz="1800" dirty="0">
                <a:solidFill>
                  <a:schemeClr val="bg1"/>
                </a:solidFill>
                <a:latin typeface="Arial" panose="020B0604020202020204" pitchFamily="34" charset="0"/>
                <a:cs typeface="Arial" panose="020B0604020202020204" pitchFamily="34" charset="0"/>
              </a:rPr>
              <a:t>To be repeated every 2-4 hours or as required – take care not to use too much gel leaving a residue</a:t>
            </a:r>
          </a:p>
          <a:p>
            <a:pPr fontAlgn="base">
              <a:lnSpc>
                <a:spcPct val="90000"/>
              </a:lnSpc>
              <a:spcBef>
                <a:spcPts val="600"/>
              </a:spcBef>
              <a:spcAft>
                <a:spcPts val="600"/>
              </a:spcAft>
            </a:pPr>
            <a:r>
              <a:rPr lang="en-GB" sz="1800" dirty="0">
                <a:solidFill>
                  <a:schemeClr val="bg1"/>
                </a:solidFill>
                <a:latin typeface="Arial" panose="020B0604020202020204" pitchFamily="34" charset="0"/>
                <a:cs typeface="Arial" panose="020B0604020202020204" pitchFamily="34" charset="0"/>
              </a:rPr>
              <a:t>Consider discussing with a doctor about changing or stopping medicines which are causing a dry mouth</a:t>
            </a:r>
          </a:p>
          <a:p>
            <a:pPr fontAlgn="base">
              <a:lnSpc>
                <a:spcPct val="90000"/>
              </a:lnSpc>
            </a:pPr>
            <a:endParaRPr lang="en-GB" sz="1400" dirty="0">
              <a:solidFill>
                <a:schemeClr val="bg1"/>
              </a:solidFill>
              <a:latin typeface="Arial" panose="020B0604020202020204" pitchFamily="34" charset="0"/>
              <a:cs typeface="Arial" panose="020B0604020202020204" pitchFamily="34" charset="0"/>
            </a:endParaRPr>
          </a:p>
          <a:p>
            <a:pPr marL="0" indent="0" fontAlgn="base">
              <a:lnSpc>
                <a:spcPct val="90000"/>
              </a:lnSpc>
              <a:buNone/>
            </a:pPr>
            <a:endParaRPr lang="en-GB" sz="1400" dirty="0">
              <a:solidFill>
                <a:schemeClr val="bg1"/>
              </a:solidFill>
              <a:latin typeface="Arial" panose="020B0604020202020204" pitchFamily="34" charset="0"/>
              <a:cs typeface="Arial" panose="020B0604020202020204" pitchFamily="34" charset="0"/>
            </a:endParaRPr>
          </a:p>
          <a:p>
            <a:pPr fontAlgn="base">
              <a:lnSpc>
                <a:spcPct val="90000"/>
              </a:lnSpc>
            </a:pPr>
            <a:endParaRPr lang="en-GB" sz="1400" dirty="0">
              <a:solidFill>
                <a:schemeClr val="bg1"/>
              </a:solidFill>
              <a:latin typeface="Arial" panose="020B0604020202020204" pitchFamily="34" charset="0"/>
              <a:cs typeface="Arial" panose="020B0604020202020204" pitchFamily="34" charset="0"/>
            </a:endParaRPr>
          </a:p>
          <a:p>
            <a:pPr marL="0" indent="0">
              <a:lnSpc>
                <a:spcPct val="90000"/>
              </a:lnSpc>
              <a:buNone/>
            </a:pPr>
            <a:endParaRPr lang="en-GB" sz="1400" dirty="0">
              <a:solidFill>
                <a:schemeClr val="bg1"/>
              </a:solidFill>
            </a:endParaRPr>
          </a:p>
        </p:txBody>
      </p:sp>
      <p:pic>
        <p:nvPicPr>
          <p:cNvPr id="8" name="Picture 2" descr="A close up of a device&#10;&#10;Description automatically generated">
            <a:extLst>
              <a:ext uri="{FF2B5EF4-FFF2-40B4-BE49-F238E27FC236}">
                <a16:creationId xmlns:a16="http://schemas.microsoft.com/office/drawing/2014/main" id="{ACF14F5E-7B39-3244-BFA2-FA83247108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41" r="45771" b="2"/>
          <a:stretch/>
        </p:blipFill>
        <p:spPr bwMode="auto">
          <a:xfrm>
            <a:off x="5999705" y="2239785"/>
            <a:ext cx="3144286" cy="2232117"/>
          </a:xfrm>
          <a:prstGeom prst="rect">
            <a:avLst/>
          </a:prstGeom>
          <a:extLst>
            <a:ext uri="{909E8E84-426E-40DD-AFC4-6F175D3DCCD1}">
              <a14:hiddenFill xmlns:a14="http://schemas.microsoft.com/office/drawing/2010/main">
                <a:solidFill>
                  <a:schemeClr val="accent1"/>
                </a:solidFill>
              </a14:hiddenFill>
            </a:ext>
          </a:extLst>
        </p:spPr>
      </p:pic>
      <p:pic>
        <p:nvPicPr>
          <p:cNvPr id="9" name="Picture 8" descr="A close up of a piece of paper&#10;&#10;Description automatically generated">
            <a:extLst>
              <a:ext uri="{FF2B5EF4-FFF2-40B4-BE49-F238E27FC236}">
                <a16:creationId xmlns:a16="http://schemas.microsoft.com/office/drawing/2014/main" id="{C462A803-AC34-504F-8602-F12ACBE1A407}"/>
              </a:ext>
            </a:extLst>
          </p:cNvPr>
          <p:cNvPicPr/>
          <p:nvPr/>
        </p:nvPicPr>
        <p:blipFill rotWithShape="1">
          <a:blip r:embed="rId7">
            <a:extLst>
              <a:ext uri="{28A0092B-C50C-407E-A947-70E740481C1C}">
                <a14:useLocalDpi xmlns:a14="http://schemas.microsoft.com/office/drawing/2010/main" val="0"/>
              </a:ext>
            </a:extLst>
          </a:blip>
          <a:srcRect r="-3" b="10600"/>
          <a:stretch/>
        </p:blipFill>
        <p:spPr bwMode="auto">
          <a:xfrm>
            <a:off x="5999705" y="4577666"/>
            <a:ext cx="3144286" cy="2280334"/>
          </a:xfrm>
          <a:prstGeom prst="rect">
            <a:avLst/>
          </a:prstGeom>
          <a:noFill/>
        </p:spPr>
      </p:pic>
      <p:cxnSp>
        <p:nvCxnSpPr>
          <p:cNvPr id="66" name="Straight Connector 65">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1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A5AC7AE-F6A7-3345-B928-5F7860CC2C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29150932"/>
      </p:ext>
    </p:extLst>
  </p:cSld>
  <p:clrMapOvr>
    <a:masterClrMapping/>
  </p:clrMapOvr>
  <mc:AlternateContent xmlns:mc="http://schemas.openxmlformats.org/markup-compatibility/2006" xmlns:p14="http://schemas.microsoft.com/office/powerpoint/2010/main">
    <mc:Choice Requires="p14">
      <p:transition spd="slow" p14:dur="2000" advTm="83332"/>
    </mc:Choice>
    <mc:Fallback xmlns="">
      <p:transition spd="slow" advTm="8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A75FBB-552E-428F-B0E7-A877F1D54E71}"/>
              </a:ext>
            </a:extLst>
          </p:cNvPr>
          <p:cNvSpPr>
            <a:spLocks noGrp="1"/>
          </p:cNvSpPr>
          <p:nvPr>
            <p:ph type="title"/>
          </p:nvPr>
        </p:nvSpPr>
        <p:spPr>
          <a:xfrm>
            <a:off x="3288029" y="114301"/>
            <a:ext cx="5373370" cy="1234439"/>
          </a:xfrm>
        </p:spPr>
        <p:txBody>
          <a:bodyPr>
            <a:normAutofit/>
          </a:bodyPr>
          <a:lstStyle/>
          <a:p>
            <a:pPr>
              <a:lnSpc>
                <a:spcPct val="90000"/>
              </a:lnSpc>
            </a:pPr>
            <a:r>
              <a:rPr lang="en-GB" sz="3200" b="1" dirty="0">
                <a:latin typeface="Arial" panose="020B0604020202020204" pitchFamily="34" charset="0"/>
                <a:cs typeface="Arial" panose="020B0604020202020204" pitchFamily="34" charset="0"/>
              </a:rPr>
              <a:t>Individuals with dentures </a:t>
            </a:r>
            <a:br>
              <a:rPr lang="en-GB" sz="3200" dirty="0">
                <a:latin typeface="Arial" panose="020B0604020202020204" pitchFamily="34" charset="0"/>
                <a:cs typeface="Arial" panose="020B0604020202020204" pitchFamily="34" charset="0"/>
              </a:rPr>
            </a:br>
            <a:endParaRPr lang="en-GB"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BA994E-6968-4452-90E8-792BF0EA713D}"/>
              </a:ext>
            </a:extLst>
          </p:cNvPr>
          <p:cNvPicPr/>
          <p:nvPr/>
        </p:nvPicPr>
        <p:blipFill rotWithShape="1">
          <a:blip r:embed="rId6" cstate="print">
            <a:extLst>
              <a:ext uri="{28A0092B-C50C-407E-A947-70E740481C1C}">
                <a14:useLocalDpi xmlns:a14="http://schemas.microsoft.com/office/drawing/2010/main" val="0"/>
              </a:ext>
            </a:extLst>
          </a:blip>
          <a:srcRect l="13403" r="33741" b="-1"/>
          <a:stretch/>
        </p:blipFill>
        <p:spPr bwMode="auto">
          <a:xfrm>
            <a:off x="360045" y="1648690"/>
            <a:ext cx="2569467" cy="3560139"/>
          </a:xfrm>
          <a:prstGeom prst="rect">
            <a:avLst/>
          </a:prstGeom>
          <a:noFill/>
        </p:spPr>
      </p:pic>
      <p:sp>
        <p:nvSpPr>
          <p:cNvPr id="3" name="Content Placeholder 2">
            <a:extLst>
              <a:ext uri="{FF2B5EF4-FFF2-40B4-BE49-F238E27FC236}">
                <a16:creationId xmlns:a16="http://schemas.microsoft.com/office/drawing/2014/main" id="{1DC189F9-6051-4C1E-8E7F-68C5C613B125}"/>
              </a:ext>
            </a:extLst>
          </p:cNvPr>
          <p:cNvSpPr>
            <a:spLocks noGrp="1"/>
          </p:cNvSpPr>
          <p:nvPr>
            <p:ph idx="1"/>
          </p:nvPr>
        </p:nvSpPr>
        <p:spPr>
          <a:xfrm>
            <a:off x="3274608" y="1155032"/>
            <a:ext cx="5741055" cy="5702967"/>
          </a:xfrm>
        </p:spPr>
        <p:txBody>
          <a:bodyPr>
            <a:normAutofit fontScale="70000" lnSpcReduction="20000"/>
          </a:bodyPr>
          <a:lstStyle/>
          <a:p>
            <a:pPr fontAlgn="base">
              <a:lnSpc>
                <a:spcPct val="120000"/>
              </a:lnSpc>
              <a:spcBef>
                <a:spcPts val="600"/>
              </a:spcBef>
              <a:spcAft>
                <a:spcPts val="600"/>
              </a:spcAft>
            </a:pPr>
            <a:r>
              <a:rPr lang="en-GB" sz="2800" dirty="0">
                <a:latin typeface="Arial" panose="020B0604020202020204" pitchFamily="34" charset="0"/>
                <a:cs typeface="Arial" panose="020B0604020202020204" pitchFamily="34" charset="0"/>
              </a:rPr>
              <a:t>Individual to wear denture as wanted or tolerated</a:t>
            </a:r>
          </a:p>
          <a:p>
            <a:pPr fontAlgn="base">
              <a:lnSpc>
                <a:spcPct val="120000"/>
              </a:lnSpc>
              <a:spcBef>
                <a:spcPts val="600"/>
              </a:spcBef>
              <a:spcAft>
                <a:spcPts val="600"/>
              </a:spcAft>
            </a:pPr>
            <a:r>
              <a:rPr lang="en-GB" sz="2800" dirty="0">
                <a:latin typeface="Arial" panose="020B0604020202020204" pitchFamily="34" charset="0"/>
                <a:cs typeface="Arial" panose="020B0604020202020204" pitchFamily="34" charset="0"/>
              </a:rPr>
              <a:t>Dentures must be removed if causing pain or distress</a:t>
            </a:r>
          </a:p>
          <a:p>
            <a:pPr fontAlgn="base">
              <a:lnSpc>
                <a:spcPct val="120000"/>
              </a:lnSpc>
              <a:spcBef>
                <a:spcPts val="600"/>
              </a:spcBef>
              <a:spcAft>
                <a:spcPts val="600"/>
              </a:spcAft>
            </a:pPr>
            <a:r>
              <a:rPr lang="en-GB" sz="2800" dirty="0">
                <a:latin typeface="Arial" panose="020B0604020202020204" pitchFamily="34" charset="0"/>
                <a:cs typeface="Arial" panose="020B0604020202020204" pitchFamily="34" charset="0"/>
              </a:rPr>
              <a:t>Poor fitting dentures may raise concerns regarding the possible blockage of the airway, particularly for individuals who are sedated, semiconscious or unconscious – it may be in the individual’s best interest to remove the denture</a:t>
            </a:r>
          </a:p>
          <a:p>
            <a:pPr>
              <a:lnSpc>
                <a:spcPct val="120000"/>
              </a:lnSpc>
              <a:spcBef>
                <a:spcPts val="600"/>
              </a:spcBef>
              <a:spcAft>
                <a:spcPts val="600"/>
              </a:spcAft>
            </a:pPr>
            <a:r>
              <a:rPr lang="en-GB" sz="2800" dirty="0">
                <a:latin typeface="Arial" panose="020B0604020202020204" pitchFamily="34" charset="0"/>
                <a:cs typeface="Arial" panose="020B0604020202020204" pitchFamily="34" charset="0"/>
              </a:rPr>
              <a:t>If the denture can not be tolerated or they have become poorly fitting, ensure an explanation has been given to the family and friends.  Often their loved ones can look very different without their dentures and this can cause some distress to family and friends </a:t>
            </a:r>
            <a:endParaRPr lang="en-GB" sz="1700" dirty="0">
              <a:latin typeface="Arial" panose="020B0604020202020204" pitchFamily="34" charset="0"/>
              <a:cs typeface="Arial" panose="020B0604020202020204" pitchFamily="34" charset="0"/>
            </a:endParaRPr>
          </a:p>
          <a:p>
            <a:pPr marL="0" indent="0">
              <a:lnSpc>
                <a:spcPct val="90000"/>
              </a:lnSpc>
              <a:buNone/>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a:p>
            <a:pPr>
              <a:lnSpc>
                <a:spcPct val="90000"/>
              </a:lnSpc>
            </a:pPr>
            <a:endParaRPr lang="en-GB" sz="17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C9F7C10F-05B6-104F-9128-9B598B31EA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50221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027"/>
    </mc:Choice>
    <mc:Fallback xmlns="">
      <p:transition spd="slow" advTm="4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16.2|15.5"/>
</p:tagLst>
</file>

<file path=ppt/tags/tag2.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18.5"/>
</p:tagLst>
</file>

<file path=ppt/tags/tag4.xml><?xml version="1.0" encoding="utf-8"?>
<p:tagLst xmlns:a="http://schemas.openxmlformats.org/drawingml/2006/main" xmlns:r="http://schemas.openxmlformats.org/officeDocument/2006/relationships" xmlns:p="http://schemas.openxmlformats.org/presentationml/2006/main">
  <p:tag name="TIMING" val="|4.1|27.4|14.4"/>
</p:tagLst>
</file>

<file path=ppt/tags/tag5.xml><?xml version="1.0" encoding="utf-8"?>
<p:tagLst xmlns:a="http://schemas.openxmlformats.org/drawingml/2006/main" xmlns:r="http://schemas.openxmlformats.org/officeDocument/2006/relationships" xmlns:p="http://schemas.openxmlformats.org/presentationml/2006/main">
  <p:tag name="TIMING" val="|2.8|2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E116DF38074D47AAC9E9D2588FD187" ma:contentTypeVersion="12" ma:contentTypeDescription="Create a new document." ma:contentTypeScope="" ma:versionID="13b71f47ec165d0c799b6619342e3b5e">
  <xsd:schema xmlns:xsd="http://www.w3.org/2001/XMLSchema" xmlns:xs="http://www.w3.org/2001/XMLSchema" xmlns:p="http://schemas.microsoft.com/office/2006/metadata/properties" xmlns:ns2="3cf41555-a3a3-4b4f-b2ae-ab907b52272f" xmlns:ns3="e9e51765-db87-4dc2-bc86-eb3da8e0daa0" targetNamespace="http://schemas.microsoft.com/office/2006/metadata/properties" ma:root="true" ma:fieldsID="1e30185de67098a027cd475f5895bc0f" ns2:_="" ns3:_="">
    <xsd:import namespace="3cf41555-a3a3-4b4f-b2ae-ab907b52272f"/>
    <xsd:import namespace="e9e51765-db87-4dc2-bc86-eb3da8e0da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41555-a3a3-4b4f-b2ae-ab907b522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51765-db87-4dc2-bc86-eb3da8e0da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36EE52-E049-470E-B2C6-22FCF7163ACF}">
  <ds:schemaRefs>
    <ds:schemaRef ds:uri="http://schemas.microsoft.com/sharepoint/v3/contenttype/forms"/>
  </ds:schemaRefs>
</ds:datastoreItem>
</file>

<file path=customXml/itemProps2.xml><?xml version="1.0" encoding="utf-8"?>
<ds:datastoreItem xmlns:ds="http://schemas.openxmlformats.org/officeDocument/2006/customXml" ds:itemID="{B3C5BBFB-B831-4D4B-8217-D444B8BF41D0}">
  <ds:schemaRefs>
    <ds:schemaRef ds:uri="http://schemas.microsoft.com/office/2006/metadata/properties"/>
    <ds:schemaRef ds:uri="3cf41555-a3a3-4b4f-b2ae-ab907b52272f"/>
    <ds:schemaRef ds:uri="http://www.w3.org/XML/1998/namespace"/>
    <ds:schemaRef ds:uri="http://purl.org/dc/terms/"/>
    <ds:schemaRef ds:uri="http://schemas.openxmlformats.org/package/2006/metadata/core-properties"/>
    <ds:schemaRef ds:uri="http://schemas.microsoft.com/office/2006/documentManagement/types"/>
    <ds:schemaRef ds:uri="e9e51765-db87-4dc2-bc86-eb3da8e0daa0"/>
    <ds:schemaRef ds:uri="http://schemas.microsoft.com/office/infopath/2007/PartnerControls"/>
    <ds:schemaRef ds:uri="http://purl.org/dc/elements/1.1/"/>
    <ds:schemaRef ds:uri="http://purl.org/dc/dcmitype/"/>
  </ds:schemaRefs>
</ds:datastoreItem>
</file>

<file path=customXml/itemProps3.xml><?xml version="1.0" encoding="utf-8"?>
<ds:datastoreItem xmlns:ds="http://schemas.openxmlformats.org/officeDocument/2006/customXml" ds:itemID="{32CF6A0E-86DA-422A-80D7-35729A0DF06A}">
  <ds:schemaRefs>
    <ds:schemaRef ds:uri="3cf41555-a3a3-4b4f-b2ae-ab907b52272f"/>
    <ds:schemaRef ds:uri="e9e51765-db87-4dc2-bc86-eb3da8e0da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355</TotalTime>
  <Words>2070</Words>
  <Application>Microsoft Office PowerPoint</Application>
  <PresentationFormat>On-screen Show (4:3)</PresentationFormat>
  <Paragraphs>177</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Office Theme</vt:lpstr>
      <vt:lpstr>Mouth Care Matters in the Community</vt:lpstr>
      <vt:lpstr>PowerPoint Presentation</vt:lpstr>
      <vt:lpstr>1. Learning outcomes    </vt:lpstr>
      <vt:lpstr>2. Mouth care and the end of life</vt:lpstr>
      <vt:lpstr> 3. End of life case study</vt:lpstr>
      <vt:lpstr>  4. Key principles  </vt:lpstr>
      <vt:lpstr>All Individuals</vt:lpstr>
      <vt:lpstr>All individuals – cont.</vt:lpstr>
      <vt:lpstr>Individuals with dentures  </vt:lpstr>
      <vt:lpstr> Mouth Care for the Unconscious Individual</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Matters in the Community</dc:title>
  <dc:creator>Susan Hodgkiss</dc:creator>
  <cp:lastModifiedBy>Beverley Moorhouse</cp:lastModifiedBy>
  <cp:revision>12</cp:revision>
  <dcterms:created xsi:type="dcterms:W3CDTF">2020-08-24T10:31:48Z</dcterms:created>
  <dcterms:modified xsi:type="dcterms:W3CDTF">2023-10-17T12:32:42Z</dcterms:modified>
</cp:coreProperties>
</file>