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8" r:id="rId5"/>
    <p:sldId id="274" r:id="rId6"/>
    <p:sldId id="258" r:id="rId7"/>
    <p:sldId id="260" r:id="rId8"/>
    <p:sldId id="261" r:id="rId9"/>
    <p:sldId id="259" r:id="rId10"/>
    <p:sldId id="263" r:id="rId11"/>
    <p:sldId id="262" r:id="rId12"/>
    <p:sldId id="265" r:id="rId13"/>
    <p:sldId id="264" r:id="rId14"/>
    <p:sldId id="269" r:id="rId15"/>
    <p:sldId id="266" r:id="rId16"/>
    <p:sldId id="267" r:id="rId17"/>
    <p:sldId id="270" r:id="rId18"/>
    <p:sldId id="271" r:id="rId19"/>
    <p:sldId id="272" r:id="rId20"/>
    <p:sldId id="273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3" r:id="rId39"/>
    <p:sldId id="294" r:id="rId40"/>
    <p:sldId id="292" r:id="rId41"/>
    <p:sldId id="295" r:id="rId42"/>
    <p:sldId id="296" r:id="rId43"/>
    <p:sldId id="297" r:id="rId44"/>
    <p:sldId id="298" r:id="rId45"/>
    <p:sldId id="299" r:id="rId46"/>
    <p:sldId id="300" r:id="rId4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B4C6"/>
    <a:srgbClr val="70509C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1642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de Oshunkeye" userId="b7a34943-16b0-4309-a81b-1d055b58b138" providerId="ADAL" clId="{DEDAA737-50BA-4BE7-8F8A-6353009C39EF}"/>
    <pc:docChg chg="undo custSel modSld">
      <pc:chgData name="Jide Oshunkeye" userId="b7a34943-16b0-4309-a81b-1d055b58b138" providerId="ADAL" clId="{DEDAA737-50BA-4BE7-8F8A-6353009C39EF}" dt="2024-07-15T11:08:00.132" v="7" actId="26606"/>
      <pc:docMkLst>
        <pc:docMk/>
      </pc:docMkLst>
      <pc:sldChg chg="addSp delSp modSp mod">
        <pc:chgData name="Jide Oshunkeye" userId="b7a34943-16b0-4309-a81b-1d055b58b138" providerId="ADAL" clId="{DEDAA737-50BA-4BE7-8F8A-6353009C39EF}" dt="2024-07-15T11:08:00.132" v="7" actId="26606"/>
        <pc:sldMkLst>
          <pc:docMk/>
          <pc:sldMk cId="1770195200" sldId="268"/>
        </pc:sldMkLst>
        <pc:spChg chg="mod">
          <ac:chgData name="Jide Oshunkeye" userId="b7a34943-16b0-4309-a81b-1d055b58b138" providerId="ADAL" clId="{DEDAA737-50BA-4BE7-8F8A-6353009C39EF}" dt="2024-07-15T11:08:00.132" v="7" actId="26606"/>
          <ac:spMkLst>
            <pc:docMk/>
            <pc:sldMk cId="1770195200" sldId="268"/>
            <ac:spMk id="5" creationId="{03B235E4-48F8-8C2A-64B7-FCC86E4AEB79}"/>
          </ac:spMkLst>
        </pc:spChg>
        <pc:spChg chg="mod">
          <ac:chgData name="Jide Oshunkeye" userId="b7a34943-16b0-4309-a81b-1d055b58b138" providerId="ADAL" clId="{DEDAA737-50BA-4BE7-8F8A-6353009C39EF}" dt="2024-07-15T11:08:00.132" v="7" actId="26606"/>
          <ac:spMkLst>
            <pc:docMk/>
            <pc:sldMk cId="1770195200" sldId="268"/>
            <ac:spMk id="10" creationId="{90340A37-7170-1282-5CC6-058D9C17F40D}"/>
          </ac:spMkLst>
        </pc:spChg>
        <pc:spChg chg="add del">
          <ac:chgData name="Jide Oshunkeye" userId="b7a34943-16b0-4309-a81b-1d055b58b138" providerId="ADAL" clId="{DEDAA737-50BA-4BE7-8F8A-6353009C39EF}" dt="2024-07-15T11:08:00.132" v="7" actId="26606"/>
          <ac:spMkLst>
            <pc:docMk/>
            <pc:sldMk cId="1770195200" sldId="268"/>
            <ac:spMk id="15" creationId="{4D5613C1-4A48-6831-9147-87B6DB528F1B}"/>
          </ac:spMkLst>
        </pc:spChg>
        <pc:spChg chg="mod">
          <ac:chgData name="Jide Oshunkeye" userId="b7a34943-16b0-4309-a81b-1d055b58b138" providerId="ADAL" clId="{DEDAA737-50BA-4BE7-8F8A-6353009C39EF}" dt="2024-07-15T10:52:41.631" v="1" actId="1076"/>
          <ac:spMkLst>
            <pc:docMk/>
            <pc:sldMk cId="1770195200" sldId="268"/>
            <ac:spMk id="19" creationId="{13D22E23-8918-A0F1-57CD-59E217F4DD70}"/>
          </ac:spMkLst>
        </pc:spChg>
        <pc:graphicFrameChg chg="add del">
          <ac:chgData name="Jide Oshunkeye" userId="b7a34943-16b0-4309-a81b-1d055b58b138" providerId="ADAL" clId="{DEDAA737-50BA-4BE7-8F8A-6353009C39EF}" dt="2024-07-15T11:07:47.404" v="3" actId="26606"/>
          <ac:graphicFrameMkLst>
            <pc:docMk/>
            <pc:sldMk cId="1770195200" sldId="268"/>
            <ac:graphicFrameMk id="21" creationId="{ACB5275E-D21A-6890-1F6C-2B1DB9EB9ECC}"/>
          </ac:graphicFrameMkLst>
        </pc:graphicFrameChg>
        <pc:graphicFrameChg chg="add del">
          <ac:chgData name="Jide Oshunkeye" userId="b7a34943-16b0-4309-a81b-1d055b58b138" providerId="ADAL" clId="{DEDAA737-50BA-4BE7-8F8A-6353009C39EF}" dt="2024-07-15T11:07:52.187" v="5" actId="26606"/>
          <ac:graphicFrameMkLst>
            <pc:docMk/>
            <pc:sldMk cId="1770195200" sldId="268"/>
            <ac:graphicFrameMk id="23" creationId="{92C8E030-E24F-A986-5CB7-29A561576A76}"/>
          </ac:graphicFrameMkLst>
        </pc:graphicFrameChg>
        <pc:graphicFrameChg chg="add del">
          <ac:chgData name="Jide Oshunkeye" userId="b7a34943-16b0-4309-a81b-1d055b58b138" providerId="ADAL" clId="{DEDAA737-50BA-4BE7-8F8A-6353009C39EF}" dt="2024-07-15T11:08:00.132" v="7" actId="26606"/>
          <ac:graphicFrameMkLst>
            <pc:docMk/>
            <pc:sldMk cId="1770195200" sldId="268"/>
            <ac:graphicFrameMk id="25" creationId="{1A703EA4-5A3E-A88D-476C-266F07B1E30E}"/>
          </ac:graphicFrameMkLst>
        </pc:graphicFrameChg>
      </pc:sldChg>
    </pc:docChg>
  </pc:docChgLst>
  <pc:docChgLst>
    <pc:chgData name="Heather Chadwick" userId="42e58370-5d1d-49d4-92e8-9fc8e5ae4750" providerId="ADAL" clId="{4CB91CA3-CE5E-4090-BDF9-47C318A985B2}"/>
    <pc:docChg chg="modSld">
      <pc:chgData name="Heather Chadwick" userId="42e58370-5d1d-49d4-92e8-9fc8e5ae4750" providerId="ADAL" clId="{4CB91CA3-CE5E-4090-BDF9-47C318A985B2}" dt="2024-07-31T10:33:45.359" v="98" actId="20577"/>
      <pc:docMkLst>
        <pc:docMk/>
      </pc:docMkLst>
      <pc:sldChg chg="modSp mod">
        <pc:chgData name="Heather Chadwick" userId="42e58370-5d1d-49d4-92e8-9fc8e5ae4750" providerId="ADAL" clId="{4CB91CA3-CE5E-4090-BDF9-47C318A985B2}" dt="2024-07-31T10:33:45.359" v="98" actId="20577"/>
        <pc:sldMkLst>
          <pc:docMk/>
          <pc:sldMk cId="624658820" sldId="299"/>
        </pc:sldMkLst>
        <pc:spChg chg="mod">
          <ac:chgData name="Heather Chadwick" userId="42e58370-5d1d-49d4-92e8-9fc8e5ae4750" providerId="ADAL" clId="{4CB91CA3-CE5E-4090-BDF9-47C318A985B2}" dt="2024-07-31T10:32:18.658" v="94" actId="108"/>
          <ac:spMkLst>
            <pc:docMk/>
            <pc:sldMk cId="624658820" sldId="299"/>
            <ac:spMk id="4" creationId="{98CAC51E-2450-E1BC-C766-DE52B03965C2}"/>
          </ac:spMkLst>
        </pc:spChg>
        <pc:spChg chg="mod">
          <ac:chgData name="Heather Chadwick" userId="42e58370-5d1d-49d4-92e8-9fc8e5ae4750" providerId="ADAL" clId="{4CB91CA3-CE5E-4090-BDF9-47C318A985B2}" dt="2024-07-31T10:33:45.359" v="98" actId="20577"/>
          <ac:spMkLst>
            <pc:docMk/>
            <pc:sldMk cId="624658820" sldId="299"/>
            <ac:spMk id="15" creationId="{4D5613C1-4A48-6831-9147-87B6DB528F1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2282-858C-40F4-BD1A-3F92A88FD6B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6811-035B-4AEC-98D5-382D0EC9D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842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2282-858C-40F4-BD1A-3F92A88FD6B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6811-035B-4AEC-98D5-382D0EC9D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60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2282-858C-40F4-BD1A-3F92A88FD6B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6811-035B-4AEC-98D5-382D0EC9D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22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2282-858C-40F4-BD1A-3F92A88FD6B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6811-035B-4AEC-98D5-382D0EC9D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79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2282-858C-40F4-BD1A-3F92A88FD6B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6811-035B-4AEC-98D5-382D0EC9D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51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2282-858C-40F4-BD1A-3F92A88FD6B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6811-035B-4AEC-98D5-382D0EC9D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325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2282-858C-40F4-BD1A-3F92A88FD6B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6811-035B-4AEC-98D5-382D0EC9D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05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2282-858C-40F4-BD1A-3F92A88FD6B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6811-035B-4AEC-98D5-382D0EC9D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82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2282-858C-40F4-BD1A-3F92A88FD6B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6811-035B-4AEC-98D5-382D0EC9D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933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2282-858C-40F4-BD1A-3F92A88FD6B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6811-035B-4AEC-98D5-382D0EC9D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0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2282-858C-40F4-BD1A-3F92A88FD6B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6811-035B-4AEC-98D5-382D0EC9D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1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02282-858C-40F4-BD1A-3F92A88FD6B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76811-035B-4AEC-98D5-382D0EC9D146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2BA64E-6391-CA83-962B-9387A9D733B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5784" cy="7193280"/>
          </a:xfrm>
          <a:prstGeom prst="rect">
            <a:avLst/>
          </a:prstGeom>
        </p:spPr>
      </p:pic>
      <p:pic>
        <p:nvPicPr>
          <p:cNvPr id="10" name="Picture 9" descr="A logo for a training company&#10;&#10;Description automatically generated">
            <a:extLst>
              <a:ext uri="{FF2B5EF4-FFF2-40B4-BE49-F238E27FC236}">
                <a16:creationId xmlns:a16="http://schemas.microsoft.com/office/drawing/2014/main" id="{FD970F09-AFA0-16D1-112B-CCDF0BC7932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44" y="226703"/>
            <a:ext cx="2677211" cy="125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0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9" Type="http://schemas.openxmlformats.org/officeDocument/2006/relationships/slide" Target="slide40.xml"/><Relationship Id="rId21" Type="http://schemas.openxmlformats.org/officeDocument/2006/relationships/slide" Target="slide22.xml"/><Relationship Id="rId34" Type="http://schemas.openxmlformats.org/officeDocument/2006/relationships/slide" Target="slide35.xml"/><Relationship Id="rId42" Type="http://schemas.openxmlformats.org/officeDocument/2006/relationships/slide" Target="slide43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29" Type="http://schemas.openxmlformats.org/officeDocument/2006/relationships/slide" Target="slide30.xml"/><Relationship Id="rId41" Type="http://schemas.openxmlformats.org/officeDocument/2006/relationships/slide" Target="slide4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32" Type="http://schemas.openxmlformats.org/officeDocument/2006/relationships/slide" Target="slide33.xml"/><Relationship Id="rId37" Type="http://schemas.openxmlformats.org/officeDocument/2006/relationships/slide" Target="slide38.xml"/><Relationship Id="rId40" Type="http://schemas.openxmlformats.org/officeDocument/2006/relationships/slide" Target="slide41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28" Type="http://schemas.openxmlformats.org/officeDocument/2006/relationships/slide" Target="slide29.xml"/><Relationship Id="rId36" Type="http://schemas.openxmlformats.org/officeDocument/2006/relationships/slide" Target="slide37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31" Type="http://schemas.openxmlformats.org/officeDocument/2006/relationships/slide" Target="slide32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Relationship Id="rId27" Type="http://schemas.openxmlformats.org/officeDocument/2006/relationships/slide" Target="slide28.xml"/><Relationship Id="rId30" Type="http://schemas.openxmlformats.org/officeDocument/2006/relationships/slide" Target="slide31.xml"/><Relationship Id="rId35" Type="http://schemas.openxmlformats.org/officeDocument/2006/relationships/slide" Target="slide36.xml"/><Relationship Id="rId8" Type="http://schemas.openxmlformats.org/officeDocument/2006/relationships/slide" Target="slide9.xml"/><Relationship Id="rId3" Type="http://schemas.openxmlformats.org/officeDocument/2006/relationships/slide" Target="slide4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33" Type="http://schemas.openxmlformats.org/officeDocument/2006/relationships/slide" Target="slide34.xml"/><Relationship Id="rId38" Type="http://schemas.openxmlformats.org/officeDocument/2006/relationships/slide" Target="slide3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blhealth.co.uk/services/stop-smoking/" TargetMode="External"/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GMTH@GMFeds.co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85060" y="2320891"/>
            <a:ext cx="3296093" cy="4626908"/>
          </a:xfrm>
          <a:prstGeom prst="rect">
            <a:avLst/>
          </a:prstGeom>
          <a:solidFill>
            <a:schemeClr val="bg1"/>
          </a:solidFill>
        </p:spPr>
        <p:txBody>
          <a:bodyPr wrap="square" numCol="1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1300" kern="100">
                <a:cs typeface="Times New Roman" panose="02020603050405020304" pitchFamily="18" charset="0"/>
                <a:hlinkClick r:id="rId2" action="ppaction://hlinksldjump"/>
              </a:rPr>
              <a:t>1. Roles and Responsibilities</a:t>
            </a:r>
            <a:endParaRPr lang="en-GB" sz="1300" kern="100">
              <a:cs typeface="Times New Roman" panose="02020603050405020304" pitchFamily="18" charset="0"/>
              <a:hlinkClick r:id="rId2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cs typeface="Times New Roman" panose="02020603050405020304" pitchFamily="18" charset="0"/>
                <a:hlinkClick r:id="rId3" action="ppaction://hlinksldjump"/>
              </a:rPr>
              <a:t>2. Leadership – Part 1</a:t>
            </a:r>
            <a:endParaRPr lang="en-GB" sz="1300" kern="100"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cs typeface="Times New Roman" panose="02020603050405020304" pitchFamily="18" charset="0"/>
                <a:hlinkClick r:id="rId4" action="ppaction://hlinksldjump"/>
              </a:rPr>
              <a:t>3. MECC (Making every contact count)</a:t>
            </a:r>
            <a:endParaRPr lang="en-GB" sz="1300" kern="100"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cs typeface="Times New Roman" panose="02020603050405020304" pitchFamily="18" charset="0"/>
                <a:hlinkClick r:id="rId5" action="ppaction://hlinksldjump"/>
              </a:rPr>
              <a:t>4. Patient Engagement</a:t>
            </a:r>
            <a:endParaRPr lang="en-GB" sz="1300" kern="100"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6" action="ppaction://hlinksldjump"/>
              </a:rPr>
              <a:t>5. Systems Management and QOF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7" action="ppaction://hlinksldjump"/>
              </a:rPr>
              <a:t>6. Typical Clinic Day - 1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8" action="ppaction://hlinksldjump"/>
              </a:rPr>
              <a:t>7. Haematology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9" action="ppaction://hlinksldjump"/>
              </a:rPr>
              <a:t>8. Interpretation of bloods and data as a diagnostic tool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10" action="ppaction://hlinksldjump"/>
              </a:rPr>
              <a:t>9. Cardiovascular Disease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11" action="ppaction://hlinksldjump"/>
              </a:rPr>
              <a:t>10. MECC for Mental Health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12" action="ppaction://hlinksldjump"/>
              </a:rPr>
              <a:t>11. Handling difficult conversations using TA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13" action="ppaction://hlinksldjump"/>
              </a:rPr>
              <a:t>12. Diabetes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14" action="ppaction://hlinksldjump"/>
              </a:rPr>
              <a:t>13. Nephrology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a typeface="Aptos" panose="020B0004020202020204" pitchFamily="34" charset="0"/>
                <a:cs typeface="Times New Roman" panose="02020603050405020304" pitchFamily="18" charset="0"/>
                <a:hlinkClick r:id="rId15" action="ppaction://hlinksldjump"/>
              </a:rPr>
              <a:t>14. Metabolic problems, endocrinology and pharmacology</a:t>
            </a:r>
            <a:endParaRPr lang="en-GB" sz="1300" kern="100"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Welcome to the N2PC Programme as part of the PC IDP.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B235E4-48F8-8C2A-64B7-FCC86E4AEB79}"/>
              </a:ext>
            </a:extLst>
          </p:cNvPr>
          <p:cNvSpPr txBox="1"/>
          <p:nvPr/>
        </p:nvSpPr>
        <p:spPr>
          <a:xfrm>
            <a:off x="3462804" y="2320891"/>
            <a:ext cx="3296093" cy="4832092"/>
          </a:xfrm>
          <a:prstGeom prst="rect">
            <a:avLst/>
          </a:prstGeom>
          <a:solidFill>
            <a:schemeClr val="bg1"/>
          </a:solidFill>
        </p:spPr>
        <p:txBody>
          <a:bodyPr wrap="square" numCol="1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16" action="ppaction://hlinksldjump"/>
              </a:rPr>
              <a:t>15. Respiratory disease</a:t>
            </a:r>
            <a:endParaRPr lang="en-GB" sz="13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17" action="ppaction://hlinksldjump"/>
              </a:rPr>
              <a:t>16. Smoking Cessation </a:t>
            </a:r>
            <a:endParaRPr lang="en-GB" sz="13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18" action="ppaction://hlinksldjump"/>
              </a:rPr>
              <a:t>17 &amp; 18. Gastroenterology</a:t>
            </a:r>
            <a:endParaRPr lang="en-GB" sz="13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19" action="ppaction://hlinksldjump"/>
              </a:rPr>
              <a:t>19. Clinical Skills Day</a:t>
            </a:r>
            <a:endParaRPr lang="en-GB" sz="13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0" action="ppaction://hlinksldjump"/>
              </a:rPr>
              <a:t>20. ENT and Allergy</a:t>
            </a:r>
            <a:endParaRPr lang="en-GB" sz="13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1" action="ppaction://hlinksldjump"/>
              </a:rPr>
              <a:t>21. Dermatology</a:t>
            </a:r>
            <a:endParaRPr lang="en-GB" sz="13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2" action="ppaction://hlinksldjump"/>
              </a:rPr>
              <a:t>22. Lumps and bumps</a:t>
            </a:r>
            <a:endParaRPr lang="en-GB" sz="13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3" action="ppaction://hlinksldjump"/>
              </a:rPr>
              <a:t>23 &amp; 24. Children and young people</a:t>
            </a:r>
            <a:endParaRPr lang="en-GB" sz="13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4" action="ppaction://hlinksldjump"/>
              </a:rPr>
              <a:t>25. Male Health</a:t>
            </a:r>
            <a:endParaRPr lang="en-GB" sz="13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5" action="ppaction://hlinksldjump"/>
              </a:rPr>
              <a:t>26. Women’s Health</a:t>
            </a:r>
            <a:endParaRPr lang="en-GB" sz="13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6" action="ppaction://hlinksldjump"/>
              </a:rPr>
              <a:t>27. Contraception</a:t>
            </a:r>
            <a:endParaRPr lang="en-GB" sz="13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7" action="ppaction://hlinksldjump"/>
              </a:rPr>
              <a:t>28. HRT &amp; Menopause </a:t>
            </a:r>
            <a:endParaRPr lang="en-GB" sz="13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8" action="ppaction://hlinksldjump"/>
              </a:rPr>
              <a:t>29. Musculoskeletal &amp; Rheumatology</a:t>
            </a:r>
            <a:endParaRPr lang="en-GB" sz="13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 dirty="0">
                <a:cs typeface="Times New Roman" panose="02020603050405020304" pitchFamily="18" charset="0"/>
                <a:hlinkClick r:id="rId29" action="ppaction://hlinksldjump"/>
              </a:rPr>
              <a:t>30. Common Mental Health Difficulties </a:t>
            </a:r>
            <a:endParaRPr lang="en-GB" sz="1300" kern="100" dirty="0"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en-GB" sz="1300" kern="100" dirty="0">
              <a:highlight>
                <a:srgbClr val="FFFF00"/>
              </a:highlight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en-GB" sz="1300" kern="100" dirty="0">
              <a:highlight>
                <a:srgbClr val="FFFF00"/>
              </a:highlight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340A37-7170-1282-5CC6-058D9C17F40D}"/>
              </a:ext>
            </a:extLst>
          </p:cNvPr>
          <p:cNvSpPr txBox="1"/>
          <p:nvPr/>
        </p:nvSpPr>
        <p:spPr>
          <a:xfrm>
            <a:off x="6840548" y="2330416"/>
            <a:ext cx="3296093" cy="4826962"/>
          </a:xfrm>
          <a:prstGeom prst="rect">
            <a:avLst/>
          </a:prstGeom>
          <a:solidFill>
            <a:schemeClr val="bg1"/>
          </a:solidFill>
        </p:spPr>
        <p:txBody>
          <a:bodyPr wrap="square" numCol="1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30" action="ppaction://hlinksldjump"/>
              </a:rPr>
              <a:t>31. Change Management 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31" action="ppaction://hlinksldjump"/>
              </a:rPr>
              <a:t>32. Introduction to QI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32" action="ppaction://hlinksldjump"/>
              </a:rPr>
              <a:t>33. Serious Mental Illness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33" action="ppaction://hlinksldjump"/>
              </a:rPr>
              <a:t>34. Neurology 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34" action="ppaction://hlinksldjump"/>
              </a:rPr>
              <a:t>35. Neurodevelopmental conditions and learning disabilities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35" action="ppaction://hlinksldjump"/>
              </a:rPr>
              <a:t>36. Ophthalmology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36" action="ppaction://hlinksldjump"/>
              </a:rPr>
              <a:t>37. Using QI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37" action="ppaction://hlinksldjump"/>
              </a:rPr>
              <a:t>38. Leadership - Part 2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38" action="ppaction://hlinksldjump"/>
              </a:rPr>
              <a:t>39. Chronic conditions management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39" action="ppaction://hlinksldjump"/>
              </a:rPr>
              <a:t>40. Complex Care, Frailty &amp; De-prescribing 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40" action="ppaction://hlinksldjump"/>
              </a:rPr>
              <a:t>41. Oncology, Palliative care and Delivering Bad News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41" action="ppaction://hlinksldjump"/>
              </a:rPr>
              <a:t>42. Typical Clinic Day - 2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300" kern="10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42" action="ppaction://hlinksldjump"/>
              </a:rPr>
              <a:t>43. Programme reflection &amp; your Primary Care future using NLP</a:t>
            </a: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en-GB" sz="13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195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Requesting bloods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Actioning common results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Secondary care referral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Project Work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It was good to use case studies of worked examples of which/what tests are needed when a person with certain symptoms presents.</a:t>
            </a:r>
          </a:p>
          <a:p>
            <a:endParaRPr lang="en-GB" i="1"/>
          </a:p>
          <a:p>
            <a:r>
              <a:rPr lang="en-GB" i="1"/>
              <a:t>Examples in the breakout rooms were very helpful and made me aware of things I probably wouldn't have considered.</a:t>
            </a:r>
          </a:p>
          <a:p>
            <a:endParaRPr lang="en-GB" i="1"/>
          </a:p>
          <a:p>
            <a:r>
              <a:rPr lang="en-GB" i="1"/>
              <a:t>... everything, the teaching, the content, the tutor, the entire session, training package is helpful productive, enriching and open, accessible and relevant.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8. Interpretation of bloods and data as a diagnostic tool</a:t>
            </a:r>
          </a:p>
        </p:txBody>
      </p:sp>
    </p:spTree>
    <p:extLst>
      <p:ext uri="{BB962C8B-B14F-4D97-AF65-F5344CB8AC3E}">
        <p14:creationId xmlns:p14="http://schemas.microsoft.com/office/powerpoint/2010/main" val="2813304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Overview of primary care presentations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isease burden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etiology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Exploration of r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 flags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anagement of CVD including CVD risk assessment, interpretation of lipid profile, HTN management pathways, TIA risk stratification with case studies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>
              <a:highlight>
                <a:srgbClr val="FFFF0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 i="1"/>
          </a:p>
          <a:p>
            <a:r>
              <a:rPr lang="en-GB" i="1"/>
              <a:t>I feel that it was appropriate and at the level of the professionals in attendance.</a:t>
            </a:r>
          </a:p>
          <a:p>
            <a:endParaRPr lang="en-GB" i="1"/>
          </a:p>
          <a:p>
            <a:r>
              <a:rPr lang="en-GB" i="1"/>
              <a:t>Helpful session. Thanks!</a:t>
            </a:r>
          </a:p>
          <a:p>
            <a:endParaRPr lang="en-GB" i="1"/>
          </a:p>
          <a:p>
            <a:r>
              <a:rPr lang="en-GB" i="1"/>
              <a:t>Interaction and collaboration of ideas… I always enjoy networking with others and sharing of ideas and practices</a:t>
            </a:r>
          </a:p>
          <a:p>
            <a:endParaRPr lang="en-GB" i="1"/>
          </a:p>
          <a:p>
            <a:r>
              <a:rPr lang="en-GB" i="1"/>
              <a:t>Excellent </a:t>
            </a:r>
          </a:p>
          <a:p>
            <a:endParaRPr lang="en-GB" i="1"/>
          </a:p>
          <a:p>
            <a:r>
              <a:rPr lang="en-GB" i="1"/>
              <a:t>I will utilize all the clinical knowledge.</a:t>
            </a:r>
            <a:endParaRPr lang="en-GB" b="1" i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9. Cardiovascular Disease</a:t>
            </a:r>
          </a:p>
        </p:txBody>
      </p:sp>
    </p:spTree>
    <p:extLst>
      <p:ext uri="{BB962C8B-B14F-4D97-AF65-F5344CB8AC3E}">
        <p14:creationId xmlns:p14="http://schemas.microsoft.com/office/powerpoint/2010/main" val="2194447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Understand the statistics of Mental Health and the common MH disorders</a:t>
            </a: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Define the MECC for MH approach and explore how this can be applied in health, care and education settings​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Develop skills and confidence to engage in conversation with others about MH and wellbeing and help them understand their distress, feelings and experience 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Develop awareness of local support services and how to effectively signpost people to the appropriate support</a:t>
            </a:r>
            <a:r>
              <a:rPr lang="en-US"/>
              <a:t>​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 b="1" i="1"/>
          </a:p>
          <a:p>
            <a:r>
              <a:rPr lang="en-GB" i="1"/>
              <a:t>The group session was interactive, enjoyable and meaningful. The pool of resources and strategies shared are very helpful. I am going to use a lot of what we shared and learnt today in my practice.</a:t>
            </a:r>
          </a:p>
          <a:p>
            <a:r>
              <a:rPr lang="en-GB" i="1"/>
              <a:t> </a:t>
            </a:r>
          </a:p>
          <a:p>
            <a:r>
              <a:rPr lang="en-GB" i="1"/>
              <a:t>It was useful to interact with my peers and gain insight about challenges faced in GP practice. </a:t>
            </a:r>
          </a:p>
          <a:p>
            <a:endParaRPr lang="en-GB" i="1"/>
          </a:p>
          <a:p>
            <a:r>
              <a:rPr lang="en-GB" i="1"/>
              <a:t>I found it beneficial to have a discussion with the group to share knowledge and experiences, how to overcome/manage some situations seen in primary care.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10. MECC for Mental Health</a:t>
            </a:r>
          </a:p>
        </p:txBody>
      </p:sp>
    </p:spTree>
    <p:extLst>
      <p:ext uri="{BB962C8B-B14F-4D97-AF65-F5344CB8AC3E}">
        <p14:creationId xmlns:p14="http://schemas.microsoft.com/office/powerpoint/2010/main" val="335846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lvl="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Understanding where Transactional Analysis (TA) came from and what it can be used for?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Learning about Ego states and the PAC model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Learning how to use Complementary and Crossed transactions to diffuse challenging interactions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Discuss TA knowledge involving Strokes and Life Positions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Understand how to apply this knowledge to deal with challenging conversations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lvl="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pPr fontAlgn="base">
              <a:tabLst>
                <a:tab pos="457200" algn="l"/>
              </a:tabLst>
            </a:pPr>
            <a:r>
              <a:rPr lang="en-GB" i="1"/>
              <a:t>It was such a helpful, excellently delivered and relevant session. </a:t>
            </a:r>
          </a:p>
          <a:p>
            <a:pPr fontAlgn="base">
              <a:tabLst>
                <a:tab pos="457200" algn="l"/>
              </a:tabLst>
            </a:pPr>
            <a:endParaRPr lang="en-GB" i="1"/>
          </a:p>
          <a:p>
            <a:pPr fontAlgn="base">
              <a:tabLst>
                <a:tab pos="457200" algn="l"/>
              </a:tabLst>
            </a:pPr>
            <a:r>
              <a:rPr lang="en-GB" i="1"/>
              <a:t>The training session was very informative and encouraging to take with me for the future.</a:t>
            </a:r>
          </a:p>
          <a:p>
            <a:pPr fontAlgn="base">
              <a:tabLst>
                <a:tab pos="457200" algn="l"/>
              </a:tabLst>
            </a:pPr>
            <a:endParaRPr lang="en-GB" i="1"/>
          </a:p>
          <a:p>
            <a:pPr fontAlgn="base">
              <a:tabLst>
                <a:tab pos="457200" algn="l"/>
              </a:tabLst>
            </a:pPr>
            <a:r>
              <a:rPr lang="en-GB" i="1"/>
              <a:t>Chris is always looking to get people involved and make the session interactive.</a:t>
            </a:r>
          </a:p>
          <a:p>
            <a:pPr fontAlgn="base">
              <a:tabLst>
                <a:tab pos="457200" algn="l"/>
              </a:tabLst>
            </a:pPr>
            <a:endParaRPr lang="en-GB" i="1"/>
          </a:p>
          <a:p>
            <a:pPr fontAlgn="base">
              <a:tabLst>
                <a:tab pos="457200" algn="l"/>
              </a:tabLst>
            </a:pPr>
            <a:r>
              <a:rPr lang="en-GB" i="1"/>
              <a:t>I found the whole session very informative and will be able to utilise everything that I learned going forwards.</a:t>
            </a:r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11. Handling difficult conversations using TA</a:t>
            </a:r>
          </a:p>
        </p:txBody>
      </p:sp>
    </p:spTree>
    <p:extLst>
      <p:ext uri="{BB962C8B-B14F-4D97-AF65-F5344CB8AC3E}">
        <p14:creationId xmlns:p14="http://schemas.microsoft.com/office/powerpoint/2010/main" val="2205318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Understand the 9 Key Care Processes of Diabetes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Understand the clinical coding you can use to meet practice targets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Understand benefits and drawbacks of groups of medications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Familiarise self with devices and paraphernalia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Thank you for the helpful and informative session. Relevant to current practice.</a:t>
            </a:r>
          </a:p>
          <a:p>
            <a:endParaRPr lang="en-GB" i="1"/>
          </a:p>
          <a:p>
            <a:r>
              <a:rPr lang="en-GB" i="1"/>
              <a:t>The session gave me resources and a clearer understanding of how diabetes is managed in primary care.</a:t>
            </a:r>
          </a:p>
          <a:p>
            <a:endParaRPr lang="en-GB" i="1"/>
          </a:p>
          <a:p>
            <a:r>
              <a:rPr lang="en-GB" i="1"/>
              <a:t>It was a lot of information on a complex subject, very detailed. I enjoyed it.</a:t>
            </a:r>
          </a:p>
          <a:p>
            <a:endParaRPr lang="en-GB" i="1"/>
          </a:p>
          <a:p>
            <a:r>
              <a:rPr lang="en-GB" i="1"/>
              <a:t>The website links and external resources are very helpful for patients.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12. Diabetes</a:t>
            </a:r>
          </a:p>
        </p:txBody>
      </p:sp>
    </p:spTree>
    <p:extLst>
      <p:ext uri="{BB962C8B-B14F-4D97-AF65-F5344CB8AC3E}">
        <p14:creationId xmlns:p14="http://schemas.microsoft.com/office/powerpoint/2010/main" val="1122019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Overview of common primary care presentations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Exploration of r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 flags and management including AKI, CKD, nephrotoxic medication management using case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I enjoyed the interaction from several specialists and their knowledge with regards to nephrology.</a:t>
            </a:r>
          </a:p>
          <a:p>
            <a:endParaRPr lang="en-GB" i="1"/>
          </a:p>
          <a:p>
            <a:r>
              <a:rPr lang="en-GB" i="1"/>
              <a:t>The use of investigations opened up my differential diagnosis list.</a:t>
            </a:r>
          </a:p>
          <a:p>
            <a:endParaRPr lang="en-GB" b="1" i="1"/>
          </a:p>
          <a:p>
            <a:r>
              <a:rPr lang="en-GB" i="1"/>
              <a:t>It was a very interactive session and the quiz at the end was very good.</a:t>
            </a:r>
          </a:p>
          <a:p>
            <a:endParaRPr lang="en-GB" i="1"/>
          </a:p>
          <a:p>
            <a:r>
              <a:rPr lang="en-GB" i="1"/>
              <a:t>Very informative as always and relaxed atmosphere.</a:t>
            </a:r>
          </a:p>
          <a:p>
            <a:endParaRPr lang="en-GB" i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13. Nephrology</a:t>
            </a:r>
          </a:p>
        </p:txBody>
      </p:sp>
    </p:spTree>
    <p:extLst>
      <p:ext uri="{BB962C8B-B14F-4D97-AF65-F5344CB8AC3E}">
        <p14:creationId xmlns:p14="http://schemas.microsoft.com/office/powerpoint/2010/main" val="2200143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Overview of common primary care presentations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etiology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Exploration of red flags and management of metabolic disorders including summary of hormonal axis Diabetes type 1 and 2, Hyperthyroidism, Hypothyroidism, </a:t>
            </a:r>
            <a:r>
              <a:rPr lang="en-GB" sz="180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Addisons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Prolactinoma using case studies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>
              <a:highlight>
                <a:srgbClr val="FFFF0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Excellent - learned loads!</a:t>
            </a:r>
          </a:p>
          <a:p>
            <a:endParaRPr lang="en-GB" b="1" i="1"/>
          </a:p>
          <a:p>
            <a:r>
              <a:rPr lang="en-GB" i="1"/>
              <a:t>I particularly enjoyed the depth of knowledge and understanding of the topic by the lecturers.</a:t>
            </a:r>
          </a:p>
          <a:p>
            <a:endParaRPr lang="en-GB" i="1"/>
          </a:p>
          <a:p>
            <a:r>
              <a:rPr lang="en-GB" i="1"/>
              <a:t>I have improved my knowledge about conditions such as hypothyroidism and gout which will help me when talking to patients.</a:t>
            </a:r>
          </a:p>
          <a:p>
            <a:endParaRPr lang="en-GB" i="1"/>
          </a:p>
          <a:p>
            <a:r>
              <a:rPr lang="en-GB" i="1" err="1"/>
              <a:t>Mindblown</a:t>
            </a:r>
            <a:r>
              <a:rPr lang="en-GB" i="1"/>
              <a:t>… I enjoyed talking through real life scenarios. </a:t>
            </a:r>
          </a:p>
          <a:p>
            <a:endParaRPr lang="en-GB" i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14. Metabolic problems, endocrinology and pharmacology</a:t>
            </a:r>
          </a:p>
        </p:txBody>
      </p:sp>
    </p:spTree>
    <p:extLst>
      <p:ext uri="{BB962C8B-B14F-4D97-AF65-F5344CB8AC3E}">
        <p14:creationId xmlns:p14="http://schemas.microsoft.com/office/powerpoint/2010/main" val="2443747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Overview of common primary care presentations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etiology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Exploration of r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 flags and management including COPD and Asthma, acute exacerbations and chronic monitoring, affect on mood of chronic illness, PE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>
              <a:highlight>
                <a:srgbClr val="FFFF0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The case studies covered many aspects of respiratory. </a:t>
            </a:r>
          </a:p>
          <a:p>
            <a:endParaRPr lang="en-GB" i="1"/>
          </a:p>
          <a:p>
            <a:r>
              <a:rPr lang="en-GB" i="1"/>
              <a:t>I enjoyed discussion on the detailed and simplified guidelines.</a:t>
            </a:r>
          </a:p>
          <a:p>
            <a:endParaRPr lang="en-GB" i="1"/>
          </a:p>
          <a:p>
            <a:r>
              <a:rPr lang="en-GB" i="1"/>
              <a:t>Interactive…informative…engaging.</a:t>
            </a:r>
          </a:p>
          <a:p>
            <a:endParaRPr lang="en-GB" i="1"/>
          </a:p>
          <a:p>
            <a:r>
              <a:rPr lang="en-GB" i="1"/>
              <a:t>It was very specific to my role, but it was important to know more about COPD and asthma.</a:t>
            </a:r>
          </a:p>
          <a:p>
            <a:endParaRPr lang="en-GB" i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15. Respiratory disease</a:t>
            </a:r>
          </a:p>
        </p:txBody>
      </p:sp>
    </p:spTree>
    <p:extLst>
      <p:ext uri="{BB962C8B-B14F-4D97-AF65-F5344CB8AC3E}">
        <p14:creationId xmlns:p14="http://schemas.microsoft.com/office/powerpoint/2010/main" val="8078649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r>
              <a:rPr lang="en-GB"/>
              <a:t>Delivered by ABL Health</a:t>
            </a:r>
          </a:p>
          <a:p>
            <a:r>
              <a:rPr lang="en-GB">
                <a:hlinkClick r:id="rId3"/>
              </a:rPr>
              <a:t>Stop Smoking - ABL Health | A Better Life</a:t>
            </a:r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This is a new session, feedback to follow shortly. </a:t>
            </a:r>
          </a:p>
          <a:p>
            <a:endParaRPr lang="en-GB" i="1"/>
          </a:p>
          <a:p>
            <a:endParaRPr lang="en-GB" i="1"/>
          </a:p>
          <a:p>
            <a:endParaRPr lang="en-GB" i="1"/>
          </a:p>
          <a:p>
            <a:endParaRPr lang="en-GB" i="1"/>
          </a:p>
          <a:p>
            <a:endParaRPr lang="en-GB" i="1"/>
          </a:p>
          <a:p>
            <a:endParaRPr lang="en-GB" i="1"/>
          </a:p>
          <a:p>
            <a:endParaRPr lang="en-GB" i="1"/>
          </a:p>
          <a:p>
            <a:endParaRPr lang="en-GB" i="1"/>
          </a:p>
          <a:p>
            <a:endParaRPr lang="en-GB" i="1"/>
          </a:p>
          <a:p>
            <a:endParaRPr lang="en-GB" i="1"/>
          </a:p>
          <a:p>
            <a:endParaRPr lang="en-GB" i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16. Smoking Cessation </a:t>
            </a:r>
          </a:p>
        </p:txBody>
      </p:sp>
    </p:spTree>
    <p:extLst>
      <p:ext uri="{BB962C8B-B14F-4D97-AF65-F5344CB8AC3E}">
        <p14:creationId xmlns:p14="http://schemas.microsoft.com/office/powerpoint/2010/main" val="1023221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Consider the presentation, diagnosis and management of commonly encountered gastrointestinal presentations in Primary Care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Week 1</a:t>
            </a:r>
            <a:r>
              <a:rPr lang="en-US"/>
              <a:t>​</a:t>
            </a:r>
          </a:p>
          <a:p>
            <a:pPr fontAlgn="base">
              <a:tabLst>
                <a:tab pos="457200" algn="l"/>
              </a:tabLst>
            </a:pPr>
            <a:r>
              <a:rPr lang="en-GB"/>
              <a:t>	Anatomy review, dyspepsia, IDA, 	Diarrhoea, constipation, IBS and IBD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/>
              <a:t>Week 2​</a:t>
            </a:r>
          </a:p>
          <a:p>
            <a:pPr fontAlgn="base">
              <a:tabLst>
                <a:tab pos="457200" algn="l"/>
              </a:tabLst>
            </a:pPr>
            <a:r>
              <a:rPr lang="en-GB"/>
              <a:t>	Conditions affecting the Liver, Pancreas 	and Gall bladder </a:t>
            </a:r>
            <a:r>
              <a:rPr lang="en-US"/>
              <a:t>​</a:t>
            </a:r>
          </a:p>
          <a:p>
            <a:pPr fontAlgn="base">
              <a:tabLst>
                <a:tab pos="457200" algn="l"/>
              </a:tabLst>
            </a:pPr>
            <a:endParaRPr lang="en-US"/>
          </a:p>
          <a:p>
            <a:pPr fontAlgn="base">
              <a:tabLst>
                <a:tab pos="457200" algn="l"/>
              </a:tabLst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The resources provided are really good.</a:t>
            </a:r>
          </a:p>
          <a:p>
            <a:endParaRPr lang="en-GB" i="1"/>
          </a:p>
          <a:p>
            <a:r>
              <a:rPr lang="en-GB" i="1"/>
              <a:t>The topic itself was really beneficial.</a:t>
            </a:r>
          </a:p>
          <a:p>
            <a:endParaRPr lang="en-GB" i="1"/>
          </a:p>
          <a:p>
            <a:r>
              <a:rPr lang="en-GB" i="1"/>
              <a:t>I learnt a vast amount, thank you!</a:t>
            </a:r>
          </a:p>
          <a:p>
            <a:endParaRPr lang="en-GB" i="1"/>
          </a:p>
          <a:p>
            <a:r>
              <a:rPr lang="en-GB" i="1"/>
              <a:t>I enjoyed the whole session, very relevant to my post.</a:t>
            </a:r>
          </a:p>
          <a:p>
            <a:endParaRPr lang="en-GB" i="1"/>
          </a:p>
          <a:p>
            <a:r>
              <a:rPr lang="en-GB" i="1"/>
              <a:t>The session as a whole was very informative and I feel will help me in my career.</a:t>
            </a:r>
          </a:p>
          <a:p>
            <a:endParaRPr lang="en-GB" b="1" i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17 &amp; 18. Gastroenterology</a:t>
            </a:r>
          </a:p>
        </p:txBody>
      </p:sp>
    </p:spTree>
    <p:extLst>
      <p:ext uri="{BB962C8B-B14F-4D97-AF65-F5344CB8AC3E}">
        <p14:creationId xmlns:p14="http://schemas.microsoft.com/office/powerpoint/2010/main" val="3431938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9618356" cy="44012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b="1"/>
              <a:t>Is the Programme free? </a:t>
            </a:r>
          </a:p>
          <a:p>
            <a:r>
              <a:rPr lang="en-GB" sz="1400"/>
              <a:t>The N2PC Programme as part of the Primary Care Integrated Development Programme is a fully funded programme.</a:t>
            </a:r>
          </a:p>
          <a:p>
            <a:endParaRPr lang="en-GB" sz="1400"/>
          </a:p>
          <a:p>
            <a:r>
              <a:rPr lang="en-GB" sz="1400" b="1"/>
              <a:t>Is there backfill or salary support?</a:t>
            </a:r>
          </a:p>
          <a:p>
            <a:r>
              <a:rPr lang="en-GB" sz="1400"/>
              <a:t>No, learners will have to attend in practice, employer or own time.</a:t>
            </a:r>
          </a:p>
          <a:p>
            <a:endParaRPr lang="en-GB" sz="1400"/>
          </a:p>
          <a:p>
            <a:r>
              <a:rPr lang="en-GB" sz="1400" b="1"/>
              <a:t>When does the Programme start? </a:t>
            </a:r>
          </a:p>
          <a:p>
            <a:r>
              <a:rPr lang="en-GB" sz="1400"/>
              <a:t>Our Welcome Days are 8</a:t>
            </a:r>
            <a:r>
              <a:rPr lang="en-GB" sz="1400" baseline="30000"/>
              <a:t>th</a:t>
            </a:r>
            <a:r>
              <a:rPr lang="en-GB" sz="1400"/>
              <a:t>/9</a:t>
            </a:r>
            <a:r>
              <a:rPr lang="en-GB" sz="1400" baseline="30000"/>
              <a:t>th</a:t>
            </a:r>
            <a:r>
              <a:rPr lang="en-GB" sz="1400"/>
              <a:t>/10</a:t>
            </a:r>
            <a:r>
              <a:rPr lang="en-GB" sz="1400" baseline="30000"/>
              <a:t>th</a:t>
            </a:r>
            <a:r>
              <a:rPr lang="en-GB" sz="1400"/>
              <a:t> October 2024. There is also opportunity to join the Programme in January and April 2025, subject to available spaces.</a:t>
            </a:r>
          </a:p>
          <a:p>
            <a:endParaRPr lang="en-GB" sz="1400"/>
          </a:p>
          <a:p>
            <a:r>
              <a:rPr lang="en-GB" sz="1400" b="1"/>
              <a:t>How are the sessions delivered?</a:t>
            </a:r>
          </a:p>
          <a:p>
            <a:r>
              <a:rPr lang="en-GB" sz="1400"/>
              <a:t>Weekly sessions are delivered virtually (typically, on Wednesday afternoons, 1-4pm) , with a face-to-face full day every couple of months.</a:t>
            </a:r>
          </a:p>
          <a:p>
            <a:endParaRPr lang="en-GB" sz="1400"/>
          </a:p>
          <a:p>
            <a:r>
              <a:rPr lang="en-GB" sz="1400" b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there any assignments/coursework to complete during the programme? </a:t>
            </a:r>
          </a:p>
          <a:p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No, no formal assignments will be required. There will be times learners are asked to bring case study examples or complete reflective logs to contribute to discussions. </a:t>
            </a:r>
            <a:r>
              <a:rPr lang="en-GB" sz="1400" kern="1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we hope learners will be able to undertake quality improvement work within their job.</a:t>
            </a:r>
            <a:endParaRPr lang="en-GB" sz="1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400" kern="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have any further questions, please email Heather Chadwick (heather.chadwick@nhs.net).</a:t>
            </a:r>
            <a:endParaRPr lang="en-GB" sz="1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Frequently asked questions…</a:t>
            </a:r>
          </a:p>
        </p:txBody>
      </p:sp>
    </p:spTree>
    <p:extLst>
      <p:ext uri="{BB962C8B-B14F-4D97-AF65-F5344CB8AC3E}">
        <p14:creationId xmlns:p14="http://schemas.microsoft.com/office/powerpoint/2010/main" val="4206394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6933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r>
              <a:rPr lang="en-GB"/>
              <a:t>A day of practical </a:t>
            </a:r>
            <a:r>
              <a:rPr lang="en-GB" err="1"/>
              <a:t>activites</a:t>
            </a:r>
            <a:r>
              <a:rPr lang="en-GB"/>
              <a:t> guided by our Clinical Educators: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ECG - tracing / use of stethoscope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Manual BP &amp; taking a pulse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Glucometer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Venepuncture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Urinalysis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Peak flow &amp; Inhaler technique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Intimate Examination - PR &amp; use of chaperone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Skin survey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All of the clinical skills were relevant to my practice.</a:t>
            </a:r>
          </a:p>
          <a:p>
            <a:endParaRPr lang="en-GB" i="1"/>
          </a:p>
          <a:p>
            <a:r>
              <a:rPr lang="en-GB" i="1"/>
              <a:t>Interactive, hands on learning.</a:t>
            </a:r>
          </a:p>
          <a:p>
            <a:endParaRPr lang="en-GB" i="1"/>
          </a:p>
          <a:p>
            <a:r>
              <a:rPr lang="en-GB" i="1"/>
              <a:t>I enjoyed all the clinical skills tables, the lay out and being hands on, I loved it!</a:t>
            </a:r>
          </a:p>
          <a:p>
            <a:endParaRPr lang="en-GB" i="1"/>
          </a:p>
          <a:p>
            <a:r>
              <a:rPr lang="en-GB" i="1"/>
              <a:t>Really informative session without judgement when practising new skills, very supportive team.</a:t>
            </a:r>
          </a:p>
          <a:p>
            <a:endParaRPr lang="en-GB" i="1"/>
          </a:p>
          <a:p>
            <a:r>
              <a:rPr lang="en-GB" i="1"/>
              <a:t> Informative, excellent!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19. Clinical Skills Day</a:t>
            </a:r>
          </a:p>
        </p:txBody>
      </p:sp>
    </p:spTree>
    <p:extLst>
      <p:ext uri="{BB962C8B-B14F-4D97-AF65-F5344CB8AC3E}">
        <p14:creationId xmlns:p14="http://schemas.microsoft.com/office/powerpoint/2010/main" val="405675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Overview of common primary care presentations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etiology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Exploration of r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 flags and management of anaphylaxis, ENT, neck lumps, URTI, antimicrobial stewardship and community pharmacy services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>
              <a:highlight>
                <a:srgbClr val="FFFF0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It was most useful examining eyes and ears, I feel much more confident in what I am looking for.</a:t>
            </a:r>
          </a:p>
          <a:p>
            <a:endParaRPr lang="en-GB" i="1"/>
          </a:p>
          <a:p>
            <a:r>
              <a:rPr lang="en-GB" i="1"/>
              <a:t>I enjoyed the variety of case studies.</a:t>
            </a:r>
          </a:p>
          <a:p>
            <a:endParaRPr lang="en-GB" i="1"/>
          </a:p>
          <a:p>
            <a:r>
              <a:rPr lang="en-GB" i="1"/>
              <a:t>Great awareness of common presentations and how to manage these.</a:t>
            </a:r>
          </a:p>
          <a:p>
            <a:endParaRPr lang="en-GB" i="1"/>
          </a:p>
          <a:p>
            <a:r>
              <a:rPr lang="en-GB" i="1"/>
              <a:t>The entire session was enjoyable and helpful.</a:t>
            </a:r>
          </a:p>
          <a:p>
            <a:endParaRPr lang="en-GB" i="1"/>
          </a:p>
          <a:p>
            <a:r>
              <a:rPr lang="en-GB" i="1"/>
              <a:t>Great session, feel much more confident!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20. ENT and Allergy</a:t>
            </a:r>
          </a:p>
        </p:txBody>
      </p:sp>
    </p:spTree>
    <p:extLst>
      <p:ext uri="{BB962C8B-B14F-4D97-AF65-F5344CB8AC3E}">
        <p14:creationId xmlns:p14="http://schemas.microsoft.com/office/powerpoint/2010/main" val="41761690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Overview of common primary care presentations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Exploration of r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 flags and management including how to describe skin, eczema, nappy rash and safeguarding, psoriasis, acne, rosacea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I enjoyed the structure, content, format, delivery and the pictures/quiz.</a:t>
            </a:r>
          </a:p>
          <a:p>
            <a:endParaRPr lang="en-GB" i="1"/>
          </a:p>
          <a:p>
            <a:r>
              <a:rPr lang="en-GB" i="1"/>
              <a:t>I found it very useful that a doctor who specialises in Dermatology presented it.</a:t>
            </a:r>
          </a:p>
          <a:p>
            <a:endParaRPr lang="en-GB" i="1"/>
          </a:p>
          <a:p>
            <a:r>
              <a:rPr lang="en-GB" i="1"/>
              <a:t>I gained far more confidence in diagnosis, referring and management. Dermatology isn't a subject that is widely taught, and I feel I have gained some essential knowledge to build upon.</a:t>
            </a:r>
          </a:p>
          <a:p>
            <a:endParaRPr lang="en-GB" i="1"/>
          </a:p>
          <a:p>
            <a:r>
              <a:rPr lang="en-GB" i="1"/>
              <a:t>It was brilliant so useful.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21. Dermatology</a:t>
            </a:r>
          </a:p>
        </p:txBody>
      </p:sp>
    </p:spTree>
    <p:extLst>
      <p:ext uri="{BB962C8B-B14F-4D97-AF65-F5344CB8AC3E}">
        <p14:creationId xmlns:p14="http://schemas.microsoft.com/office/powerpoint/2010/main" val="32012391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Exploration of common Head and Neck presentations (cancers)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Discussion of common lumps and bumps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Case presentations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The session was useful for identifying common lumps and bumps, spotting red flags and knowing when to refer. </a:t>
            </a:r>
          </a:p>
          <a:p>
            <a:endParaRPr lang="en-GB" i="1"/>
          </a:p>
          <a:p>
            <a:r>
              <a:rPr lang="en-GB" i="1"/>
              <a:t>I felt all the session will help me going forewords, as we see a lot of 'lumps and bumps' in the primary care setting.</a:t>
            </a:r>
          </a:p>
          <a:p>
            <a:endParaRPr lang="en-GB" i="1"/>
          </a:p>
          <a:p>
            <a:r>
              <a:rPr lang="en-GB" i="1"/>
              <a:t>All the session was useful and enjoyable.</a:t>
            </a:r>
          </a:p>
          <a:p>
            <a:endParaRPr lang="en-GB" i="1"/>
          </a:p>
          <a:p>
            <a:r>
              <a:rPr lang="en-GB" i="1"/>
              <a:t>The session was clear, easy to understand and follow. </a:t>
            </a:r>
            <a:endParaRPr lang="en-GB" b="1" i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22. Lumps and bumps</a:t>
            </a:r>
          </a:p>
        </p:txBody>
      </p:sp>
    </p:spTree>
    <p:extLst>
      <p:ext uri="{BB962C8B-B14F-4D97-AF65-F5344CB8AC3E}">
        <p14:creationId xmlns:p14="http://schemas.microsoft.com/office/powerpoint/2010/main" val="23125204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Week 1</a:t>
            </a:r>
          </a:p>
          <a:p>
            <a:pPr fontAlgn="base">
              <a:tabLst>
                <a:tab pos="457200" algn="l"/>
              </a:tabLst>
            </a:pPr>
            <a:r>
              <a:rPr lang="en-GB"/>
              <a:t>	Anatomy and Physiology, Pharmacokinetics 	and Prescribing</a:t>
            </a:r>
            <a:r>
              <a:rPr lang="en-US"/>
              <a:t>​, </a:t>
            </a:r>
            <a:r>
              <a:rPr lang="en-GB"/>
              <a:t>MSK Presentations in 	Children, Assessment of the sick child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Week 2</a:t>
            </a:r>
          </a:p>
          <a:p>
            <a:pPr fontAlgn="base">
              <a:tabLst>
                <a:tab pos="457200" algn="l"/>
              </a:tabLst>
            </a:pPr>
            <a:r>
              <a:rPr lang="en-GB"/>
              <a:t>	Safeguarding</a:t>
            </a:r>
            <a:r>
              <a:rPr lang="en-US"/>
              <a:t>​, </a:t>
            </a:r>
            <a:r>
              <a:rPr lang="en-GB"/>
              <a:t>Clinical Topics</a:t>
            </a:r>
            <a:r>
              <a:rPr lang="en-US"/>
              <a:t>​, </a:t>
            </a:r>
            <a:r>
              <a:rPr lang="en-GB"/>
              <a:t>Question and 	Answers</a:t>
            </a:r>
          </a:p>
          <a:p>
            <a:pPr fontAlgn="base">
              <a:tabLst>
                <a:tab pos="457200" algn="l"/>
              </a:tabLst>
            </a:pPr>
            <a:endParaRPr lang="en-GB"/>
          </a:p>
          <a:p>
            <a:pPr fontAlgn="base">
              <a:tabLst>
                <a:tab pos="457200" algn="l"/>
              </a:tabLst>
            </a:pPr>
            <a:endParaRPr lang="en-GB"/>
          </a:p>
          <a:p>
            <a:pPr fontAlgn="base">
              <a:tabLst>
                <a:tab pos="457200" algn="l"/>
              </a:tabLst>
            </a:pPr>
            <a:endParaRPr lang="en-US"/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b="0" i="0">
              <a:solidFill>
                <a:srgbClr val="444444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187099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The session gave me different resources and guide to assess sick children.</a:t>
            </a:r>
          </a:p>
          <a:p>
            <a:endParaRPr lang="en-GB" b="1" i="1"/>
          </a:p>
          <a:p>
            <a:r>
              <a:rPr lang="en-GB" i="1"/>
              <a:t>Easy to understand, good topics covered in depth.</a:t>
            </a:r>
          </a:p>
          <a:p>
            <a:endParaRPr lang="en-GB" i="1"/>
          </a:p>
          <a:p>
            <a:r>
              <a:rPr lang="en-GB" i="1"/>
              <a:t>Interactive, informative with great group discussions. </a:t>
            </a:r>
          </a:p>
          <a:p>
            <a:endParaRPr lang="en-GB" i="1"/>
          </a:p>
          <a:p>
            <a:r>
              <a:rPr lang="en-GB" i="1"/>
              <a:t>I find </a:t>
            </a:r>
            <a:r>
              <a:rPr lang="en-GB" i="1" err="1"/>
              <a:t>paeds</a:t>
            </a:r>
            <a:r>
              <a:rPr lang="en-GB" i="1"/>
              <a:t> is always one of the hardest consultations - so it was good to learn tips and how to approach the consultation.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23 &amp; 24. Children and young people</a:t>
            </a:r>
          </a:p>
        </p:txBody>
      </p:sp>
    </p:spTree>
    <p:extLst>
      <p:ext uri="{BB962C8B-B14F-4D97-AF65-F5344CB8AC3E}">
        <p14:creationId xmlns:p14="http://schemas.microsoft.com/office/powerpoint/2010/main" val="645156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Male health statistics – setting the scene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Urological emergencies 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Haematuria and its management 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Renal/urological cancers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Renal and ureteric calculus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Scrotal lumps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Prostate pathology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Erectile dysfunction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Incontinence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Congenital abnormalities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It was useful and gave me more awareness of the inequalities related to male health.</a:t>
            </a:r>
          </a:p>
          <a:p>
            <a:endParaRPr lang="en-GB" b="1" i="1"/>
          </a:p>
          <a:p>
            <a:r>
              <a:rPr lang="en-GB" i="1"/>
              <a:t>The session gave me an understanding of a holistic approach and care, especially in the mental health care of the male population.</a:t>
            </a:r>
          </a:p>
          <a:p>
            <a:endParaRPr lang="en-GB" i="1"/>
          </a:p>
          <a:p>
            <a:r>
              <a:rPr lang="en-GB" i="1"/>
              <a:t>The session delivery was very knowledgeable and easy to understand.</a:t>
            </a:r>
          </a:p>
          <a:p>
            <a:endParaRPr lang="en-GB" i="1"/>
          </a:p>
          <a:p>
            <a:r>
              <a:rPr lang="en-GB" i="1"/>
              <a:t>Informative, good use of resources and statistics.</a:t>
            </a:r>
          </a:p>
          <a:p>
            <a:endParaRPr lang="en-GB" i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25. Male Health</a:t>
            </a:r>
          </a:p>
        </p:txBody>
      </p:sp>
    </p:spTree>
    <p:extLst>
      <p:ext uri="{BB962C8B-B14F-4D97-AF65-F5344CB8AC3E}">
        <p14:creationId xmlns:p14="http://schemas.microsoft.com/office/powerpoint/2010/main" val="33279274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Vaginal Discharge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STI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UTI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Breast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Menstrual issues and contraception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HRT and Menopause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 i="1"/>
          </a:p>
          <a:p>
            <a:r>
              <a:rPr lang="en-GB" i="1"/>
              <a:t>I really enjoyed the common gynae presentations, such as vaginal discharge and how to manage it. I also thoroughly enjoyed learning about red flags and when to be worried.</a:t>
            </a:r>
          </a:p>
          <a:p>
            <a:endParaRPr lang="en-GB" i="1"/>
          </a:p>
          <a:p>
            <a:r>
              <a:rPr lang="en-GB" i="1"/>
              <a:t>I found it useful learning how to approach the history when it comes to not missing important questions. Everything was very relevant. </a:t>
            </a:r>
          </a:p>
          <a:p>
            <a:endParaRPr lang="en-GB" b="1" i="1"/>
          </a:p>
          <a:p>
            <a:r>
              <a:rPr lang="en-GB" i="1"/>
              <a:t>The session improved my understanding of the breast cancer pathway for inflammatory breast cancer and clinical indications.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26. Women’s Health</a:t>
            </a:r>
          </a:p>
        </p:txBody>
      </p:sp>
    </p:spTree>
    <p:extLst>
      <p:ext uri="{BB962C8B-B14F-4D97-AF65-F5344CB8AC3E}">
        <p14:creationId xmlns:p14="http://schemas.microsoft.com/office/powerpoint/2010/main" val="19341484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Review the menstrual cycle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Consider different contraceptive options available and how they interact with the menstrual cycle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Work through case studies and explore principles of safe prescribing 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The case studies were really insightful.</a:t>
            </a:r>
          </a:p>
          <a:p>
            <a:endParaRPr lang="en-GB" b="1" i="1"/>
          </a:p>
          <a:p>
            <a:r>
              <a:rPr lang="en-GB" i="1"/>
              <a:t>It was useful to expand my knowledge on the variety of contraception available, and what to consider with each one. The activity was very helpful and great use on resources.</a:t>
            </a:r>
          </a:p>
          <a:p>
            <a:endParaRPr lang="en-GB" i="1"/>
          </a:p>
          <a:p>
            <a:r>
              <a:rPr lang="en-GB" i="1"/>
              <a:t>Case studies were useful to put knowledge into practice.</a:t>
            </a:r>
          </a:p>
          <a:p>
            <a:endParaRPr lang="en-GB" i="1"/>
          </a:p>
          <a:p>
            <a:r>
              <a:rPr lang="en-GB" i="1"/>
              <a:t>Engaging, group discussions, useful resources and links were shared.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27. Contraception</a:t>
            </a:r>
          </a:p>
        </p:txBody>
      </p:sp>
    </p:spTree>
    <p:extLst>
      <p:ext uri="{BB962C8B-B14F-4D97-AF65-F5344CB8AC3E}">
        <p14:creationId xmlns:p14="http://schemas.microsoft.com/office/powerpoint/2010/main" val="18272003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Explore the diagnostic criteria for perimenopause/menopause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Consider diagnosis/risks and management of menopausal symptoms including HRT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Discuss risks and benefits of strategies discussed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I enjoyed learning about the drugs management and treatments for menopausal presentations.</a:t>
            </a:r>
          </a:p>
          <a:p>
            <a:endParaRPr lang="en-GB" b="1" i="1"/>
          </a:p>
          <a:p>
            <a:r>
              <a:rPr lang="en-GB" i="1"/>
              <a:t>The session was interactive and easy to follow.</a:t>
            </a:r>
          </a:p>
          <a:p>
            <a:endParaRPr lang="en-GB" i="1"/>
          </a:p>
          <a:p>
            <a:r>
              <a:rPr lang="en-GB" i="1"/>
              <a:t>The case studies were really good. </a:t>
            </a:r>
          </a:p>
          <a:p>
            <a:endParaRPr lang="en-GB" i="1"/>
          </a:p>
          <a:p>
            <a:r>
              <a:rPr lang="en-GB" i="1"/>
              <a:t>Being aware of the importance of menopause as it is something that can be missed and can have a massive impact on the quality of life of women going through it.</a:t>
            </a:r>
          </a:p>
          <a:p>
            <a:endParaRPr lang="en-GB" b="1" i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28. HRT &amp; Menopause </a:t>
            </a:r>
          </a:p>
        </p:txBody>
      </p:sp>
    </p:spTree>
    <p:extLst>
      <p:ext uri="{BB962C8B-B14F-4D97-AF65-F5344CB8AC3E}">
        <p14:creationId xmlns:p14="http://schemas.microsoft.com/office/powerpoint/2010/main" val="1027738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Overview of the three most common MSK presentations: inflammatory conditions; conditions of MSK pain; Osteoporosis and fragility fractures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Exploration of MSK Red flags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Management of MSK conditions (including falls risk assessment, prevention of fragility fractures, assessment of chronic pain, DMARDS) via series of case studies.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This session gave me confidence in assessing a patient.</a:t>
            </a:r>
          </a:p>
          <a:p>
            <a:endParaRPr lang="en-GB" b="1" i="1"/>
          </a:p>
          <a:p>
            <a:r>
              <a:rPr lang="en-GB" i="1"/>
              <a:t>I found it really useful to learn about MSK and rheumatology assessment tools, red flags, treatment, investigations, and a pragmatic approach to a consultation.</a:t>
            </a:r>
          </a:p>
          <a:p>
            <a:endParaRPr lang="en-GB" i="1"/>
          </a:p>
          <a:p>
            <a:r>
              <a:rPr lang="en-GB" i="1"/>
              <a:t>I enjoyed the case studies, content, structure, and discussions in the session. </a:t>
            </a:r>
          </a:p>
          <a:p>
            <a:endParaRPr lang="en-GB" i="1"/>
          </a:p>
          <a:p>
            <a:endParaRPr lang="en-GB" i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29. Musculoskeletal &amp; Rheumatology</a:t>
            </a:r>
          </a:p>
        </p:txBody>
      </p:sp>
    </p:spTree>
    <p:extLst>
      <p:ext uri="{BB962C8B-B14F-4D97-AF65-F5344CB8AC3E}">
        <p14:creationId xmlns:p14="http://schemas.microsoft.com/office/powerpoint/2010/main" val="946046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Introductions to the Clinical Educators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Context of NHS and PCNS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Roles and responsibilities of healthcare professionals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Develop a greater understanding of other roles within primary care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Develop greater efficiency in utilising other roles within primary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It was a great introductory session.</a:t>
            </a:r>
          </a:p>
          <a:p>
            <a:endParaRPr lang="en-GB" i="1"/>
          </a:p>
          <a:p>
            <a:r>
              <a:rPr lang="en-GB" i="1"/>
              <a:t>I learned a lot.</a:t>
            </a:r>
          </a:p>
          <a:p>
            <a:endParaRPr lang="en-GB" i="1"/>
          </a:p>
          <a:p>
            <a:r>
              <a:rPr lang="en-GB" i="1"/>
              <a:t>I now understand the limitations and expectations of my role.</a:t>
            </a:r>
          </a:p>
          <a:p>
            <a:endParaRPr lang="en-GB" b="1" i="1"/>
          </a:p>
          <a:p>
            <a:r>
              <a:rPr lang="en-GB" i="1"/>
              <a:t>I enjoyed learning about other people and how they contribute to providing the best healthcare service.</a:t>
            </a:r>
          </a:p>
          <a:p>
            <a:endParaRPr lang="en-GB" b="1" i="1"/>
          </a:p>
          <a:p>
            <a:r>
              <a:rPr lang="en-GB" i="1"/>
              <a:t>Interactive networking.</a:t>
            </a:r>
            <a:endParaRPr lang="en-GB" b="1" i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1. Roles and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6189899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Discussion of common mental health presentations in primary care (depression, anxiety, sleep)</a:t>
            </a: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Diagnosis, risk factors, risk assessment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Management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Delegates particularly enjoyed: </a:t>
            </a:r>
          </a:p>
          <a:p>
            <a:pPr marL="285750" indent="-285750">
              <a:buFontTx/>
              <a:buChar char="-"/>
            </a:pPr>
            <a:r>
              <a:rPr lang="en-GB" i="1"/>
              <a:t>Open discussions</a:t>
            </a:r>
          </a:p>
          <a:p>
            <a:pPr marL="285750" indent="-285750">
              <a:buFontTx/>
              <a:buChar char="-"/>
            </a:pPr>
            <a:r>
              <a:rPr lang="en-GB" i="1"/>
              <a:t>Interactivity </a:t>
            </a:r>
          </a:p>
          <a:p>
            <a:pPr marL="285750" indent="-285750">
              <a:buFontTx/>
              <a:buChar char="-"/>
            </a:pPr>
            <a:r>
              <a:rPr lang="en-GB" i="1"/>
              <a:t>Resources</a:t>
            </a:r>
          </a:p>
          <a:p>
            <a:pPr marL="285750" indent="-285750">
              <a:buFontTx/>
              <a:buChar char="-"/>
            </a:pPr>
            <a:r>
              <a:rPr lang="en-GB" i="1"/>
              <a:t>Links to useful support</a:t>
            </a:r>
          </a:p>
          <a:p>
            <a:pPr marL="285750" indent="-285750">
              <a:buFontTx/>
              <a:buChar char="-"/>
            </a:pPr>
            <a:r>
              <a:rPr lang="en-GB" i="1"/>
              <a:t>Signposting </a:t>
            </a:r>
          </a:p>
          <a:p>
            <a:pPr marL="285750" indent="-285750">
              <a:buFontTx/>
              <a:buChar char="-"/>
            </a:pPr>
            <a:r>
              <a:rPr lang="en-GB" i="1"/>
              <a:t>Opportunity to meet face to face</a:t>
            </a:r>
          </a:p>
          <a:p>
            <a:pPr marL="285750" indent="-285750">
              <a:buFontTx/>
              <a:buChar char="-"/>
            </a:pPr>
            <a:endParaRPr lang="en-GB" i="1"/>
          </a:p>
          <a:p>
            <a:pPr marL="285750" indent="-285750">
              <a:buFontTx/>
              <a:buChar char="-"/>
            </a:pPr>
            <a:endParaRPr lang="en-GB" i="1"/>
          </a:p>
          <a:p>
            <a:pPr marL="285750" indent="-285750">
              <a:buFontTx/>
              <a:buChar char="-"/>
            </a:pPr>
            <a:endParaRPr lang="en-GB" i="1"/>
          </a:p>
          <a:p>
            <a:pPr marL="285750" indent="-285750">
              <a:buFontTx/>
              <a:buChar char="-"/>
            </a:pPr>
            <a:endParaRPr lang="en-GB" i="1"/>
          </a:p>
          <a:p>
            <a:r>
              <a:rPr lang="en-GB" i="1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30. Common Mental Health Difficulties </a:t>
            </a:r>
          </a:p>
        </p:txBody>
      </p:sp>
    </p:spTree>
    <p:extLst>
      <p:ext uri="{BB962C8B-B14F-4D97-AF65-F5344CB8AC3E}">
        <p14:creationId xmlns:p14="http://schemas.microsoft.com/office/powerpoint/2010/main" val="22898164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lvl="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Understand what change management is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Better understand the challenges that arise from change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Understand the emotional responses/reactions to change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Understand how to help people engage, adopt, and use a change in their day-to-day work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Have an awareness of effective change management strategies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/>
              <a:t>Have access to resources for managing change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Thank you for a productive and enriching session. I enjoyed the team work activities.</a:t>
            </a:r>
          </a:p>
          <a:p>
            <a:endParaRPr lang="en-GB" i="1"/>
          </a:p>
          <a:p>
            <a:r>
              <a:rPr lang="en-GB" i="1"/>
              <a:t>Thoroughly enjoyed the day and the interaction with the group/session.</a:t>
            </a:r>
          </a:p>
          <a:p>
            <a:endParaRPr lang="en-GB" i="1"/>
          </a:p>
          <a:p>
            <a:r>
              <a:rPr lang="en-GB" i="1"/>
              <a:t>I found it useful to understanding differing stakeholder needs.</a:t>
            </a:r>
          </a:p>
          <a:p>
            <a:endParaRPr lang="en-GB" i="1"/>
          </a:p>
          <a:p>
            <a:r>
              <a:rPr lang="en-GB" i="1"/>
              <a:t>It was interesting to learn about the change management cycle and transitioning through change process.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31. Change Management </a:t>
            </a:r>
          </a:p>
        </p:txBody>
      </p:sp>
    </p:spTree>
    <p:extLst>
      <p:ext uri="{BB962C8B-B14F-4D97-AF65-F5344CB8AC3E}">
        <p14:creationId xmlns:p14="http://schemas.microsoft.com/office/powerpoint/2010/main" val="18647916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/>
              <a:t>Understand the difference between Quality Assurance &amp; Quality Improvement​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/>
              <a:t>Understand what quality improvement is​ and the concept of ‘Continuous Improvement’​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/>
              <a:t>Be able to start a to undertake continuous improvement​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/>
              <a:t>Understand what quality improvement as a project means​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/>
              <a:t>Be able to start a quality improvement project​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/>
              <a:t>Become enthusiastic about quality improvement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It has given me insight in the implementation of how to put forward a plan to develop or change something that would benefit the people working with me. </a:t>
            </a:r>
          </a:p>
          <a:p>
            <a:endParaRPr lang="en-GB" i="1"/>
          </a:p>
          <a:p>
            <a:r>
              <a:rPr lang="en-GB" i="1"/>
              <a:t>It was useful to have the live guidance of how to navigate the relevant information, applying the knowledge to real life situations.</a:t>
            </a:r>
          </a:p>
          <a:p>
            <a:endParaRPr lang="en-GB" i="1"/>
          </a:p>
          <a:p>
            <a:r>
              <a:rPr lang="en-GB" i="1"/>
              <a:t>I enjoyed learning about how to plan a project and make it run smoothly.</a:t>
            </a:r>
          </a:p>
          <a:p>
            <a:endParaRPr lang="en-GB" i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32. Introduction to QI</a:t>
            </a:r>
          </a:p>
        </p:txBody>
      </p:sp>
    </p:spTree>
    <p:extLst>
      <p:ext uri="{BB962C8B-B14F-4D97-AF65-F5344CB8AC3E}">
        <p14:creationId xmlns:p14="http://schemas.microsoft.com/office/powerpoint/2010/main" val="10788322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/>
              <a:t>Communication​ skills​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/>
              <a:t>Crisis management​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/>
              <a:t>Referring to secondary care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/>
              <a:t>Psychological therapy 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/>
              <a:t>Q &amp; A</a:t>
            </a:r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/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b="0" i="0">
              <a:solidFill>
                <a:srgbClr val="000000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Thank you for an extremely informative and enriching session. </a:t>
            </a:r>
          </a:p>
          <a:p>
            <a:endParaRPr lang="en-GB" b="1" i="1"/>
          </a:p>
          <a:p>
            <a:r>
              <a:rPr lang="en-GB" i="1"/>
              <a:t>Enjoyed the session, very worthwhile and informative.</a:t>
            </a:r>
          </a:p>
          <a:p>
            <a:endParaRPr lang="en-GB" i="1"/>
          </a:p>
          <a:p>
            <a:r>
              <a:rPr lang="en-GB" i="1"/>
              <a:t>The guest speakers were very good on this topic and provided useful info going forward.</a:t>
            </a:r>
          </a:p>
          <a:p>
            <a:endParaRPr lang="en-GB" i="1"/>
          </a:p>
          <a:p>
            <a:r>
              <a:rPr lang="en-GB" i="1"/>
              <a:t>I enjoyed the role play scenarios, discussions and breakout rooms. </a:t>
            </a:r>
          </a:p>
          <a:p>
            <a:endParaRPr lang="en-GB" b="1" i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33. Serious Mental Illness</a:t>
            </a:r>
          </a:p>
        </p:txBody>
      </p:sp>
    </p:spTree>
    <p:extLst>
      <p:ext uri="{BB962C8B-B14F-4D97-AF65-F5344CB8AC3E}">
        <p14:creationId xmlns:p14="http://schemas.microsoft.com/office/powerpoint/2010/main" val="23260507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Overview of most common neurological presentations in primary care (diabetic neuropathic pain, headaches, dementia)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Aetiology and risk factors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Exploration red flags and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I’ve gained an increased understanding on motor neurone disease and identifying symptoms.</a:t>
            </a:r>
          </a:p>
          <a:p>
            <a:endParaRPr lang="en-GB" i="1"/>
          </a:p>
          <a:p>
            <a:r>
              <a:rPr lang="en-GB" i="1"/>
              <a:t>I enjoyed going in depth with different diseases and putting the elements into practice.</a:t>
            </a:r>
          </a:p>
          <a:p>
            <a:endParaRPr lang="en-GB" i="1"/>
          </a:p>
          <a:p>
            <a:r>
              <a:rPr lang="en-GB" i="1"/>
              <a:t>It was great to learn about the different medications used to treat epilepsy and the adverse effects associated with anti-epileptic medications.</a:t>
            </a:r>
          </a:p>
          <a:p>
            <a:endParaRPr lang="en-GB" i="1"/>
          </a:p>
          <a:p>
            <a:r>
              <a:rPr lang="en-GB" i="1"/>
              <a:t>Delivery as always is very informative.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34. Neurology </a:t>
            </a:r>
          </a:p>
        </p:txBody>
      </p:sp>
    </p:spTree>
    <p:extLst>
      <p:ext uri="{BB962C8B-B14F-4D97-AF65-F5344CB8AC3E}">
        <p14:creationId xmlns:p14="http://schemas.microsoft.com/office/powerpoint/2010/main" val="9966700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Understanding the cognitive and developmental differences that characterise individuals who are neurodivergent (Autistic people, ADHD) and those who have a developmental disorder (Learning Disability)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Helps me with settling into primary care with the conditions taught today.</a:t>
            </a:r>
          </a:p>
          <a:p>
            <a:endParaRPr lang="en-GB" i="1"/>
          </a:p>
          <a:p>
            <a:r>
              <a:rPr lang="en-GB" i="1"/>
              <a:t>Interactive through case study discussion. </a:t>
            </a:r>
          </a:p>
          <a:p>
            <a:endParaRPr lang="en-GB" b="1" i="1"/>
          </a:p>
          <a:p>
            <a:r>
              <a:rPr lang="en-GB" i="1"/>
              <a:t>Given me a better understanding of learning disabilities overall. </a:t>
            </a:r>
          </a:p>
          <a:p>
            <a:endParaRPr lang="en-GB" i="1"/>
          </a:p>
          <a:p>
            <a:r>
              <a:rPr lang="en-GB" i="1"/>
              <a:t>Easy to follow slides, presentation was excellent. </a:t>
            </a:r>
          </a:p>
          <a:p>
            <a:endParaRPr lang="en-GB" i="1"/>
          </a:p>
          <a:p>
            <a:r>
              <a:rPr lang="en-GB" i="1"/>
              <a:t>Very useful to pick up tips from colleagues. </a:t>
            </a:r>
          </a:p>
          <a:p>
            <a:endParaRPr lang="en-GB" i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35. Neurodevelopmental conditions and learning disabilities</a:t>
            </a:r>
          </a:p>
        </p:txBody>
      </p:sp>
    </p:spTree>
    <p:extLst>
      <p:ext uri="{BB962C8B-B14F-4D97-AF65-F5344CB8AC3E}">
        <p14:creationId xmlns:p14="http://schemas.microsoft.com/office/powerpoint/2010/main" val="35899554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Common ophthalmological presentations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Referral criteria for secondary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Management of ophthalmological emergencies (retinal detachment, iritis)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r>
              <a:rPr lang="en-GB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highlight>
                <a:srgbClr val="FFFF0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There was a vast amount of detail and information covered, thank you.</a:t>
            </a:r>
          </a:p>
          <a:p>
            <a:endParaRPr lang="en-GB" b="1" i="1"/>
          </a:p>
          <a:p>
            <a:r>
              <a:rPr lang="en-GB" i="1"/>
              <a:t>External speaker was very good, very clear and concise information.</a:t>
            </a:r>
          </a:p>
          <a:p>
            <a:endParaRPr lang="en-GB" i="1"/>
          </a:p>
          <a:p>
            <a:r>
              <a:rPr lang="en-GB" i="1"/>
              <a:t>Pictures and diagrams very helpful. I enjoyed the Q&amp;A with the expert. </a:t>
            </a:r>
          </a:p>
          <a:p>
            <a:endParaRPr lang="en-GB" i="1"/>
          </a:p>
          <a:p>
            <a:r>
              <a:rPr lang="en-GB" i="1"/>
              <a:t>Very useful to understand differentiating conditions and severity such as acute open vs closed angle glaucoma.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36. Ophthalmology</a:t>
            </a:r>
          </a:p>
        </p:txBody>
      </p:sp>
    </p:spTree>
    <p:extLst>
      <p:ext uri="{BB962C8B-B14F-4D97-AF65-F5344CB8AC3E}">
        <p14:creationId xmlns:p14="http://schemas.microsoft.com/office/powerpoint/2010/main" val="41347519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</a:t>
            </a:r>
            <a:r>
              <a:rPr lang="en-GB" sz="180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practical insight into how QI is implemented and undertaken within primary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It was very useful to reflect on how to utilise clinic’s time more efficiently.</a:t>
            </a:r>
          </a:p>
          <a:p>
            <a:endParaRPr lang="en-GB" i="1"/>
          </a:p>
          <a:p>
            <a:r>
              <a:rPr lang="en-GB" i="1"/>
              <a:t>The guest speaker simplified a confusing subject. </a:t>
            </a:r>
          </a:p>
          <a:p>
            <a:endParaRPr lang="en-GB" i="1"/>
          </a:p>
          <a:p>
            <a:r>
              <a:rPr lang="en-GB" i="1"/>
              <a:t>The speaker is very knowledgeable and very helpful for specific cases.</a:t>
            </a:r>
          </a:p>
          <a:p>
            <a:endParaRPr lang="en-GB" i="1"/>
          </a:p>
          <a:p>
            <a:r>
              <a:rPr lang="en-GB" i="1"/>
              <a:t>The session was to the point and illuminating. </a:t>
            </a:r>
          </a:p>
          <a:p>
            <a:endParaRPr lang="en-GB" i="1"/>
          </a:p>
          <a:p>
            <a:r>
              <a:rPr lang="en-GB" i="1"/>
              <a:t>100% of delegates found this session worthwhile.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37. Using QI</a:t>
            </a:r>
          </a:p>
        </p:txBody>
      </p:sp>
    </p:spTree>
    <p:extLst>
      <p:ext uri="{BB962C8B-B14F-4D97-AF65-F5344CB8AC3E}">
        <p14:creationId xmlns:p14="http://schemas.microsoft.com/office/powerpoint/2010/main" val="9738022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Explore the concept of leadership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Explore the qualities of an effective leader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Explore a variety of leadership models to help support effective leadership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Appraise your own and others behavioural styles and values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Explore effective leadership communication and motivation techniques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I particularly enjoyed the interactivity and the cases brought forward.</a:t>
            </a:r>
          </a:p>
          <a:p>
            <a:endParaRPr lang="en-GB" b="1" i="1"/>
          </a:p>
          <a:p>
            <a:r>
              <a:rPr lang="en-GB" i="1"/>
              <a:t>It was very interesting to learn about leadership styles. </a:t>
            </a:r>
          </a:p>
          <a:p>
            <a:endParaRPr lang="en-GB" i="1"/>
          </a:p>
          <a:p>
            <a:r>
              <a:rPr lang="en-GB" i="1"/>
              <a:t>Thank you for making this session face to face. </a:t>
            </a:r>
          </a:p>
          <a:p>
            <a:endParaRPr lang="en-GB" i="1"/>
          </a:p>
          <a:p>
            <a:r>
              <a:rPr lang="en-GB" i="1"/>
              <a:t>Chris’ deliver is second to none!</a:t>
            </a:r>
          </a:p>
          <a:p>
            <a:endParaRPr lang="en-GB" i="1"/>
          </a:p>
          <a:p>
            <a:r>
              <a:rPr lang="en-GB" i="1"/>
              <a:t>This session helped me with settling into primary care. Thank you!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38. Leadership - Part 2</a:t>
            </a:r>
          </a:p>
        </p:txBody>
      </p:sp>
    </p:spTree>
    <p:extLst>
      <p:ext uri="{BB962C8B-B14F-4D97-AF65-F5344CB8AC3E}">
        <p14:creationId xmlns:p14="http://schemas.microsoft.com/office/powerpoint/2010/main" val="17537292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Understanding the difference between chronic disease and chronic illness or persistent disabling long term conditions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Exploring the common presentations of LTC in primary care (Complex Trauma, Medically unexplained symptoms, Functional Disorders, Chronic Pain)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 i="1"/>
          </a:p>
          <a:p>
            <a:r>
              <a:rPr lang="en-GB" i="1"/>
              <a:t>We see chronic disease and illness on daily basis and this session just hit the nail on the head. Such a huge impact of ACEs on our vulnerable younger population and SG must be a part of every encounter. </a:t>
            </a:r>
          </a:p>
          <a:p>
            <a:endParaRPr lang="en-GB" b="1" i="1"/>
          </a:p>
          <a:p>
            <a:r>
              <a:rPr lang="en-GB" i="1"/>
              <a:t>It was really useful to hear from other specialities. </a:t>
            </a:r>
          </a:p>
          <a:p>
            <a:endParaRPr lang="en-GB" i="1"/>
          </a:p>
          <a:p>
            <a:r>
              <a:rPr lang="en-GB" i="1"/>
              <a:t>The session was informative, I enjoyed the case studies and learning evidence based practice. </a:t>
            </a:r>
          </a:p>
          <a:p>
            <a:r>
              <a:rPr lang="en-GB" i="1"/>
              <a:t>Thank you! </a:t>
            </a:r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39. Chronic conditions management</a:t>
            </a:r>
          </a:p>
        </p:txBody>
      </p:sp>
    </p:spTree>
    <p:extLst>
      <p:ext uri="{BB962C8B-B14F-4D97-AF65-F5344CB8AC3E}">
        <p14:creationId xmlns:p14="http://schemas.microsoft.com/office/powerpoint/2010/main" val="3689228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Explore the concept of values-based leadership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Explore the ‘Strength Deployment Inventory’ to help support effective leadership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Appraise your own and others behavioural styles and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Develop effective leadership communication and motivation techniques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Chris was excellent! Very enthusiastic and understandable.</a:t>
            </a:r>
          </a:p>
          <a:p>
            <a:endParaRPr lang="en-GB" b="1" i="1"/>
          </a:p>
          <a:p>
            <a:r>
              <a:rPr lang="en-GB" i="1"/>
              <a:t>Thank you for making it easier to understand who I am, why I am who I am and to know and understand the people and system around me better and more clearly now.</a:t>
            </a:r>
          </a:p>
          <a:p>
            <a:endParaRPr lang="en-GB" i="1"/>
          </a:p>
          <a:p>
            <a:r>
              <a:rPr lang="en-GB" i="1"/>
              <a:t>Very informative/ engaging and entertaining.</a:t>
            </a:r>
          </a:p>
          <a:p>
            <a:endParaRPr lang="en-GB" i="1"/>
          </a:p>
          <a:p>
            <a:r>
              <a:rPr lang="en-GB" i="1"/>
              <a:t>Fantastic for self-reflection and a lot can be taken into practice.</a:t>
            </a:r>
            <a:endParaRPr lang="en-GB" b="1" i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2. Leadership – Part 1</a:t>
            </a:r>
          </a:p>
        </p:txBody>
      </p:sp>
    </p:spTree>
    <p:extLst>
      <p:ext uri="{BB962C8B-B14F-4D97-AF65-F5344CB8AC3E}">
        <p14:creationId xmlns:p14="http://schemas.microsoft.com/office/powerpoint/2010/main" val="41950718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Understanding the difference between multimorbidity and frailty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Managing multimorbidity and frailty (including management of polypharmacy and deprescribing)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It was useful to discuss the management of frail patients. </a:t>
            </a:r>
          </a:p>
          <a:p>
            <a:endParaRPr lang="en-GB" b="1" i="1"/>
          </a:p>
          <a:p>
            <a:r>
              <a:rPr lang="en-GB" i="1"/>
              <a:t>I would recommend this training session to a friend/colleague. </a:t>
            </a:r>
          </a:p>
          <a:p>
            <a:endParaRPr lang="en-GB" i="1"/>
          </a:p>
          <a:p>
            <a:r>
              <a:rPr lang="en-GB" i="1"/>
              <a:t>This session has improved my knowledge and skills. </a:t>
            </a:r>
          </a:p>
          <a:p>
            <a:endParaRPr lang="en-GB" i="1"/>
          </a:p>
          <a:p>
            <a:r>
              <a:rPr lang="en-GB" i="1"/>
              <a:t>I found this session worthwhile, thank you!</a:t>
            </a:r>
          </a:p>
          <a:p>
            <a:endParaRPr lang="en-GB" b="1" i="1"/>
          </a:p>
          <a:p>
            <a:r>
              <a:rPr lang="en-GB" i="1"/>
              <a:t>I enjoyed the whole session today!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40. Complex Care, Frailty &amp; De-prescribing </a:t>
            </a:r>
          </a:p>
        </p:txBody>
      </p:sp>
    </p:spTree>
    <p:extLst>
      <p:ext uri="{BB962C8B-B14F-4D97-AF65-F5344CB8AC3E}">
        <p14:creationId xmlns:p14="http://schemas.microsoft.com/office/powerpoint/2010/main" val="11552203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Learning Outcomes: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Recognising and managing end of life and palliative care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Communication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Symptom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Feedback</a:t>
            </a:r>
          </a:p>
          <a:p>
            <a:endParaRPr lang="en-GB" dirty="0"/>
          </a:p>
          <a:p>
            <a:r>
              <a:rPr lang="en-GB" i="1" dirty="0"/>
              <a:t>It was useful to discuss and review the various medications and how they can be dosed.</a:t>
            </a:r>
          </a:p>
          <a:p>
            <a:endParaRPr lang="en-GB" b="1" i="1" dirty="0"/>
          </a:p>
          <a:p>
            <a:r>
              <a:rPr lang="en-GB" i="1" dirty="0"/>
              <a:t>I will take away what I learned about medication management - knowing what medications should be stopped when a patient is palliative or end of life. </a:t>
            </a:r>
          </a:p>
          <a:p>
            <a:endParaRPr lang="en-GB" i="1" dirty="0"/>
          </a:p>
          <a:p>
            <a:r>
              <a:rPr lang="en-GB" i="1" dirty="0"/>
              <a:t>The case studies were relevant and incorporated a lot of clinical knowledge. </a:t>
            </a:r>
          </a:p>
          <a:p>
            <a:endParaRPr lang="en-GB" i="1" dirty="0"/>
          </a:p>
          <a:p>
            <a:r>
              <a:rPr lang="en-GB" i="1" dirty="0"/>
              <a:t>Very engaging session!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41. Oncology, Palliative care and Delivering Bad News</a:t>
            </a:r>
          </a:p>
        </p:txBody>
      </p:sp>
    </p:spTree>
    <p:extLst>
      <p:ext uri="{BB962C8B-B14F-4D97-AF65-F5344CB8AC3E}">
        <p14:creationId xmlns:p14="http://schemas.microsoft.com/office/powerpoint/2010/main" val="13984677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Learning Outcomes:</a:t>
            </a:r>
          </a:p>
          <a:p>
            <a:endParaRPr lang="en-GB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/>
              <a:t>Reflect on Typical Clinic Day Part 1 – beginning of your N2PC journey</a:t>
            </a:r>
            <a:r>
              <a:rPr lang="en-US" dirty="0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/>
              <a:t>Mock MDT Clinic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Feedback</a:t>
            </a:r>
          </a:p>
          <a:p>
            <a:endParaRPr lang="en-GB" dirty="0"/>
          </a:p>
          <a:p>
            <a:r>
              <a:rPr lang="en-GB" i="1" dirty="0"/>
              <a:t>This session provided me with knowledge and ideas that I could use in practice.</a:t>
            </a:r>
          </a:p>
          <a:p>
            <a:endParaRPr lang="en-GB" i="1" dirty="0"/>
          </a:p>
          <a:p>
            <a:r>
              <a:rPr lang="en-GB" i="1" dirty="0"/>
              <a:t>I liked the interactive aspect of this session. </a:t>
            </a:r>
          </a:p>
          <a:p>
            <a:endParaRPr lang="en-GB" i="1" dirty="0"/>
          </a:p>
          <a:p>
            <a:r>
              <a:rPr lang="en-GB" i="1" dirty="0"/>
              <a:t>It was useful to know what other people have in their scope. </a:t>
            </a:r>
          </a:p>
          <a:p>
            <a:endParaRPr lang="en-GB" i="1" dirty="0"/>
          </a:p>
          <a:p>
            <a:r>
              <a:rPr lang="en-GB" i="1" dirty="0"/>
              <a:t>Useful to understand need for clinics to reflect the jobs you’re doing.</a:t>
            </a:r>
          </a:p>
          <a:p>
            <a:endParaRPr lang="en-GB" b="1" i="1" dirty="0"/>
          </a:p>
          <a:p>
            <a:endParaRPr lang="en-GB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42. Typical Clinic Day - 2</a:t>
            </a:r>
          </a:p>
        </p:txBody>
      </p:sp>
    </p:spTree>
    <p:extLst>
      <p:ext uri="{BB962C8B-B14F-4D97-AF65-F5344CB8AC3E}">
        <p14:creationId xmlns:p14="http://schemas.microsoft.com/office/powerpoint/2010/main" val="6246588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Review and share your N2PC experiences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Develop your confidence to lead, influence and persuade 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Develop your understanding of the communication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Develop your confidence in understanding the behaviour of 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It was a great, engaging session. Chris was brilliant as always!</a:t>
            </a:r>
          </a:p>
          <a:p>
            <a:endParaRPr lang="en-GB" i="1"/>
          </a:p>
          <a:p>
            <a:r>
              <a:rPr lang="en-GB" i="1"/>
              <a:t>Engaging activities, opportunity for reflection, practical techniques to improve my role. </a:t>
            </a:r>
          </a:p>
          <a:p>
            <a:endParaRPr lang="en-GB" i="1"/>
          </a:p>
          <a:p>
            <a:r>
              <a:rPr lang="en-GB" i="1"/>
              <a:t>I enjoyed thinking about different ways we communicate and how I can adapt my style.</a:t>
            </a:r>
          </a:p>
          <a:p>
            <a:endParaRPr lang="en-GB" i="1"/>
          </a:p>
          <a:p>
            <a:r>
              <a:rPr lang="en-GB" i="1"/>
              <a:t>It was useful to applying into practice within the session (small tutorial) and be given feedback on performance.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43. Programme reflection &amp; your Primary Care future using NLP</a:t>
            </a:r>
          </a:p>
        </p:txBody>
      </p:sp>
    </p:spTree>
    <p:extLst>
      <p:ext uri="{BB962C8B-B14F-4D97-AF65-F5344CB8AC3E}">
        <p14:creationId xmlns:p14="http://schemas.microsoft.com/office/powerpoint/2010/main" val="2841165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Explore what is meant by the term MECC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Understand how MECC fits into the national and local health strategy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How MECC fits into your role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When and how to start a conversation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Consideration of your role in change management with barriers and benefits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Resources to enable you to signpost when the opportunity arises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It was very interactive and informative.</a:t>
            </a:r>
          </a:p>
          <a:p>
            <a:endParaRPr lang="en-GB" i="1"/>
          </a:p>
          <a:p>
            <a:r>
              <a:rPr lang="en-GB" i="1"/>
              <a:t>Very good information in regard to how to approach patients and utilising the time to fix multiple issues.</a:t>
            </a:r>
          </a:p>
          <a:p>
            <a:endParaRPr lang="en-GB" i="1"/>
          </a:p>
          <a:p>
            <a:r>
              <a:rPr lang="en-GB" i="1"/>
              <a:t>I now understand how to bring a holistic approach into a consultation.</a:t>
            </a:r>
          </a:p>
          <a:p>
            <a:endParaRPr lang="en-GB" i="1"/>
          </a:p>
          <a:p>
            <a:r>
              <a:rPr lang="en-GB" i="1"/>
              <a:t>Very helpful resources/signposting… Also great to hear other’s thoughts on how they would manage the patient.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3. MECC (Making every contact count)</a:t>
            </a:r>
          </a:p>
        </p:txBody>
      </p:sp>
    </p:spTree>
    <p:extLst>
      <p:ext uri="{BB962C8B-B14F-4D97-AF65-F5344CB8AC3E}">
        <p14:creationId xmlns:p14="http://schemas.microsoft.com/office/powerpoint/2010/main" val="716233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Explore the pros, cons of various consultation models</a:t>
            </a:r>
            <a:r>
              <a:rPr lang="en-US"/>
              <a:t>​ i.e. face to face, telephone, video call, group, digital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Explore how we might adapt our communication through these models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Consider the safeguarding risks of these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It was great to have exchanging of ideas, experience and knowledge experienced/shared by different professionals using different modes of consultations to make my practice more effective.</a:t>
            </a:r>
          </a:p>
          <a:p>
            <a:endParaRPr lang="en-GB" i="1"/>
          </a:p>
          <a:p>
            <a:r>
              <a:rPr lang="en-GB" i="1"/>
              <a:t>I learned about getting the most out of patient appointments by encouraging patient participation in their own healthcare.</a:t>
            </a:r>
          </a:p>
          <a:p>
            <a:endParaRPr lang="en-GB" b="1" i="1"/>
          </a:p>
          <a:p>
            <a:endParaRPr lang="en-GB" b="1" i="1"/>
          </a:p>
          <a:p>
            <a:endParaRPr lang="en-GB" b="1" i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4. Patient Engagement</a:t>
            </a:r>
          </a:p>
        </p:txBody>
      </p:sp>
    </p:spTree>
    <p:extLst>
      <p:ext uri="{BB962C8B-B14F-4D97-AF65-F5344CB8AC3E}">
        <p14:creationId xmlns:p14="http://schemas.microsoft.com/office/powerpoint/2010/main" val="3989698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Understand what good clinical coding is and why it is important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Locate and understand NHS Key Performance Indicator (KPI) documents that apply to Primary Care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Explore how you can contribute to these KPIs in your role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Learn some tips and tricks to make your clinic run more efficiently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 b="1" i="1"/>
          </a:p>
          <a:p>
            <a:r>
              <a:rPr lang="en-GB" i="1"/>
              <a:t>I learned about navigating systems and now have a better understanding of QOF points.</a:t>
            </a:r>
          </a:p>
          <a:p>
            <a:endParaRPr lang="en-GB" i="1"/>
          </a:p>
          <a:p>
            <a:r>
              <a:rPr lang="en-GB" i="1"/>
              <a:t>It was useful to learn how to obtain QOF goals for the practice and how doing these simple things can help my practice.</a:t>
            </a:r>
          </a:p>
          <a:p>
            <a:endParaRPr lang="en-GB" i="1"/>
          </a:p>
          <a:p>
            <a:r>
              <a:rPr lang="en-GB" i="1"/>
              <a:t>I enjoyed everything. It been so helpful and I feel so enlightened.</a:t>
            </a:r>
          </a:p>
          <a:p>
            <a:endParaRPr lang="en-GB" i="1"/>
          </a:p>
          <a:p>
            <a:r>
              <a:rPr lang="en-GB" i="1"/>
              <a:t>Very useful to understand QOF / DES, EMIS protocols and reporting.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5. Systems Management and QOF</a:t>
            </a:r>
          </a:p>
        </p:txBody>
      </p:sp>
    </p:spTree>
    <p:extLst>
      <p:ext uri="{BB962C8B-B14F-4D97-AF65-F5344CB8AC3E}">
        <p14:creationId xmlns:p14="http://schemas.microsoft.com/office/powerpoint/2010/main" val="357752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To explore the strategic aims for the ARRS and AHP roles in Primary Care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To work together to explore the challenges faced by being a member of the extended MDT team in practice</a:t>
            </a:r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/>
              <a:t>To consider strategies to address challenges to ensure your role is safe/efficient and supported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/>
          </a:p>
          <a:p>
            <a:r>
              <a:rPr lang="en-GB" i="1"/>
              <a:t>It was useful being able to hear from others and how their work is and what can be improved. The session gave lots of different suggestions which I hadn’t considered.</a:t>
            </a:r>
          </a:p>
          <a:p>
            <a:endParaRPr lang="en-GB" i="1"/>
          </a:p>
          <a:p>
            <a:r>
              <a:rPr lang="en-GB" i="1"/>
              <a:t>I enjoyed sharing experiences in the break-out rooms, learning that every role can face the same problems.</a:t>
            </a:r>
          </a:p>
          <a:p>
            <a:endParaRPr lang="en-GB" i="1"/>
          </a:p>
          <a:p>
            <a:r>
              <a:rPr lang="en-GB" i="1"/>
              <a:t>Every part of the session was useful and enjoyable. It was great to get information from different professions.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6. Typical Clinic Day - 1</a:t>
            </a:r>
          </a:p>
        </p:txBody>
      </p:sp>
    </p:spTree>
    <p:extLst>
      <p:ext uri="{BB962C8B-B14F-4D97-AF65-F5344CB8AC3E}">
        <p14:creationId xmlns:p14="http://schemas.microsoft.com/office/powerpoint/2010/main" val="2722656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19A4D3-7808-8749-19A5-9016CDBFE6A9}"/>
              </a:ext>
            </a:extLst>
          </p:cNvPr>
          <p:cNvSpPr/>
          <p:nvPr/>
        </p:nvSpPr>
        <p:spPr>
          <a:xfrm>
            <a:off x="0" y="6425270"/>
            <a:ext cx="10350500" cy="337480"/>
          </a:xfrm>
          <a:prstGeom prst="rect">
            <a:avLst/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73DFF-7EA1-518B-CB13-579FA8A83579}"/>
              </a:ext>
            </a:extLst>
          </p:cNvPr>
          <p:cNvSpPr txBox="1"/>
          <p:nvPr/>
        </p:nvSpPr>
        <p:spPr>
          <a:xfrm>
            <a:off x="0" y="6341852"/>
            <a:ext cx="10350500" cy="45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@GMTrainhub | 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GMTH@GMFeds.co.uk</a:t>
            </a:r>
            <a:r>
              <a:rPr lang="en-GB" sz="1733">
                <a:solidFill>
                  <a:schemeClr val="bg1"/>
                </a:solidFill>
                <a:latin typeface="Arial Rounded MT Bold" panose="020F0704030504030204" pitchFamily="34" charset="0"/>
              </a:rPr>
              <a:t> | www.gmthub.co.uk 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61C19006-6577-96DB-78D8-7918D1A2F4A3}"/>
              </a:ext>
            </a:extLst>
          </p:cNvPr>
          <p:cNvSpPr/>
          <p:nvPr/>
        </p:nvSpPr>
        <p:spPr>
          <a:xfrm>
            <a:off x="3674853" y="266699"/>
            <a:ext cx="6675647" cy="1173911"/>
          </a:xfrm>
          <a:prstGeom prst="parallelogram">
            <a:avLst>
              <a:gd name="adj" fmla="val 65541"/>
            </a:avLst>
          </a:prstGeom>
          <a:solidFill>
            <a:srgbClr val="45B4C6"/>
          </a:solidFill>
          <a:ln>
            <a:solidFill>
              <a:srgbClr val="45B4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D22E23-8918-A0F1-57CD-59E217F4DD70}"/>
              </a:ext>
            </a:extLst>
          </p:cNvPr>
          <p:cNvSpPr txBox="1"/>
          <p:nvPr/>
        </p:nvSpPr>
        <p:spPr>
          <a:xfrm>
            <a:off x="4397439" y="391989"/>
            <a:ext cx="516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Arial Rounded MT Bold" panose="020F0704030504030204" pitchFamily="34" charset="0"/>
              </a:rPr>
              <a:t>N2PC Programme </a:t>
            </a:r>
          </a:p>
          <a:p>
            <a:r>
              <a:rPr lang="en-GB" sz="1600">
                <a:solidFill>
                  <a:schemeClr val="bg1"/>
                </a:solidFill>
                <a:latin typeface="Arial Rounded MT Bold" panose="020F0704030504030204" pitchFamily="34" charset="0"/>
              </a:rPr>
              <a:t>Primary Care Integrated Development Programme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613C1-4A48-6831-9147-87B6DB528F1B}"/>
              </a:ext>
            </a:extLst>
          </p:cNvPr>
          <p:cNvSpPr txBox="1"/>
          <p:nvPr/>
        </p:nvSpPr>
        <p:spPr>
          <a:xfrm>
            <a:off x="301673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Learning Outcomes:</a:t>
            </a:r>
          </a:p>
          <a:p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Overview of primary care presentations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Exploration of r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 flags and management of haematological conditions including sickle cell, thalassemia, platelet disorders and cancers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AC51E-2450-E1BC-C766-DE52B03965C2}"/>
              </a:ext>
            </a:extLst>
          </p:cNvPr>
          <p:cNvSpPr txBox="1"/>
          <p:nvPr/>
        </p:nvSpPr>
        <p:spPr>
          <a:xfrm>
            <a:off x="5201128" y="2413243"/>
            <a:ext cx="471890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/>
              <a:t>Feedback</a:t>
            </a:r>
          </a:p>
          <a:p>
            <a:endParaRPr lang="en-GB" b="1" i="1"/>
          </a:p>
          <a:p>
            <a:r>
              <a:rPr lang="en-GB" i="1"/>
              <a:t>I gained understanding on areas of the clinical assessment I would not have considered. </a:t>
            </a:r>
          </a:p>
          <a:p>
            <a:endParaRPr lang="en-GB" i="1"/>
          </a:p>
          <a:p>
            <a:r>
              <a:rPr lang="en-GB" i="1"/>
              <a:t>The entire session was informative, productive and so very relevant to our practice.</a:t>
            </a:r>
          </a:p>
          <a:p>
            <a:endParaRPr lang="en-GB" i="1"/>
          </a:p>
          <a:p>
            <a:r>
              <a:rPr lang="en-GB" i="1"/>
              <a:t>I learnt so much about medication and the importance of bloods.</a:t>
            </a:r>
          </a:p>
          <a:p>
            <a:endParaRPr lang="en-GB" i="1"/>
          </a:p>
          <a:p>
            <a:r>
              <a:rPr lang="en-GB" i="1"/>
              <a:t>There were lots of useful resources that will be beneficial in practice. Great knowledge, detailed explanations and delivery from the educators.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26836-D46B-B5CE-1CC6-EA7DDF98FE6D}"/>
              </a:ext>
            </a:extLst>
          </p:cNvPr>
          <p:cNvSpPr txBox="1"/>
          <p:nvPr/>
        </p:nvSpPr>
        <p:spPr>
          <a:xfrm>
            <a:off x="301673" y="1779924"/>
            <a:ext cx="9618356" cy="523220"/>
          </a:xfrm>
          <a:prstGeom prst="rect">
            <a:avLst/>
          </a:prstGeom>
          <a:solidFill>
            <a:srgbClr val="45B4C6"/>
          </a:solidFill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7. Haematology</a:t>
            </a:r>
          </a:p>
        </p:txBody>
      </p:sp>
    </p:spTree>
    <p:extLst>
      <p:ext uri="{BB962C8B-B14F-4D97-AF65-F5344CB8AC3E}">
        <p14:creationId xmlns:p14="http://schemas.microsoft.com/office/powerpoint/2010/main" val="1052935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B4A3D56009C4499CE8461C6234524B" ma:contentTypeVersion="15" ma:contentTypeDescription="Create a new document." ma:contentTypeScope="" ma:versionID="d840991a0ce02234d8a952d6975d08e8">
  <xsd:schema xmlns:xsd="http://www.w3.org/2001/XMLSchema" xmlns:xs="http://www.w3.org/2001/XMLSchema" xmlns:p="http://schemas.microsoft.com/office/2006/metadata/properties" xmlns:ns2="c2265e4d-8392-41cc-8191-643d126ab964" xmlns:ns3="5ab0c296-892a-441d-9d84-0d30d4078a2e" targetNamespace="http://schemas.microsoft.com/office/2006/metadata/properties" ma:root="true" ma:fieldsID="13bc35be6076501863a06efb0ba8926f" ns2:_="" ns3:_="">
    <xsd:import namespace="c2265e4d-8392-41cc-8191-643d126ab964"/>
    <xsd:import namespace="5ab0c296-892a-441d-9d84-0d30d4078a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265e4d-8392-41cc-8191-643d126ab9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b0c296-892a-441d-9d84-0d30d4078a2e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50b1b113-7429-49a9-a348-3535efe2669e}" ma:internalName="TaxCatchAll" ma:showField="CatchAllData" ma:web="5ab0c296-892a-441d-9d84-0d30d4078a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ab0c296-892a-441d-9d84-0d30d4078a2e" xsi:nil="true"/>
  </documentManagement>
</p:properties>
</file>

<file path=customXml/itemProps1.xml><?xml version="1.0" encoding="utf-8"?>
<ds:datastoreItem xmlns:ds="http://schemas.openxmlformats.org/officeDocument/2006/customXml" ds:itemID="{37C930F4-A0E1-4ECB-8ED8-1837918104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68AE6D-6760-4341-84F6-FF8D609D56F1}">
  <ds:schemaRefs>
    <ds:schemaRef ds:uri="5ab0c296-892a-441d-9d84-0d30d4078a2e"/>
    <ds:schemaRef ds:uri="c2265e4d-8392-41cc-8191-643d126ab96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0DF2650-97B3-444F-81D1-1B91E5684391}">
  <ds:schemaRefs>
    <ds:schemaRef ds:uri="5ab0c296-892a-441d-9d84-0d30d4078a2e"/>
    <ds:schemaRef ds:uri="c2265e4d-8392-41cc-8191-643d126ab96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5614</Words>
  <Application>Microsoft Office PowerPoint</Application>
  <PresentationFormat>A4 Paper (210x297 mm)</PresentationFormat>
  <Paragraphs>978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Aptos</vt:lpstr>
      <vt:lpstr>Arial</vt:lpstr>
      <vt:lpstr>Arial Rounded MT Bold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GMTH</dc:creator>
  <cp:lastModifiedBy>Heather Chadwick</cp:lastModifiedBy>
  <cp:revision>1</cp:revision>
  <dcterms:created xsi:type="dcterms:W3CDTF">2023-07-11T10:36:34Z</dcterms:created>
  <dcterms:modified xsi:type="dcterms:W3CDTF">2024-07-31T10:33:50Z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0x010100E4B4A3D56009C4499CE8461C6234524B</vt:lpwstr>
  </property>
</Properties>
</file>